
<file path=[Content_Types].xml><?xml version="1.0" encoding="utf-8"?>
<Types xmlns="http://schemas.openxmlformats.org/package/2006/content-types">
  <Default Extension="gif" ContentType="image/gif"/>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notesSlides/notesSlide108.xml" ContentType="application/vnd.openxmlformats-officedocument.presentationml.notesSlide+xml"/>
  <Override PartName="/ppt/notesSlides/notesSlide109.xml" ContentType="application/vnd.openxmlformats-officedocument.presentationml.notesSlide+xml"/>
  <Override PartName="/ppt/notesSlides/notesSlide110.xml" ContentType="application/vnd.openxmlformats-officedocument.presentationml.notesSlide+xml"/>
  <Override PartName="/ppt/notesSlides/notesSlide111.xml" ContentType="application/vnd.openxmlformats-officedocument.presentationml.notesSlide+xml"/>
  <Override PartName="/ppt/notesSlides/notesSlide112.xml" ContentType="application/vnd.openxmlformats-officedocument.presentationml.notesSlide+xml"/>
  <Override PartName="/ppt/notesSlides/notesSlide1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651" r:id="rId1"/>
  </p:sldMasterIdLst>
  <p:notesMasterIdLst>
    <p:notesMasterId r:id="rId117"/>
  </p:notesMasterIdLst>
  <p:sldIdLst>
    <p:sldId id="308" r:id="rId2"/>
    <p:sldId id="659" r:id="rId3"/>
    <p:sldId id="661" r:id="rId4"/>
    <p:sldId id="257" r:id="rId5"/>
    <p:sldId id="660" r:id="rId6"/>
    <p:sldId id="662" r:id="rId7"/>
    <p:sldId id="665" r:id="rId8"/>
    <p:sldId id="664" r:id="rId9"/>
    <p:sldId id="666" r:id="rId10"/>
    <p:sldId id="667" r:id="rId11"/>
    <p:sldId id="668" r:id="rId12"/>
    <p:sldId id="669" r:id="rId13"/>
    <p:sldId id="670" r:id="rId14"/>
    <p:sldId id="671" r:id="rId15"/>
    <p:sldId id="672" r:id="rId16"/>
    <p:sldId id="673" r:id="rId17"/>
    <p:sldId id="674" r:id="rId18"/>
    <p:sldId id="675" r:id="rId19"/>
    <p:sldId id="676" r:id="rId20"/>
    <p:sldId id="677" r:id="rId21"/>
    <p:sldId id="678" r:id="rId22"/>
    <p:sldId id="679" r:id="rId23"/>
    <p:sldId id="680" r:id="rId24"/>
    <p:sldId id="681" r:id="rId25"/>
    <p:sldId id="682" r:id="rId26"/>
    <p:sldId id="683" r:id="rId27"/>
    <p:sldId id="684" r:id="rId28"/>
    <p:sldId id="685" r:id="rId29"/>
    <p:sldId id="686" r:id="rId30"/>
    <p:sldId id="687" r:id="rId31"/>
    <p:sldId id="688" r:id="rId32"/>
    <p:sldId id="689" r:id="rId33"/>
    <p:sldId id="690" r:id="rId34"/>
    <p:sldId id="691" r:id="rId35"/>
    <p:sldId id="692" r:id="rId36"/>
    <p:sldId id="693" r:id="rId37"/>
    <p:sldId id="694" r:id="rId38"/>
    <p:sldId id="695" r:id="rId39"/>
    <p:sldId id="696" r:id="rId40"/>
    <p:sldId id="697" r:id="rId41"/>
    <p:sldId id="698" r:id="rId42"/>
    <p:sldId id="699" r:id="rId43"/>
    <p:sldId id="700" r:id="rId44"/>
    <p:sldId id="701" r:id="rId45"/>
    <p:sldId id="702" r:id="rId46"/>
    <p:sldId id="703" r:id="rId47"/>
    <p:sldId id="704" r:id="rId48"/>
    <p:sldId id="705" r:id="rId49"/>
    <p:sldId id="706" r:id="rId50"/>
    <p:sldId id="707" r:id="rId51"/>
    <p:sldId id="708" r:id="rId52"/>
    <p:sldId id="726" r:id="rId53"/>
    <p:sldId id="727" r:id="rId54"/>
    <p:sldId id="728" r:id="rId55"/>
    <p:sldId id="729" r:id="rId56"/>
    <p:sldId id="730" r:id="rId57"/>
    <p:sldId id="731" r:id="rId58"/>
    <p:sldId id="732" r:id="rId59"/>
    <p:sldId id="733" r:id="rId60"/>
    <p:sldId id="734" r:id="rId61"/>
    <p:sldId id="735" r:id="rId62"/>
    <p:sldId id="736" r:id="rId63"/>
    <p:sldId id="737" r:id="rId64"/>
    <p:sldId id="738" r:id="rId65"/>
    <p:sldId id="739" r:id="rId66"/>
    <p:sldId id="740" r:id="rId67"/>
    <p:sldId id="741" r:id="rId68"/>
    <p:sldId id="742" r:id="rId69"/>
    <p:sldId id="743" r:id="rId70"/>
    <p:sldId id="744" r:id="rId71"/>
    <p:sldId id="745" r:id="rId72"/>
    <p:sldId id="746" r:id="rId73"/>
    <p:sldId id="747" r:id="rId74"/>
    <p:sldId id="749" r:id="rId75"/>
    <p:sldId id="748" r:id="rId76"/>
    <p:sldId id="750" r:id="rId77"/>
    <p:sldId id="751" r:id="rId78"/>
    <p:sldId id="752" r:id="rId79"/>
    <p:sldId id="753" r:id="rId80"/>
    <p:sldId id="754" r:id="rId81"/>
    <p:sldId id="755" r:id="rId82"/>
    <p:sldId id="756" r:id="rId83"/>
    <p:sldId id="757" r:id="rId84"/>
    <p:sldId id="758" r:id="rId85"/>
    <p:sldId id="759" r:id="rId86"/>
    <p:sldId id="760" r:id="rId87"/>
    <p:sldId id="761" r:id="rId88"/>
    <p:sldId id="762" r:id="rId89"/>
    <p:sldId id="763" r:id="rId90"/>
    <p:sldId id="764" r:id="rId91"/>
    <p:sldId id="765" r:id="rId92"/>
    <p:sldId id="766" r:id="rId93"/>
    <p:sldId id="767" r:id="rId94"/>
    <p:sldId id="768" r:id="rId95"/>
    <p:sldId id="769" r:id="rId96"/>
    <p:sldId id="770" r:id="rId97"/>
    <p:sldId id="771" r:id="rId98"/>
    <p:sldId id="772" r:id="rId99"/>
    <p:sldId id="773" r:id="rId100"/>
    <p:sldId id="774" r:id="rId101"/>
    <p:sldId id="775" r:id="rId102"/>
    <p:sldId id="776" r:id="rId103"/>
    <p:sldId id="777" r:id="rId104"/>
    <p:sldId id="778" r:id="rId105"/>
    <p:sldId id="779" r:id="rId106"/>
    <p:sldId id="780" r:id="rId107"/>
    <p:sldId id="781" r:id="rId108"/>
    <p:sldId id="782" r:id="rId109"/>
    <p:sldId id="783" r:id="rId110"/>
    <p:sldId id="784" r:id="rId111"/>
    <p:sldId id="785" r:id="rId112"/>
    <p:sldId id="786" r:id="rId113"/>
    <p:sldId id="787" r:id="rId114"/>
    <p:sldId id="788" r:id="rId115"/>
    <p:sldId id="622" r:id="rId116"/>
  </p:sldIdLst>
  <p:sldSz cx="12192000" cy="6858000"/>
  <p:notesSz cx="6797675" cy="9926638"/>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368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68489"/>
    <a:srgbClr val="FFD262"/>
    <a:srgbClr val="BCBCBC"/>
    <a:srgbClr val="A0C9CA"/>
    <a:srgbClr val="50A3A7"/>
    <a:srgbClr val="0057A2"/>
    <a:srgbClr val="993300"/>
    <a:srgbClr val="FF9933"/>
    <a:srgbClr val="FFFFCC"/>
    <a:srgbClr val="FFCC6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نمط متوسط 2 - تمييز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77647" autoAdjust="0"/>
    <p:restoredTop sz="94061" autoAdjust="0"/>
  </p:normalViewPr>
  <p:slideViewPr>
    <p:cSldViewPr snapToGrid="0">
      <p:cViewPr>
        <p:scale>
          <a:sx n="60" d="100"/>
          <a:sy n="60" d="100"/>
        </p:scale>
        <p:origin x="756" y="204"/>
      </p:cViewPr>
      <p:guideLst>
        <p:guide orient="horz" pos="3680"/>
        <p:guide pos="3840"/>
      </p:guideLst>
    </p:cSldViewPr>
  </p:slideViewPr>
  <p:notesTextViewPr>
    <p:cViewPr>
      <p:scale>
        <a:sx n="1" d="1"/>
        <a:sy n="1" d="1"/>
      </p:scale>
      <p:origin x="0" y="0"/>
    </p:cViewPr>
  </p:notesTextViewPr>
  <p:notesViewPr>
    <p:cSldViewPr snapToGrid="0">
      <p:cViewPr varScale="1">
        <p:scale>
          <a:sx n="46" d="100"/>
          <a:sy n="46" d="100"/>
        </p:scale>
        <p:origin x="2988" y="66"/>
      </p:cViewPr>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notesMaster" Target="notesMasters/notesMaster1.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slide" Target="slides/slide112.xml"/><Relationship Id="rId118" Type="http://schemas.openxmlformats.org/officeDocument/2006/relationships/presProps" Target="presProps.xml"/><Relationship Id="rId80" Type="http://schemas.openxmlformats.org/officeDocument/2006/relationships/slide" Target="slides/slide79.xml"/><Relationship Id="rId85" Type="http://schemas.openxmlformats.org/officeDocument/2006/relationships/slide" Target="slides/slide84.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08" Type="http://schemas.openxmlformats.org/officeDocument/2006/relationships/slide" Target="slides/slide107.xml"/><Relationship Id="rId54" Type="http://schemas.openxmlformats.org/officeDocument/2006/relationships/slide" Target="slides/slide53.xml"/><Relationship Id="rId70" Type="http://schemas.openxmlformats.org/officeDocument/2006/relationships/slide" Target="slides/slide69.xml"/><Relationship Id="rId75" Type="http://schemas.openxmlformats.org/officeDocument/2006/relationships/slide" Target="slides/slide74.xml"/><Relationship Id="rId91" Type="http://schemas.openxmlformats.org/officeDocument/2006/relationships/slide" Target="slides/slide90.xml"/><Relationship Id="rId96" Type="http://schemas.openxmlformats.org/officeDocument/2006/relationships/slide" Target="slides/slide95.xml"/><Relationship Id="rId1" Type="http://schemas.openxmlformats.org/officeDocument/2006/relationships/slideMaster" Target="slideMasters/slideMaster1.xml"/><Relationship Id="rId6" Type="http://schemas.openxmlformats.org/officeDocument/2006/relationships/slide" Target="slides/slide5.xml"/><Relationship Id="rId23" Type="http://schemas.openxmlformats.org/officeDocument/2006/relationships/slide" Target="slides/slide22.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119" Type="http://schemas.openxmlformats.org/officeDocument/2006/relationships/viewProps" Target="viewProps.xml"/><Relationship Id="rId44" Type="http://schemas.openxmlformats.org/officeDocument/2006/relationships/slide" Target="slides/slide43.xml"/><Relationship Id="rId60" Type="http://schemas.openxmlformats.org/officeDocument/2006/relationships/slide" Target="slides/slide59.xml"/><Relationship Id="rId65" Type="http://schemas.openxmlformats.org/officeDocument/2006/relationships/slide" Target="slides/slide64.xml"/><Relationship Id="rId81" Type="http://schemas.openxmlformats.org/officeDocument/2006/relationships/slide" Target="slides/slide80.xml"/><Relationship Id="rId86" Type="http://schemas.openxmlformats.org/officeDocument/2006/relationships/slide" Target="slides/slide85.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theme" Target="theme/theme1.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tableStyles" Target="tableStyles.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106" Type="http://schemas.openxmlformats.org/officeDocument/2006/relationships/slide" Target="slides/slide105.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78" Type="http://schemas.openxmlformats.org/officeDocument/2006/relationships/slide" Target="slides/slide77.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s>
</file>

<file path=ppt/notesMasters/_rels/notesMaster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8056"/>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50443" y="0"/>
            <a:ext cx="2945659" cy="498056"/>
          </a:xfrm>
          <a:prstGeom prst="rect">
            <a:avLst/>
          </a:prstGeom>
        </p:spPr>
        <p:txBody>
          <a:bodyPr vert="horz" lIns="91440" tIns="45720" rIns="91440" bIns="45720" rtlCol="0"/>
          <a:lstStyle>
            <a:lvl1pPr algn="r">
              <a:defRPr sz="1200"/>
            </a:lvl1pPr>
          </a:lstStyle>
          <a:p>
            <a:fld id="{4AAAF045-FEF6-43EA-9CDC-C84FC3F85E9C}" type="datetimeFigureOut">
              <a:rPr lang="en-US" smtClean="0"/>
              <a:t>5/4/2025</a:t>
            </a:fld>
            <a:endParaRPr lang="en-US"/>
          </a:p>
        </p:txBody>
      </p:sp>
      <p:sp>
        <p:nvSpPr>
          <p:cNvPr id="4" name="Slide Image Placeholder 3"/>
          <p:cNvSpPr>
            <a:spLocks noGrp="1" noRot="1" noChangeAspect="1"/>
          </p:cNvSpPr>
          <p:nvPr>
            <p:ph type="sldImg" idx="2"/>
          </p:nvPr>
        </p:nvSpPr>
        <p:spPr>
          <a:xfrm>
            <a:off x="422275" y="1241425"/>
            <a:ext cx="5953125" cy="3349625"/>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79768" y="4777194"/>
            <a:ext cx="5438140" cy="3908614"/>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9428584"/>
            <a:ext cx="2945659" cy="498055"/>
          </a:xfrm>
          <a:prstGeom prst="rect">
            <a:avLst/>
          </a:prstGeom>
        </p:spPr>
        <p:txBody>
          <a:bodyPr vert="horz" lIns="91440" tIns="45720" rIns="91440" bIns="45720" rtlCol="0" anchor="b"/>
          <a:lstStyle>
            <a:lvl1pPr algn="l">
              <a:defRPr sz="1200"/>
            </a:lvl1pPr>
          </a:lstStyle>
          <a:p>
            <a:endParaRPr lang="en-US"/>
          </a:p>
        </p:txBody>
      </p:sp>
      <p:pic>
        <p:nvPicPr>
          <p:cNvPr id="9" name="صورة 8">
            <a:extLst>
              <a:ext uri="{FF2B5EF4-FFF2-40B4-BE49-F238E27FC236}">
                <a16:creationId xmlns:a16="http://schemas.microsoft.com/office/drawing/2014/main" id="{7440E576-8627-0676-34A1-DE93BF48EAA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22275" y="9677611"/>
            <a:ext cx="1563559" cy="228814"/>
          </a:xfrm>
          <a:prstGeom prst="rect">
            <a:avLst/>
          </a:prstGeom>
        </p:spPr>
      </p:pic>
    </p:spTree>
    <p:extLst>
      <p:ext uri="{BB962C8B-B14F-4D97-AF65-F5344CB8AC3E}">
        <p14:creationId xmlns:p14="http://schemas.microsoft.com/office/powerpoint/2010/main" val="140558990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algn="ctr" rtl="1">
              <a:lnSpc>
                <a:spcPct val="107000"/>
              </a:lnSpc>
              <a:spcBef>
                <a:spcPts val="0"/>
              </a:spcBef>
              <a:spcAft>
                <a:spcPts val="0"/>
              </a:spcAft>
            </a:pPr>
            <a:r>
              <a:rPr lang="ar-SA" sz="18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8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8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8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8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algn="ctr"/>
            <a:r>
              <a:rPr lang="ar-SA" sz="1800" b="1" dirty="0">
                <a:solidFill>
                  <a:srgbClr val="000000"/>
                </a:solidFill>
                <a:effectLst/>
                <a:ea typeface="Calibri" panose="020F0502020204030204" pitchFamily="34" charset="0"/>
                <a:cs typeface="Sakkal Majalla" panose="02000000000000000000" pitchFamily="2" charset="-78"/>
              </a:rPr>
              <a:t>(دورات تدريبية، استشارات، تصميم حقائب تدريبي</a:t>
            </a:r>
            <a:endParaRPr lang="en-US" dirty="0"/>
          </a:p>
        </p:txBody>
      </p:sp>
      <p:sp>
        <p:nvSpPr>
          <p:cNvPr id="4" name="عنصر نائب لرقم الشريحة 3"/>
          <p:cNvSpPr>
            <a:spLocks noGrp="1"/>
          </p:cNvSpPr>
          <p:nvPr>
            <p:ph type="sldNum" sz="quarter" idx="5"/>
          </p:nvPr>
        </p:nvSpPr>
        <p:spPr>
          <a:xfrm>
            <a:off x="3850443" y="9428584"/>
            <a:ext cx="2945659" cy="498055"/>
          </a:xfrm>
          <a:prstGeom prst="rect">
            <a:avLst/>
          </a:prstGeom>
        </p:spPr>
        <p:txBody>
          <a:bodyPr/>
          <a:lstStyle/>
          <a:p>
            <a:fld id="{652F1279-6CE4-4169-83D3-4483097B6907}" type="slidenum">
              <a:rPr lang="en-US" smtClean="0"/>
              <a:t>1</a:t>
            </a:fld>
            <a:endParaRPr lang="en-US"/>
          </a:p>
        </p:txBody>
      </p:sp>
    </p:spTree>
    <p:extLst>
      <p:ext uri="{BB962C8B-B14F-4D97-AF65-F5344CB8AC3E}">
        <p14:creationId xmlns:p14="http://schemas.microsoft.com/office/powerpoint/2010/main" val="223117197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5CA154A-D534-21D0-5680-677FC526A5F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776FFF2-664E-29FD-DD0B-3319790F81E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61D4488-691A-2C95-DD3C-AE91D9E513E8}"/>
              </a:ext>
            </a:extLst>
          </p:cNvPr>
          <p:cNvSpPr>
            <a:spLocks noGrp="1"/>
          </p:cNvSpPr>
          <p:nvPr>
            <p:ph type="body" idx="1"/>
          </p:nvPr>
        </p:nvSpPr>
        <p:spPr/>
        <p:txBody>
          <a:bodyPr/>
          <a:lstStyle/>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algn="ctr"/>
            <a:r>
              <a:rPr lang="ar-SA" sz="1200" b="1" dirty="0">
                <a:solidFill>
                  <a:srgbClr val="000000"/>
                </a:solidFill>
                <a:effectLst/>
                <a:ea typeface="Calibri" panose="020F0502020204030204" pitchFamily="34" charset="0"/>
                <a:cs typeface="Sakkal Majalla" panose="02000000000000000000" pitchFamily="2" charset="-78"/>
              </a:rPr>
              <a:t>(دورات تدريبية، استشارات، تصميم حقائب تدريبي</a:t>
            </a:r>
            <a:endParaRPr lang="en-US" dirty="0"/>
          </a:p>
        </p:txBody>
      </p:sp>
      <p:sp>
        <p:nvSpPr>
          <p:cNvPr id="4" name="Slide Number Placeholder 3">
            <a:extLst>
              <a:ext uri="{FF2B5EF4-FFF2-40B4-BE49-F238E27FC236}">
                <a16:creationId xmlns:a16="http://schemas.microsoft.com/office/drawing/2014/main" id="{56C8CD6A-1EB9-9D09-36CC-D12A4B5F491E}"/>
              </a:ext>
            </a:extLst>
          </p:cNvPr>
          <p:cNvSpPr>
            <a:spLocks noGrp="1"/>
          </p:cNvSpPr>
          <p:nvPr>
            <p:ph type="sldNum" sz="quarter" idx="5"/>
          </p:nvPr>
        </p:nvSpPr>
        <p:spPr>
          <a:xfrm>
            <a:off x="3850443" y="9428584"/>
            <a:ext cx="2945659" cy="498055"/>
          </a:xfrm>
          <a:prstGeom prst="rect">
            <a:avLst/>
          </a:prstGeom>
        </p:spPr>
        <p:txBody>
          <a:bodyPr/>
          <a:lstStyle/>
          <a:p>
            <a:fld id="{9C2EF98E-B6FF-4B4C-B348-1EB5D4EBDBF3}" type="slidenum">
              <a:rPr lang="en-US" smtClean="0"/>
              <a:t>10</a:t>
            </a:fld>
            <a:endParaRPr lang="en-US"/>
          </a:p>
        </p:txBody>
      </p:sp>
    </p:spTree>
    <p:extLst>
      <p:ext uri="{BB962C8B-B14F-4D97-AF65-F5344CB8AC3E}">
        <p14:creationId xmlns:p14="http://schemas.microsoft.com/office/powerpoint/2010/main" val="2651448153"/>
      </p:ext>
    </p:extLst>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4104A19-E8EE-82EA-7622-02F0524F02D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BCBA357-723F-9FFF-AF55-1150C0FDD1F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CA7E17E-92AF-1359-91E6-E92624F56378}"/>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C1D7E834-A6DC-A642-81F3-0FF545BFFBC8}"/>
              </a:ext>
            </a:extLst>
          </p:cNvPr>
          <p:cNvSpPr>
            <a:spLocks noGrp="1"/>
          </p:cNvSpPr>
          <p:nvPr>
            <p:ph type="sldNum" sz="quarter" idx="5"/>
          </p:nvPr>
        </p:nvSpPr>
        <p:spPr>
          <a:xfrm>
            <a:off x="3850443" y="9428584"/>
            <a:ext cx="2945659" cy="498055"/>
          </a:xfrm>
          <a:prstGeom prst="rect">
            <a:avLst/>
          </a:prstGeom>
        </p:spPr>
        <p:txBody>
          <a:bodyPr/>
          <a:lstStyle/>
          <a:p>
            <a:fld id="{9C2EF98E-B6FF-4B4C-B348-1EB5D4EBDBF3}" type="slidenum">
              <a:rPr lang="en-US" smtClean="0"/>
              <a:t>102</a:t>
            </a:fld>
            <a:endParaRPr lang="en-US"/>
          </a:p>
        </p:txBody>
      </p:sp>
    </p:spTree>
    <p:extLst>
      <p:ext uri="{BB962C8B-B14F-4D97-AF65-F5344CB8AC3E}">
        <p14:creationId xmlns:p14="http://schemas.microsoft.com/office/powerpoint/2010/main" val="3114709140"/>
      </p:ext>
    </p:extLst>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64DE81F-E6F6-3B91-E1F5-D7F1AC7CB57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F3943B6-E492-A0E3-1748-A619D3A9165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BE4C2B8-1157-9EAF-1F55-17164A85467A}"/>
              </a:ext>
            </a:extLst>
          </p:cNvPr>
          <p:cNvSpPr>
            <a:spLocks noGrp="1"/>
          </p:cNvSpPr>
          <p:nvPr>
            <p:ph type="body" idx="1"/>
          </p:nvPr>
        </p:nvSpPr>
        <p:spPr/>
        <p:txBody>
          <a:bodyPr/>
          <a:lstStyle/>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algn="ctr"/>
            <a:r>
              <a:rPr lang="ar-SA" sz="1200" b="1" dirty="0">
                <a:solidFill>
                  <a:srgbClr val="000000"/>
                </a:solidFill>
                <a:effectLst/>
                <a:ea typeface="Calibri" panose="020F0502020204030204" pitchFamily="34" charset="0"/>
                <a:cs typeface="Sakkal Majalla" panose="02000000000000000000" pitchFamily="2" charset="-78"/>
              </a:rPr>
              <a:t>(دورات تدريبية، استشارات، تصميم حقائب تدريبي</a:t>
            </a:r>
            <a:endParaRPr lang="en-US" dirty="0"/>
          </a:p>
        </p:txBody>
      </p:sp>
      <p:sp>
        <p:nvSpPr>
          <p:cNvPr id="4" name="Slide Number Placeholder 3">
            <a:extLst>
              <a:ext uri="{FF2B5EF4-FFF2-40B4-BE49-F238E27FC236}">
                <a16:creationId xmlns:a16="http://schemas.microsoft.com/office/drawing/2014/main" id="{FFEA7D3A-62B2-E769-6177-E708270019E5}"/>
              </a:ext>
            </a:extLst>
          </p:cNvPr>
          <p:cNvSpPr>
            <a:spLocks noGrp="1"/>
          </p:cNvSpPr>
          <p:nvPr>
            <p:ph type="sldNum" sz="quarter" idx="5"/>
          </p:nvPr>
        </p:nvSpPr>
        <p:spPr>
          <a:xfrm>
            <a:off x="3850443" y="9428584"/>
            <a:ext cx="2945659" cy="498055"/>
          </a:xfrm>
          <a:prstGeom prst="rect">
            <a:avLst/>
          </a:prstGeom>
        </p:spPr>
        <p:txBody>
          <a:bodyPr/>
          <a:lstStyle/>
          <a:p>
            <a:fld id="{9C2EF98E-B6FF-4B4C-B348-1EB5D4EBDBF3}" type="slidenum">
              <a:rPr lang="en-US" smtClean="0"/>
              <a:t>103</a:t>
            </a:fld>
            <a:endParaRPr lang="en-US"/>
          </a:p>
        </p:txBody>
      </p:sp>
    </p:spTree>
    <p:extLst>
      <p:ext uri="{BB962C8B-B14F-4D97-AF65-F5344CB8AC3E}">
        <p14:creationId xmlns:p14="http://schemas.microsoft.com/office/powerpoint/2010/main" val="923111879"/>
      </p:ext>
    </p:extLst>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D284807-6CFE-B729-996F-45DF1307AF0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83A9706-E401-CE10-F55D-D9C37BA1AF1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5534EA1-3BBE-68BA-9B1C-B943C3440974}"/>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6B60AB6B-07C4-67DC-A324-A56DADD50A9C}"/>
              </a:ext>
            </a:extLst>
          </p:cNvPr>
          <p:cNvSpPr>
            <a:spLocks noGrp="1"/>
          </p:cNvSpPr>
          <p:nvPr>
            <p:ph type="sldNum" sz="quarter" idx="5"/>
          </p:nvPr>
        </p:nvSpPr>
        <p:spPr>
          <a:xfrm>
            <a:off x="3850443" y="9428584"/>
            <a:ext cx="2945659" cy="498055"/>
          </a:xfrm>
          <a:prstGeom prst="rect">
            <a:avLst/>
          </a:prstGeom>
        </p:spPr>
        <p:txBody>
          <a:bodyPr/>
          <a:lstStyle/>
          <a:p>
            <a:fld id="{9C2EF98E-B6FF-4B4C-B348-1EB5D4EBDBF3}" type="slidenum">
              <a:rPr lang="en-US" smtClean="0"/>
              <a:t>104</a:t>
            </a:fld>
            <a:endParaRPr lang="en-US"/>
          </a:p>
        </p:txBody>
      </p:sp>
    </p:spTree>
    <p:extLst>
      <p:ext uri="{BB962C8B-B14F-4D97-AF65-F5344CB8AC3E}">
        <p14:creationId xmlns:p14="http://schemas.microsoft.com/office/powerpoint/2010/main" val="264199436"/>
      </p:ext>
    </p:extLst>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F9A6034-3E7B-A5C7-0F08-CCB8C7FA29F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0345156-C207-6C90-BE7D-C9CFF986A9B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08C8FF6-D9E0-4439-163C-D048DFD68907}"/>
              </a:ext>
            </a:extLst>
          </p:cNvPr>
          <p:cNvSpPr>
            <a:spLocks noGrp="1"/>
          </p:cNvSpPr>
          <p:nvPr>
            <p:ph type="body" idx="1"/>
          </p:nvPr>
        </p:nvSpPr>
        <p:spPr/>
        <p:txBody>
          <a:bodyPr/>
          <a:lstStyle/>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algn="ctr"/>
            <a:r>
              <a:rPr lang="ar-SA" sz="1200" b="1" dirty="0">
                <a:solidFill>
                  <a:srgbClr val="000000"/>
                </a:solidFill>
                <a:effectLst/>
                <a:ea typeface="Calibri" panose="020F0502020204030204" pitchFamily="34" charset="0"/>
                <a:cs typeface="Sakkal Majalla" panose="02000000000000000000" pitchFamily="2" charset="-78"/>
              </a:rPr>
              <a:t>(دورات تدريبية، استشارات، تصميم حقائب تدريبي</a:t>
            </a:r>
            <a:endParaRPr lang="en-US" dirty="0"/>
          </a:p>
        </p:txBody>
      </p:sp>
      <p:sp>
        <p:nvSpPr>
          <p:cNvPr id="4" name="Slide Number Placeholder 3">
            <a:extLst>
              <a:ext uri="{FF2B5EF4-FFF2-40B4-BE49-F238E27FC236}">
                <a16:creationId xmlns:a16="http://schemas.microsoft.com/office/drawing/2014/main" id="{27BA6CB5-4C4E-7F0C-9A28-6F09F1B4CC3D}"/>
              </a:ext>
            </a:extLst>
          </p:cNvPr>
          <p:cNvSpPr>
            <a:spLocks noGrp="1"/>
          </p:cNvSpPr>
          <p:nvPr>
            <p:ph type="sldNum" sz="quarter" idx="5"/>
          </p:nvPr>
        </p:nvSpPr>
        <p:spPr>
          <a:xfrm>
            <a:off x="3850443" y="9428584"/>
            <a:ext cx="2945659" cy="498055"/>
          </a:xfrm>
          <a:prstGeom prst="rect">
            <a:avLst/>
          </a:prstGeom>
        </p:spPr>
        <p:txBody>
          <a:bodyPr/>
          <a:lstStyle/>
          <a:p>
            <a:fld id="{9C2EF98E-B6FF-4B4C-B348-1EB5D4EBDBF3}" type="slidenum">
              <a:rPr lang="en-US" smtClean="0"/>
              <a:t>105</a:t>
            </a:fld>
            <a:endParaRPr lang="en-US"/>
          </a:p>
        </p:txBody>
      </p:sp>
    </p:spTree>
    <p:extLst>
      <p:ext uri="{BB962C8B-B14F-4D97-AF65-F5344CB8AC3E}">
        <p14:creationId xmlns:p14="http://schemas.microsoft.com/office/powerpoint/2010/main" val="2147270393"/>
      </p:ext>
    </p:extLst>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216F3D5-59C0-3334-57CF-3351196C142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D340CB7-692A-57DF-53C6-67675AE5EAD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F086CCF-9C99-A69B-B7D8-6F81C8AFFC41}"/>
              </a:ext>
            </a:extLst>
          </p:cNvPr>
          <p:cNvSpPr>
            <a:spLocks noGrp="1"/>
          </p:cNvSpPr>
          <p:nvPr>
            <p:ph type="body" idx="1"/>
          </p:nvPr>
        </p:nvSpPr>
        <p:spPr/>
        <p:txBody>
          <a:bodyPr/>
          <a:lstStyle/>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algn="ctr"/>
            <a:r>
              <a:rPr lang="ar-SA" sz="1200" b="1" dirty="0">
                <a:solidFill>
                  <a:srgbClr val="000000"/>
                </a:solidFill>
                <a:effectLst/>
                <a:ea typeface="Calibri" panose="020F0502020204030204" pitchFamily="34" charset="0"/>
                <a:cs typeface="Sakkal Majalla" panose="02000000000000000000" pitchFamily="2" charset="-78"/>
              </a:rPr>
              <a:t>(دورات تدريبية، استشارات، تصميم حقائب تدريبي</a:t>
            </a:r>
            <a:endParaRPr lang="en-US" dirty="0"/>
          </a:p>
        </p:txBody>
      </p:sp>
      <p:sp>
        <p:nvSpPr>
          <p:cNvPr id="4" name="Slide Number Placeholder 3">
            <a:extLst>
              <a:ext uri="{FF2B5EF4-FFF2-40B4-BE49-F238E27FC236}">
                <a16:creationId xmlns:a16="http://schemas.microsoft.com/office/drawing/2014/main" id="{6E42CCFB-35CC-F9CB-D1CC-B6748CB2FB2A}"/>
              </a:ext>
            </a:extLst>
          </p:cNvPr>
          <p:cNvSpPr>
            <a:spLocks noGrp="1"/>
          </p:cNvSpPr>
          <p:nvPr>
            <p:ph type="sldNum" sz="quarter" idx="5"/>
          </p:nvPr>
        </p:nvSpPr>
        <p:spPr>
          <a:xfrm>
            <a:off x="3850443" y="9428584"/>
            <a:ext cx="2945659" cy="498055"/>
          </a:xfrm>
          <a:prstGeom prst="rect">
            <a:avLst/>
          </a:prstGeom>
        </p:spPr>
        <p:txBody>
          <a:bodyPr/>
          <a:lstStyle/>
          <a:p>
            <a:fld id="{9C2EF98E-B6FF-4B4C-B348-1EB5D4EBDBF3}" type="slidenum">
              <a:rPr lang="en-US" smtClean="0"/>
              <a:t>106</a:t>
            </a:fld>
            <a:endParaRPr lang="en-US"/>
          </a:p>
        </p:txBody>
      </p:sp>
    </p:spTree>
    <p:extLst>
      <p:ext uri="{BB962C8B-B14F-4D97-AF65-F5344CB8AC3E}">
        <p14:creationId xmlns:p14="http://schemas.microsoft.com/office/powerpoint/2010/main" val="2218995791"/>
      </p:ext>
    </p:extLst>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7738D67-A4B9-E58E-4213-3617826A294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4423AD1-1327-5BDC-47E3-741E75CB309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215CCF8-7EBF-AEFC-6E6F-DEB7FF924908}"/>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75050DCB-6693-A156-1C0B-E695B86C67E5}"/>
              </a:ext>
            </a:extLst>
          </p:cNvPr>
          <p:cNvSpPr>
            <a:spLocks noGrp="1"/>
          </p:cNvSpPr>
          <p:nvPr>
            <p:ph type="sldNum" sz="quarter" idx="5"/>
          </p:nvPr>
        </p:nvSpPr>
        <p:spPr>
          <a:xfrm>
            <a:off x="3850443" y="9428584"/>
            <a:ext cx="2945659" cy="498055"/>
          </a:xfrm>
          <a:prstGeom prst="rect">
            <a:avLst/>
          </a:prstGeom>
        </p:spPr>
        <p:txBody>
          <a:bodyPr/>
          <a:lstStyle/>
          <a:p>
            <a:fld id="{9C2EF98E-B6FF-4B4C-B348-1EB5D4EBDBF3}" type="slidenum">
              <a:rPr lang="en-US" smtClean="0"/>
              <a:t>107</a:t>
            </a:fld>
            <a:endParaRPr lang="en-US"/>
          </a:p>
        </p:txBody>
      </p:sp>
    </p:spTree>
    <p:extLst>
      <p:ext uri="{BB962C8B-B14F-4D97-AF65-F5344CB8AC3E}">
        <p14:creationId xmlns:p14="http://schemas.microsoft.com/office/powerpoint/2010/main" val="1287150052"/>
      </p:ext>
    </p:extLst>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45836DB-3338-3611-6A97-9F4FB5FC8AA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E55CAD6-DA4D-0F61-6CFD-FC1C0D6D225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A78EE04-97BF-69A4-DE4D-45A1F3925596}"/>
              </a:ext>
            </a:extLst>
          </p:cNvPr>
          <p:cNvSpPr>
            <a:spLocks noGrp="1"/>
          </p:cNvSpPr>
          <p:nvPr>
            <p:ph type="body" idx="1"/>
          </p:nvPr>
        </p:nvSpPr>
        <p:spPr/>
        <p:txBody>
          <a:bodyPr/>
          <a:lstStyle/>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algn="ctr"/>
            <a:r>
              <a:rPr lang="ar-SA" sz="1200" b="1" dirty="0">
                <a:solidFill>
                  <a:srgbClr val="000000"/>
                </a:solidFill>
                <a:effectLst/>
                <a:ea typeface="Calibri" panose="020F0502020204030204" pitchFamily="34" charset="0"/>
                <a:cs typeface="Sakkal Majalla" panose="02000000000000000000" pitchFamily="2" charset="-78"/>
              </a:rPr>
              <a:t>(دورات تدريبية، استشارات، تصميم حقائب تدريبي</a:t>
            </a:r>
            <a:endParaRPr lang="en-US" dirty="0"/>
          </a:p>
        </p:txBody>
      </p:sp>
      <p:sp>
        <p:nvSpPr>
          <p:cNvPr id="4" name="Slide Number Placeholder 3">
            <a:extLst>
              <a:ext uri="{FF2B5EF4-FFF2-40B4-BE49-F238E27FC236}">
                <a16:creationId xmlns:a16="http://schemas.microsoft.com/office/drawing/2014/main" id="{4BDE0969-A350-9BE7-A109-BD894F4F2521}"/>
              </a:ext>
            </a:extLst>
          </p:cNvPr>
          <p:cNvSpPr>
            <a:spLocks noGrp="1"/>
          </p:cNvSpPr>
          <p:nvPr>
            <p:ph type="sldNum" sz="quarter" idx="5"/>
          </p:nvPr>
        </p:nvSpPr>
        <p:spPr>
          <a:xfrm>
            <a:off x="3850443" y="9428584"/>
            <a:ext cx="2945659" cy="498055"/>
          </a:xfrm>
          <a:prstGeom prst="rect">
            <a:avLst/>
          </a:prstGeom>
        </p:spPr>
        <p:txBody>
          <a:bodyPr/>
          <a:lstStyle/>
          <a:p>
            <a:fld id="{9C2EF98E-B6FF-4B4C-B348-1EB5D4EBDBF3}" type="slidenum">
              <a:rPr lang="en-US" smtClean="0"/>
              <a:t>108</a:t>
            </a:fld>
            <a:endParaRPr lang="en-US"/>
          </a:p>
        </p:txBody>
      </p:sp>
    </p:spTree>
    <p:extLst>
      <p:ext uri="{BB962C8B-B14F-4D97-AF65-F5344CB8AC3E}">
        <p14:creationId xmlns:p14="http://schemas.microsoft.com/office/powerpoint/2010/main" val="2075387106"/>
      </p:ext>
    </p:extLst>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37B63E7-639F-CBAA-48AE-3427F7D1C3C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D83D0C6-5558-B7EF-B8FD-FF56F1326A6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1FAEB59-21E4-1C56-8DFF-AAD880648A0C}"/>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13A3C9DD-5DEC-8E1D-77AE-A6E1146AEA3D}"/>
              </a:ext>
            </a:extLst>
          </p:cNvPr>
          <p:cNvSpPr>
            <a:spLocks noGrp="1"/>
          </p:cNvSpPr>
          <p:nvPr>
            <p:ph type="sldNum" sz="quarter" idx="5"/>
          </p:nvPr>
        </p:nvSpPr>
        <p:spPr>
          <a:xfrm>
            <a:off x="3850443" y="9428584"/>
            <a:ext cx="2945659" cy="498055"/>
          </a:xfrm>
          <a:prstGeom prst="rect">
            <a:avLst/>
          </a:prstGeom>
        </p:spPr>
        <p:txBody>
          <a:bodyPr/>
          <a:lstStyle/>
          <a:p>
            <a:fld id="{9C2EF98E-B6FF-4B4C-B348-1EB5D4EBDBF3}" type="slidenum">
              <a:rPr lang="en-US" smtClean="0"/>
              <a:t>109</a:t>
            </a:fld>
            <a:endParaRPr lang="en-US"/>
          </a:p>
        </p:txBody>
      </p:sp>
    </p:spTree>
    <p:extLst>
      <p:ext uri="{BB962C8B-B14F-4D97-AF65-F5344CB8AC3E}">
        <p14:creationId xmlns:p14="http://schemas.microsoft.com/office/powerpoint/2010/main" val="4288932927"/>
      </p:ext>
    </p:extLst>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CB4407B-146A-BF6D-595E-20F255FEFAA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E4E2624-32EF-3CB7-F1D5-936FE3136C7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AD2F86F-123D-EB49-8196-8506DB3608F3}"/>
              </a:ext>
            </a:extLst>
          </p:cNvPr>
          <p:cNvSpPr>
            <a:spLocks noGrp="1"/>
          </p:cNvSpPr>
          <p:nvPr>
            <p:ph type="body" idx="1"/>
          </p:nvPr>
        </p:nvSpPr>
        <p:spPr/>
        <p:txBody>
          <a:bodyPr/>
          <a:lstStyle/>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algn="ctr"/>
            <a:r>
              <a:rPr lang="ar-SA" sz="1200" b="1" dirty="0">
                <a:solidFill>
                  <a:srgbClr val="000000"/>
                </a:solidFill>
                <a:effectLst/>
                <a:ea typeface="Calibri" panose="020F0502020204030204" pitchFamily="34" charset="0"/>
                <a:cs typeface="Sakkal Majalla" panose="02000000000000000000" pitchFamily="2" charset="-78"/>
              </a:rPr>
              <a:t>(دورات تدريبية، استشارات، تصميم حقائب تدريبي</a:t>
            </a:r>
            <a:endParaRPr lang="en-US" dirty="0"/>
          </a:p>
        </p:txBody>
      </p:sp>
      <p:sp>
        <p:nvSpPr>
          <p:cNvPr id="4" name="Slide Number Placeholder 3">
            <a:extLst>
              <a:ext uri="{FF2B5EF4-FFF2-40B4-BE49-F238E27FC236}">
                <a16:creationId xmlns:a16="http://schemas.microsoft.com/office/drawing/2014/main" id="{50AAC13A-2E4D-F1AB-D56C-58FE9FA5891B}"/>
              </a:ext>
            </a:extLst>
          </p:cNvPr>
          <p:cNvSpPr>
            <a:spLocks noGrp="1"/>
          </p:cNvSpPr>
          <p:nvPr>
            <p:ph type="sldNum" sz="quarter" idx="5"/>
          </p:nvPr>
        </p:nvSpPr>
        <p:spPr>
          <a:xfrm>
            <a:off x="3850443" y="9428584"/>
            <a:ext cx="2945659" cy="498055"/>
          </a:xfrm>
          <a:prstGeom prst="rect">
            <a:avLst/>
          </a:prstGeom>
        </p:spPr>
        <p:txBody>
          <a:bodyPr/>
          <a:lstStyle/>
          <a:p>
            <a:fld id="{9C2EF98E-B6FF-4B4C-B348-1EB5D4EBDBF3}" type="slidenum">
              <a:rPr lang="en-US" smtClean="0"/>
              <a:t>110</a:t>
            </a:fld>
            <a:endParaRPr lang="en-US"/>
          </a:p>
        </p:txBody>
      </p:sp>
    </p:spTree>
    <p:extLst>
      <p:ext uri="{BB962C8B-B14F-4D97-AF65-F5344CB8AC3E}">
        <p14:creationId xmlns:p14="http://schemas.microsoft.com/office/powerpoint/2010/main" val="1465875865"/>
      </p:ext>
    </p:extLst>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40AA6E-0563-BC97-2CDC-A9E7BA16E40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0E523C4-CD08-BA4F-4540-ACF214E9419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290153D-52E7-B593-8AEB-2FA1DB0103E9}"/>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5FB2ED5A-BDAB-F374-4133-FAD467765123}"/>
              </a:ext>
            </a:extLst>
          </p:cNvPr>
          <p:cNvSpPr>
            <a:spLocks noGrp="1"/>
          </p:cNvSpPr>
          <p:nvPr>
            <p:ph type="sldNum" sz="quarter" idx="5"/>
          </p:nvPr>
        </p:nvSpPr>
        <p:spPr>
          <a:xfrm>
            <a:off x="3850443" y="9428584"/>
            <a:ext cx="2945659" cy="498055"/>
          </a:xfrm>
          <a:prstGeom prst="rect">
            <a:avLst/>
          </a:prstGeom>
        </p:spPr>
        <p:txBody>
          <a:bodyPr/>
          <a:lstStyle/>
          <a:p>
            <a:fld id="{9C2EF98E-B6FF-4B4C-B348-1EB5D4EBDBF3}" type="slidenum">
              <a:rPr lang="en-US" smtClean="0"/>
              <a:t>111</a:t>
            </a:fld>
            <a:endParaRPr lang="en-US"/>
          </a:p>
        </p:txBody>
      </p:sp>
    </p:spTree>
    <p:extLst>
      <p:ext uri="{BB962C8B-B14F-4D97-AF65-F5344CB8AC3E}">
        <p14:creationId xmlns:p14="http://schemas.microsoft.com/office/powerpoint/2010/main" val="205495742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31222E8-B7C9-E094-FB12-055468CCBDB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41A415A-7292-C672-E243-EB507C3A71D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BDAEDB2-5424-2D24-792F-417F8E197D87}"/>
              </a:ext>
            </a:extLst>
          </p:cNvPr>
          <p:cNvSpPr>
            <a:spLocks noGrp="1"/>
          </p:cNvSpPr>
          <p:nvPr>
            <p:ph type="body" idx="1"/>
          </p:nvPr>
        </p:nvSpPr>
        <p:spPr/>
        <p:txBody>
          <a:bodyPr/>
          <a:lstStyle/>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algn="ctr"/>
            <a:r>
              <a:rPr lang="ar-SA" sz="1200" b="1" dirty="0">
                <a:solidFill>
                  <a:srgbClr val="000000"/>
                </a:solidFill>
                <a:effectLst/>
                <a:ea typeface="Calibri" panose="020F0502020204030204" pitchFamily="34" charset="0"/>
                <a:cs typeface="Sakkal Majalla" panose="02000000000000000000" pitchFamily="2" charset="-78"/>
              </a:rPr>
              <a:t>(دورات تدريبية، استشارات، تصميم حقائب تدريبي</a:t>
            </a:r>
            <a:endParaRPr lang="en-US" dirty="0"/>
          </a:p>
        </p:txBody>
      </p:sp>
      <p:sp>
        <p:nvSpPr>
          <p:cNvPr id="4" name="Slide Number Placeholder 3">
            <a:extLst>
              <a:ext uri="{FF2B5EF4-FFF2-40B4-BE49-F238E27FC236}">
                <a16:creationId xmlns:a16="http://schemas.microsoft.com/office/drawing/2014/main" id="{018FC4ED-3F4B-44A6-3DD0-9EED99BD37D8}"/>
              </a:ext>
            </a:extLst>
          </p:cNvPr>
          <p:cNvSpPr>
            <a:spLocks noGrp="1"/>
          </p:cNvSpPr>
          <p:nvPr>
            <p:ph type="sldNum" sz="quarter" idx="5"/>
          </p:nvPr>
        </p:nvSpPr>
        <p:spPr>
          <a:xfrm>
            <a:off x="3850443" y="9428584"/>
            <a:ext cx="2945659" cy="498055"/>
          </a:xfrm>
          <a:prstGeom prst="rect">
            <a:avLst/>
          </a:prstGeom>
        </p:spPr>
        <p:txBody>
          <a:bodyPr/>
          <a:lstStyle/>
          <a:p>
            <a:fld id="{9C2EF98E-B6FF-4B4C-B348-1EB5D4EBDBF3}" type="slidenum">
              <a:rPr lang="en-US" smtClean="0"/>
              <a:t>11</a:t>
            </a:fld>
            <a:endParaRPr lang="en-US"/>
          </a:p>
        </p:txBody>
      </p:sp>
    </p:spTree>
    <p:extLst>
      <p:ext uri="{BB962C8B-B14F-4D97-AF65-F5344CB8AC3E}">
        <p14:creationId xmlns:p14="http://schemas.microsoft.com/office/powerpoint/2010/main" val="3064601932"/>
      </p:ext>
    </p:extLst>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4C13784-6C28-351E-4A5E-80FEDC4DC9E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02CDA13-7CA0-ABBC-E95D-AAE9FF7AF11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5A3D6CA-0C1B-0664-601E-60DF66872C31}"/>
              </a:ext>
            </a:extLst>
          </p:cNvPr>
          <p:cNvSpPr>
            <a:spLocks noGrp="1"/>
          </p:cNvSpPr>
          <p:nvPr>
            <p:ph type="body" idx="1"/>
          </p:nvPr>
        </p:nvSpPr>
        <p:spPr/>
        <p:txBody>
          <a:bodyPr/>
          <a:lstStyle/>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algn="ctr"/>
            <a:r>
              <a:rPr lang="ar-SA" sz="1200" b="1" dirty="0">
                <a:solidFill>
                  <a:srgbClr val="000000"/>
                </a:solidFill>
                <a:effectLst/>
                <a:ea typeface="Calibri" panose="020F0502020204030204" pitchFamily="34" charset="0"/>
                <a:cs typeface="Sakkal Majalla" panose="02000000000000000000" pitchFamily="2" charset="-78"/>
              </a:rPr>
              <a:t>(دورات تدريبية، استشارات، تصميم حقائب تدريبي</a:t>
            </a:r>
            <a:endParaRPr lang="en-US" dirty="0"/>
          </a:p>
        </p:txBody>
      </p:sp>
      <p:sp>
        <p:nvSpPr>
          <p:cNvPr id="4" name="Slide Number Placeholder 3">
            <a:extLst>
              <a:ext uri="{FF2B5EF4-FFF2-40B4-BE49-F238E27FC236}">
                <a16:creationId xmlns:a16="http://schemas.microsoft.com/office/drawing/2014/main" id="{F81D4110-4487-E704-08B9-65D056FDBD57}"/>
              </a:ext>
            </a:extLst>
          </p:cNvPr>
          <p:cNvSpPr>
            <a:spLocks noGrp="1"/>
          </p:cNvSpPr>
          <p:nvPr>
            <p:ph type="sldNum" sz="quarter" idx="5"/>
          </p:nvPr>
        </p:nvSpPr>
        <p:spPr>
          <a:xfrm>
            <a:off x="3850443" y="9428584"/>
            <a:ext cx="2945659" cy="498055"/>
          </a:xfrm>
          <a:prstGeom prst="rect">
            <a:avLst/>
          </a:prstGeom>
        </p:spPr>
        <p:txBody>
          <a:bodyPr/>
          <a:lstStyle/>
          <a:p>
            <a:fld id="{9C2EF98E-B6FF-4B4C-B348-1EB5D4EBDBF3}" type="slidenum">
              <a:rPr lang="en-US" smtClean="0"/>
              <a:t>112</a:t>
            </a:fld>
            <a:endParaRPr lang="en-US"/>
          </a:p>
        </p:txBody>
      </p:sp>
    </p:spTree>
    <p:extLst>
      <p:ext uri="{BB962C8B-B14F-4D97-AF65-F5344CB8AC3E}">
        <p14:creationId xmlns:p14="http://schemas.microsoft.com/office/powerpoint/2010/main" val="3016638849"/>
      </p:ext>
    </p:extLst>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30A2B5-0D50-B025-E7EA-E666A5FE546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8BDDF5E-5E16-96A4-2A44-D93273D7746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775F518-3B19-9EEA-AE56-3CE7905B15DC}"/>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A476B0A8-246F-BF70-F051-B3EF812858C2}"/>
              </a:ext>
            </a:extLst>
          </p:cNvPr>
          <p:cNvSpPr>
            <a:spLocks noGrp="1"/>
          </p:cNvSpPr>
          <p:nvPr>
            <p:ph type="sldNum" sz="quarter" idx="5"/>
          </p:nvPr>
        </p:nvSpPr>
        <p:spPr>
          <a:xfrm>
            <a:off x="3850443" y="9428584"/>
            <a:ext cx="2945659" cy="498055"/>
          </a:xfrm>
          <a:prstGeom prst="rect">
            <a:avLst/>
          </a:prstGeom>
        </p:spPr>
        <p:txBody>
          <a:bodyPr/>
          <a:lstStyle/>
          <a:p>
            <a:fld id="{9C2EF98E-B6FF-4B4C-B348-1EB5D4EBDBF3}" type="slidenum">
              <a:rPr lang="en-US" smtClean="0"/>
              <a:t>113</a:t>
            </a:fld>
            <a:endParaRPr lang="en-US"/>
          </a:p>
        </p:txBody>
      </p:sp>
    </p:spTree>
    <p:extLst>
      <p:ext uri="{BB962C8B-B14F-4D97-AF65-F5344CB8AC3E}">
        <p14:creationId xmlns:p14="http://schemas.microsoft.com/office/powerpoint/2010/main" val="2526112183"/>
      </p:ext>
    </p:extLst>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4865E2F-D640-38B3-3950-CF62C023D88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0B420DD-CE23-7F37-D0B0-C88CF28E2BA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DABF05D-43D2-9C35-2A46-17A0473B683C}"/>
              </a:ext>
            </a:extLst>
          </p:cNvPr>
          <p:cNvSpPr>
            <a:spLocks noGrp="1"/>
          </p:cNvSpPr>
          <p:nvPr>
            <p:ph type="body" idx="1"/>
          </p:nvPr>
        </p:nvSpPr>
        <p:spPr/>
        <p:txBody>
          <a:bodyPr/>
          <a:lstStyle/>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algn="ctr"/>
            <a:r>
              <a:rPr lang="ar-SA" sz="1200" b="1" dirty="0">
                <a:solidFill>
                  <a:srgbClr val="000000"/>
                </a:solidFill>
                <a:effectLst/>
                <a:ea typeface="Calibri" panose="020F0502020204030204" pitchFamily="34" charset="0"/>
                <a:cs typeface="Sakkal Majalla" panose="02000000000000000000" pitchFamily="2" charset="-78"/>
              </a:rPr>
              <a:t>(دورات تدريبية، استشارات، تصميم حقائب تدريبي</a:t>
            </a:r>
            <a:endParaRPr lang="en-US" dirty="0"/>
          </a:p>
        </p:txBody>
      </p:sp>
      <p:sp>
        <p:nvSpPr>
          <p:cNvPr id="4" name="Slide Number Placeholder 3">
            <a:extLst>
              <a:ext uri="{FF2B5EF4-FFF2-40B4-BE49-F238E27FC236}">
                <a16:creationId xmlns:a16="http://schemas.microsoft.com/office/drawing/2014/main" id="{290FFD3B-931D-B2E4-C9C7-F488689F9815}"/>
              </a:ext>
            </a:extLst>
          </p:cNvPr>
          <p:cNvSpPr>
            <a:spLocks noGrp="1"/>
          </p:cNvSpPr>
          <p:nvPr>
            <p:ph type="sldNum" sz="quarter" idx="5"/>
          </p:nvPr>
        </p:nvSpPr>
        <p:spPr>
          <a:xfrm>
            <a:off x="3850443" y="9428584"/>
            <a:ext cx="2945659" cy="498055"/>
          </a:xfrm>
          <a:prstGeom prst="rect">
            <a:avLst/>
          </a:prstGeom>
        </p:spPr>
        <p:txBody>
          <a:bodyPr/>
          <a:lstStyle/>
          <a:p>
            <a:fld id="{9C2EF98E-B6FF-4B4C-B348-1EB5D4EBDBF3}" type="slidenum">
              <a:rPr lang="en-US" smtClean="0"/>
              <a:t>114</a:t>
            </a:fld>
            <a:endParaRPr lang="en-US"/>
          </a:p>
        </p:txBody>
      </p:sp>
    </p:spTree>
    <p:extLst>
      <p:ext uri="{BB962C8B-B14F-4D97-AF65-F5344CB8AC3E}">
        <p14:creationId xmlns:p14="http://schemas.microsoft.com/office/powerpoint/2010/main" val="1486842023"/>
      </p:ext>
    </p:extLst>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4"/>
        <p:cNvGrpSpPr/>
        <p:nvPr/>
      </p:nvGrpSpPr>
      <p:grpSpPr>
        <a:xfrm>
          <a:off x="0" y="0"/>
          <a:ext cx="0" cy="0"/>
          <a:chOff x="0" y="0"/>
          <a:chExt cx="0" cy="0"/>
        </a:xfrm>
      </p:grpSpPr>
      <p:sp>
        <p:nvSpPr>
          <p:cNvPr id="475" name="Google Shape;475;g6fd8ccc017_0_116:notes"/>
          <p:cNvSpPr>
            <a:spLocks noGrp="1" noRot="1" noChangeAspect="1"/>
          </p:cNvSpPr>
          <p:nvPr>
            <p:ph type="sldImg" idx="2"/>
          </p:nvPr>
        </p:nvSpPr>
        <p:spPr>
          <a:xfrm>
            <a:off x="-223838" y="808038"/>
            <a:ext cx="7185026" cy="4041775"/>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76" name="Google Shape;476;g6fd8ccc017_0_116:notes"/>
          <p:cNvSpPr txBox="1">
            <a:spLocks noGrp="1"/>
          </p:cNvSpPr>
          <p:nvPr>
            <p:ph type="body" idx="1"/>
          </p:nvPr>
        </p:nvSpPr>
        <p:spPr>
          <a:xfrm>
            <a:off x="673788" y="5118725"/>
            <a:ext cx="5390305" cy="4849318"/>
          </a:xfrm>
          <a:prstGeom prst="rect">
            <a:avLst/>
          </a:prstGeom>
        </p:spPr>
        <p:txBody>
          <a:bodyPr spcFirstLastPara="1" wrap="square" lIns="91425" tIns="91425" rIns="91425" bIns="91425" anchor="t" anchorCtr="0">
            <a:noAutofit/>
          </a:bodyPr>
          <a:lstStyle/>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algn="ctr"/>
            <a:r>
              <a:rPr lang="ar-SA" sz="1200" b="1" dirty="0">
                <a:solidFill>
                  <a:srgbClr val="000000"/>
                </a:solidFill>
                <a:effectLst/>
                <a:ea typeface="Calibri" panose="020F0502020204030204" pitchFamily="34" charset="0"/>
                <a:cs typeface="Sakkal Majalla" panose="02000000000000000000" pitchFamily="2" charset="-78"/>
              </a:rPr>
              <a:t>(دورات تدريبية، استشارات، تصميم حقائب تدريبي</a:t>
            </a:r>
            <a:endParaRPr lang="en-US" dirty="0"/>
          </a:p>
        </p:txBody>
      </p:sp>
    </p:spTree>
    <p:extLst>
      <p:ext uri="{BB962C8B-B14F-4D97-AF65-F5344CB8AC3E}">
        <p14:creationId xmlns:p14="http://schemas.microsoft.com/office/powerpoint/2010/main" val="287982295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86A9972-B717-5F75-A02A-1B91BB259C8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F513276-0712-D573-BD3C-959C6E72AB6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3FCB5CA-AD84-E894-D156-7C7127E41A9A}"/>
              </a:ext>
            </a:extLst>
          </p:cNvPr>
          <p:cNvSpPr>
            <a:spLocks noGrp="1"/>
          </p:cNvSpPr>
          <p:nvPr>
            <p:ph type="body" idx="1"/>
          </p:nvPr>
        </p:nvSpPr>
        <p:spPr/>
        <p:txBody>
          <a:bodyPr/>
          <a:lstStyle/>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algn="ctr"/>
            <a:r>
              <a:rPr lang="ar-SA" sz="1200" b="1" dirty="0">
                <a:solidFill>
                  <a:srgbClr val="000000"/>
                </a:solidFill>
                <a:effectLst/>
                <a:ea typeface="Calibri" panose="020F0502020204030204" pitchFamily="34" charset="0"/>
                <a:cs typeface="Sakkal Majalla" panose="02000000000000000000" pitchFamily="2" charset="-78"/>
              </a:rPr>
              <a:t>(دورات تدريبية، استشارات، تصميم حقائب تدريبي</a:t>
            </a:r>
            <a:endParaRPr lang="en-US" dirty="0"/>
          </a:p>
        </p:txBody>
      </p:sp>
      <p:sp>
        <p:nvSpPr>
          <p:cNvPr id="4" name="Slide Number Placeholder 3">
            <a:extLst>
              <a:ext uri="{FF2B5EF4-FFF2-40B4-BE49-F238E27FC236}">
                <a16:creationId xmlns:a16="http://schemas.microsoft.com/office/drawing/2014/main" id="{C3D3556F-9FF4-6E26-F675-1CAE1341E054}"/>
              </a:ext>
            </a:extLst>
          </p:cNvPr>
          <p:cNvSpPr>
            <a:spLocks noGrp="1"/>
          </p:cNvSpPr>
          <p:nvPr>
            <p:ph type="sldNum" sz="quarter" idx="5"/>
          </p:nvPr>
        </p:nvSpPr>
        <p:spPr>
          <a:xfrm>
            <a:off x="3850443" y="9428584"/>
            <a:ext cx="2945659" cy="498055"/>
          </a:xfrm>
          <a:prstGeom prst="rect">
            <a:avLst/>
          </a:prstGeom>
        </p:spPr>
        <p:txBody>
          <a:bodyPr/>
          <a:lstStyle/>
          <a:p>
            <a:fld id="{9C2EF98E-B6FF-4B4C-B348-1EB5D4EBDBF3}" type="slidenum">
              <a:rPr lang="en-US" smtClean="0"/>
              <a:t>12</a:t>
            </a:fld>
            <a:endParaRPr lang="en-US"/>
          </a:p>
        </p:txBody>
      </p:sp>
    </p:spTree>
    <p:extLst>
      <p:ext uri="{BB962C8B-B14F-4D97-AF65-F5344CB8AC3E}">
        <p14:creationId xmlns:p14="http://schemas.microsoft.com/office/powerpoint/2010/main" val="352762610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439FE8A-D4F0-28FF-965B-CB681830E3C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63D6F49-3B91-CA72-1269-D6CA397F742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F69CE26-9BC3-0DC5-4625-86EDDA657B99}"/>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BDC1DDAD-5B5E-5D2C-7021-5AE76801C8FC}"/>
              </a:ext>
            </a:extLst>
          </p:cNvPr>
          <p:cNvSpPr>
            <a:spLocks noGrp="1"/>
          </p:cNvSpPr>
          <p:nvPr>
            <p:ph type="sldNum" sz="quarter" idx="5"/>
          </p:nvPr>
        </p:nvSpPr>
        <p:spPr>
          <a:xfrm>
            <a:off x="3850443" y="9428584"/>
            <a:ext cx="2945659" cy="498055"/>
          </a:xfrm>
          <a:prstGeom prst="rect">
            <a:avLst/>
          </a:prstGeom>
        </p:spPr>
        <p:txBody>
          <a:bodyPr/>
          <a:lstStyle/>
          <a:p>
            <a:fld id="{9C2EF98E-B6FF-4B4C-B348-1EB5D4EBDBF3}" type="slidenum">
              <a:rPr lang="en-US" smtClean="0"/>
              <a:t>13</a:t>
            </a:fld>
            <a:endParaRPr lang="en-US"/>
          </a:p>
        </p:txBody>
      </p:sp>
    </p:spTree>
    <p:extLst>
      <p:ext uri="{BB962C8B-B14F-4D97-AF65-F5344CB8AC3E}">
        <p14:creationId xmlns:p14="http://schemas.microsoft.com/office/powerpoint/2010/main" val="310901637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1059DFD-8502-A5D6-93BD-480AFDE4D95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B9B0C33-89E6-370D-CA8E-859C7A4049A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9CA238C-A0BD-65A7-05D0-92509A768C8F}"/>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5C76625C-A1AC-DA3E-AF87-1B531524BEF2}"/>
              </a:ext>
            </a:extLst>
          </p:cNvPr>
          <p:cNvSpPr>
            <a:spLocks noGrp="1"/>
          </p:cNvSpPr>
          <p:nvPr>
            <p:ph type="sldNum" sz="quarter" idx="5"/>
          </p:nvPr>
        </p:nvSpPr>
        <p:spPr>
          <a:xfrm>
            <a:off x="3850443" y="9428584"/>
            <a:ext cx="2945659" cy="498055"/>
          </a:xfrm>
          <a:prstGeom prst="rect">
            <a:avLst/>
          </a:prstGeom>
        </p:spPr>
        <p:txBody>
          <a:bodyPr/>
          <a:lstStyle/>
          <a:p>
            <a:fld id="{9C2EF98E-B6FF-4B4C-B348-1EB5D4EBDBF3}" type="slidenum">
              <a:rPr lang="en-US" smtClean="0"/>
              <a:t>14</a:t>
            </a:fld>
            <a:endParaRPr lang="en-US"/>
          </a:p>
        </p:txBody>
      </p:sp>
    </p:spTree>
    <p:extLst>
      <p:ext uri="{BB962C8B-B14F-4D97-AF65-F5344CB8AC3E}">
        <p14:creationId xmlns:p14="http://schemas.microsoft.com/office/powerpoint/2010/main" val="336013510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F854960-D7D8-F076-C0F3-D54805A7061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D7890C4-6BEE-822D-9610-846E1437C48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C5419F0-559B-892C-AFD7-338FF83C27B9}"/>
              </a:ext>
            </a:extLst>
          </p:cNvPr>
          <p:cNvSpPr>
            <a:spLocks noGrp="1"/>
          </p:cNvSpPr>
          <p:nvPr>
            <p:ph type="body" idx="1"/>
          </p:nvPr>
        </p:nvSpPr>
        <p:spPr/>
        <p:txBody>
          <a:bodyPr/>
          <a:lstStyle/>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algn="ctr"/>
            <a:r>
              <a:rPr lang="ar-SA" sz="1200" b="1" dirty="0">
                <a:solidFill>
                  <a:srgbClr val="000000"/>
                </a:solidFill>
                <a:effectLst/>
                <a:ea typeface="Calibri" panose="020F0502020204030204" pitchFamily="34" charset="0"/>
                <a:cs typeface="Sakkal Majalla" panose="02000000000000000000" pitchFamily="2" charset="-78"/>
              </a:rPr>
              <a:t>(دورات تدريبية، استشارات، تصميم حقائب تدريبي</a:t>
            </a:r>
            <a:endParaRPr lang="en-US" dirty="0"/>
          </a:p>
        </p:txBody>
      </p:sp>
      <p:sp>
        <p:nvSpPr>
          <p:cNvPr id="4" name="Slide Number Placeholder 3">
            <a:extLst>
              <a:ext uri="{FF2B5EF4-FFF2-40B4-BE49-F238E27FC236}">
                <a16:creationId xmlns:a16="http://schemas.microsoft.com/office/drawing/2014/main" id="{32B039D8-2338-793F-D050-7721D5C918FB}"/>
              </a:ext>
            </a:extLst>
          </p:cNvPr>
          <p:cNvSpPr>
            <a:spLocks noGrp="1"/>
          </p:cNvSpPr>
          <p:nvPr>
            <p:ph type="sldNum" sz="quarter" idx="5"/>
          </p:nvPr>
        </p:nvSpPr>
        <p:spPr>
          <a:xfrm>
            <a:off x="3850443" y="9428584"/>
            <a:ext cx="2945659" cy="498055"/>
          </a:xfrm>
          <a:prstGeom prst="rect">
            <a:avLst/>
          </a:prstGeom>
        </p:spPr>
        <p:txBody>
          <a:bodyPr/>
          <a:lstStyle/>
          <a:p>
            <a:fld id="{9C2EF98E-B6FF-4B4C-B348-1EB5D4EBDBF3}" type="slidenum">
              <a:rPr lang="en-US" smtClean="0"/>
              <a:t>15</a:t>
            </a:fld>
            <a:endParaRPr lang="en-US"/>
          </a:p>
        </p:txBody>
      </p:sp>
    </p:spTree>
    <p:extLst>
      <p:ext uri="{BB962C8B-B14F-4D97-AF65-F5344CB8AC3E}">
        <p14:creationId xmlns:p14="http://schemas.microsoft.com/office/powerpoint/2010/main" val="106847301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D80259D-4C1D-6C89-89C3-B17934DFDA7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A7E0266-61B8-9BE6-F455-95C0F1EE3F2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84C0CCE-F3FC-8C9F-2CA0-C82C644EE429}"/>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BA77C940-F390-8394-53C6-C93D4492FA5A}"/>
              </a:ext>
            </a:extLst>
          </p:cNvPr>
          <p:cNvSpPr>
            <a:spLocks noGrp="1"/>
          </p:cNvSpPr>
          <p:nvPr>
            <p:ph type="sldNum" sz="quarter" idx="5"/>
          </p:nvPr>
        </p:nvSpPr>
        <p:spPr>
          <a:xfrm>
            <a:off x="3850443" y="9428584"/>
            <a:ext cx="2945659" cy="498055"/>
          </a:xfrm>
          <a:prstGeom prst="rect">
            <a:avLst/>
          </a:prstGeom>
        </p:spPr>
        <p:txBody>
          <a:bodyPr/>
          <a:lstStyle/>
          <a:p>
            <a:fld id="{9C2EF98E-B6FF-4B4C-B348-1EB5D4EBDBF3}" type="slidenum">
              <a:rPr lang="en-US" smtClean="0"/>
              <a:t>16</a:t>
            </a:fld>
            <a:endParaRPr lang="en-US"/>
          </a:p>
        </p:txBody>
      </p:sp>
    </p:spTree>
    <p:extLst>
      <p:ext uri="{BB962C8B-B14F-4D97-AF65-F5344CB8AC3E}">
        <p14:creationId xmlns:p14="http://schemas.microsoft.com/office/powerpoint/2010/main" val="227992547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0410FCB-DEAA-2AF4-BEA7-389D35F6782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D5B86EB-44C4-3DD7-F3A8-1683900514A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8C2B246-68C8-FF8A-695D-CE1BA6309CEF}"/>
              </a:ext>
            </a:extLst>
          </p:cNvPr>
          <p:cNvSpPr>
            <a:spLocks noGrp="1"/>
          </p:cNvSpPr>
          <p:nvPr>
            <p:ph type="body" idx="1"/>
          </p:nvPr>
        </p:nvSpPr>
        <p:spPr/>
        <p:txBody>
          <a:bodyPr/>
          <a:lstStyle/>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algn="ctr"/>
            <a:r>
              <a:rPr lang="ar-SA" sz="1200" b="1" dirty="0">
                <a:solidFill>
                  <a:srgbClr val="000000"/>
                </a:solidFill>
                <a:effectLst/>
                <a:ea typeface="Calibri" panose="020F0502020204030204" pitchFamily="34" charset="0"/>
                <a:cs typeface="Sakkal Majalla" panose="02000000000000000000" pitchFamily="2" charset="-78"/>
              </a:rPr>
              <a:t>(دورات تدريبية، استشارات، تصميم حقائب تدريبي</a:t>
            </a:r>
            <a:endParaRPr lang="en-US" dirty="0"/>
          </a:p>
        </p:txBody>
      </p:sp>
      <p:sp>
        <p:nvSpPr>
          <p:cNvPr id="4" name="Slide Number Placeholder 3">
            <a:extLst>
              <a:ext uri="{FF2B5EF4-FFF2-40B4-BE49-F238E27FC236}">
                <a16:creationId xmlns:a16="http://schemas.microsoft.com/office/drawing/2014/main" id="{0500D11D-5704-32F9-221D-58BA470E872F}"/>
              </a:ext>
            </a:extLst>
          </p:cNvPr>
          <p:cNvSpPr>
            <a:spLocks noGrp="1"/>
          </p:cNvSpPr>
          <p:nvPr>
            <p:ph type="sldNum" sz="quarter" idx="5"/>
          </p:nvPr>
        </p:nvSpPr>
        <p:spPr>
          <a:xfrm>
            <a:off x="3850443" y="9428584"/>
            <a:ext cx="2945659" cy="498055"/>
          </a:xfrm>
          <a:prstGeom prst="rect">
            <a:avLst/>
          </a:prstGeom>
        </p:spPr>
        <p:txBody>
          <a:bodyPr/>
          <a:lstStyle/>
          <a:p>
            <a:fld id="{9C2EF98E-B6FF-4B4C-B348-1EB5D4EBDBF3}" type="slidenum">
              <a:rPr lang="en-US" smtClean="0"/>
              <a:t>17</a:t>
            </a:fld>
            <a:endParaRPr lang="en-US"/>
          </a:p>
        </p:txBody>
      </p:sp>
    </p:spTree>
    <p:extLst>
      <p:ext uri="{BB962C8B-B14F-4D97-AF65-F5344CB8AC3E}">
        <p14:creationId xmlns:p14="http://schemas.microsoft.com/office/powerpoint/2010/main" val="231861153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6EE4810-4BA7-0F5C-250F-66631D62FDE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8D5C277-279E-78C7-FCAD-5C145C2BDB3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D9D72D7-7E14-4926-6656-7AB5AF0E97AD}"/>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A87053E7-7147-2D68-A29D-37F9BC9569F3}"/>
              </a:ext>
            </a:extLst>
          </p:cNvPr>
          <p:cNvSpPr>
            <a:spLocks noGrp="1"/>
          </p:cNvSpPr>
          <p:nvPr>
            <p:ph type="sldNum" sz="quarter" idx="5"/>
          </p:nvPr>
        </p:nvSpPr>
        <p:spPr>
          <a:xfrm>
            <a:off x="3850443" y="9428584"/>
            <a:ext cx="2945659" cy="498055"/>
          </a:xfrm>
          <a:prstGeom prst="rect">
            <a:avLst/>
          </a:prstGeom>
        </p:spPr>
        <p:txBody>
          <a:bodyPr/>
          <a:lstStyle/>
          <a:p>
            <a:fld id="{9C2EF98E-B6FF-4B4C-B348-1EB5D4EBDBF3}" type="slidenum">
              <a:rPr lang="en-US" smtClean="0"/>
              <a:t>18</a:t>
            </a:fld>
            <a:endParaRPr lang="en-US"/>
          </a:p>
        </p:txBody>
      </p:sp>
    </p:spTree>
    <p:extLst>
      <p:ext uri="{BB962C8B-B14F-4D97-AF65-F5344CB8AC3E}">
        <p14:creationId xmlns:p14="http://schemas.microsoft.com/office/powerpoint/2010/main" val="114147863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AE47443-CD37-F2E0-5185-7E258A62CC3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AD59BBC-3312-5B3F-EB79-B1E8C84CCDC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A036057-05EF-4484-4A40-D9FA5F5C388B}"/>
              </a:ext>
            </a:extLst>
          </p:cNvPr>
          <p:cNvSpPr>
            <a:spLocks noGrp="1"/>
          </p:cNvSpPr>
          <p:nvPr>
            <p:ph type="body" idx="1"/>
          </p:nvPr>
        </p:nvSpPr>
        <p:spPr/>
        <p:txBody>
          <a:bodyPr/>
          <a:lstStyle/>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algn="ctr"/>
            <a:r>
              <a:rPr lang="ar-SA" sz="1200" b="1" dirty="0">
                <a:solidFill>
                  <a:srgbClr val="000000"/>
                </a:solidFill>
                <a:effectLst/>
                <a:ea typeface="Calibri" panose="020F0502020204030204" pitchFamily="34" charset="0"/>
                <a:cs typeface="Sakkal Majalla" panose="02000000000000000000" pitchFamily="2" charset="-78"/>
              </a:rPr>
              <a:t>(دورات تدريبية، استشارات، تصميم حقائب تدريبي</a:t>
            </a:r>
            <a:endParaRPr lang="en-US" dirty="0"/>
          </a:p>
        </p:txBody>
      </p:sp>
      <p:sp>
        <p:nvSpPr>
          <p:cNvPr id="4" name="Slide Number Placeholder 3">
            <a:extLst>
              <a:ext uri="{FF2B5EF4-FFF2-40B4-BE49-F238E27FC236}">
                <a16:creationId xmlns:a16="http://schemas.microsoft.com/office/drawing/2014/main" id="{59176909-D096-A913-09C0-446CE96E8600}"/>
              </a:ext>
            </a:extLst>
          </p:cNvPr>
          <p:cNvSpPr>
            <a:spLocks noGrp="1"/>
          </p:cNvSpPr>
          <p:nvPr>
            <p:ph type="sldNum" sz="quarter" idx="5"/>
          </p:nvPr>
        </p:nvSpPr>
        <p:spPr>
          <a:xfrm>
            <a:off x="3850443" y="9428584"/>
            <a:ext cx="2945659" cy="498055"/>
          </a:xfrm>
          <a:prstGeom prst="rect">
            <a:avLst/>
          </a:prstGeom>
        </p:spPr>
        <p:txBody>
          <a:bodyPr/>
          <a:lstStyle/>
          <a:p>
            <a:fld id="{9C2EF98E-B6FF-4B4C-B348-1EB5D4EBDBF3}" type="slidenum">
              <a:rPr lang="en-US" smtClean="0"/>
              <a:t>19</a:t>
            </a:fld>
            <a:endParaRPr lang="en-US"/>
          </a:p>
        </p:txBody>
      </p:sp>
    </p:spTree>
    <p:extLst>
      <p:ext uri="{BB962C8B-B14F-4D97-AF65-F5344CB8AC3E}">
        <p14:creationId xmlns:p14="http://schemas.microsoft.com/office/powerpoint/2010/main" val="262614995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a:xfrm>
            <a:off x="3850443" y="9428584"/>
            <a:ext cx="2945659" cy="498055"/>
          </a:xfrm>
          <a:prstGeom prst="rect">
            <a:avLst/>
          </a:prstGeom>
        </p:spPr>
        <p:txBody>
          <a:bodyPr/>
          <a:lstStyle/>
          <a:p>
            <a:fld id="{652F1279-6CE4-4169-83D3-4483097B6907}" type="slidenum">
              <a:rPr lang="en-US" smtClean="0"/>
              <a:t>2</a:t>
            </a:fld>
            <a:endParaRPr lang="en-US"/>
          </a:p>
        </p:txBody>
      </p:sp>
    </p:spTree>
    <p:extLst>
      <p:ext uri="{BB962C8B-B14F-4D97-AF65-F5344CB8AC3E}">
        <p14:creationId xmlns:p14="http://schemas.microsoft.com/office/powerpoint/2010/main" val="247901074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D95DE0E-9136-6CC3-2A3E-CD6B4DE1B44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DC04ED9-DA2E-116F-03E5-7B55DB79909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8F0C6D6-ECB8-18C0-F6FB-B7246EEB1970}"/>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8733B64C-5D08-64F2-485C-3D10EA5DD03C}"/>
              </a:ext>
            </a:extLst>
          </p:cNvPr>
          <p:cNvSpPr>
            <a:spLocks noGrp="1"/>
          </p:cNvSpPr>
          <p:nvPr>
            <p:ph type="sldNum" sz="quarter" idx="5"/>
          </p:nvPr>
        </p:nvSpPr>
        <p:spPr>
          <a:xfrm>
            <a:off x="3850443" y="9428584"/>
            <a:ext cx="2945659" cy="498055"/>
          </a:xfrm>
          <a:prstGeom prst="rect">
            <a:avLst/>
          </a:prstGeom>
        </p:spPr>
        <p:txBody>
          <a:bodyPr/>
          <a:lstStyle/>
          <a:p>
            <a:fld id="{9C2EF98E-B6FF-4B4C-B348-1EB5D4EBDBF3}" type="slidenum">
              <a:rPr lang="en-US" smtClean="0"/>
              <a:t>20</a:t>
            </a:fld>
            <a:endParaRPr lang="en-US"/>
          </a:p>
        </p:txBody>
      </p:sp>
    </p:spTree>
    <p:extLst>
      <p:ext uri="{BB962C8B-B14F-4D97-AF65-F5344CB8AC3E}">
        <p14:creationId xmlns:p14="http://schemas.microsoft.com/office/powerpoint/2010/main" val="137485222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7FB198E-F3EE-6CC2-4089-B3CBA07D66C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19A07D0-BBE8-6B01-4B85-7439A1FC1FD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6B2A843-C290-F341-83D3-C3068ED564F3}"/>
              </a:ext>
            </a:extLst>
          </p:cNvPr>
          <p:cNvSpPr>
            <a:spLocks noGrp="1"/>
          </p:cNvSpPr>
          <p:nvPr>
            <p:ph type="body" idx="1"/>
          </p:nvPr>
        </p:nvSpPr>
        <p:spPr/>
        <p:txBody>
          <a:bodyPr/>
          <a:lstStyle/>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algn="ctr"/>
            <a:r>
              <a:rPr lang="ar-SA" sz="1200" b="1" dirty="0">
                <a:solidFill>
                  <a:srgbClr val="000000"/>
                </a:solidFill>
                <a:effectLst/>
                <a:ea typeface="Calibri" panose="020F0502020204030204" pitchFamily="34" charset="0"/>
                <a:cs typeface="Sakkal Majalla" panose="02000000000000000000" pitchFamily="2" charset="-78"/>
              </a:rPr>
              <a:t>(دورات تدريبية، استشارات، تصميم حقائب تدريبي</a:t>
            </a:r>
            <a:endParaRPr lang="en-US" dirty="0"/>
          </a:p>
        </p:txBody>
      </p:sp>
      <p:sp>
        <p:nvSpPr>
          <p:cNvPr id="4" name="Slide Number Placeholder 3">
            <a:extLst>
              <a:ext uri="{FF2B5EF4-FFF2-40B4-BE49-F238E27FC236}">
                <a16:creationId xmlns:a16="http://schemas.microsoft.com/office/drawing/2014/main" id="{F62A7FD8-329F-702E-0C54-76F443AABB54}"/>
              </a:ext>
            </a:extLst>
          </p:cNvPr>
          <p:cNvSpPr>
            <a:spLocks noGrp="1"/>
          </p:cNvSpPr>
          <p:nvPr>
            <p:ph type="sldNum" sz="quarter" idx="5"/>
          </p:nvPr>
        </p:nvSpPr>
        <p:spPr>
          <a:xfrm>
            <a:off x="3850443" y="9428584"/>
            <a:ext cx="2945659" cy="498055"/>
          </a:xfrm>
          <a:prstGeom prst="rect">
            <a:avLst/>
          </a:prstGeom>
        </p:spPr>
        <p:txBody>
          <a:bodyPr/>
          <a:lstStyle/>
          <a:p>
            <a:fld id="{9C2EF98E-B6FF-4B4C-B348-1EB5D4EBDBF3}" type="slidenum">
              <a:rPr lang="en-US" smtClean="0"/>
              <a:t>21</a:t>
            </a:fld>
            <a:endParaRPr lang="en-US"/>
          </a:p>
        </p:txBody>
      </p:sp>
    </p:spTree>
    <p:extLst>
      <p:ext uri="{BB962C8B-B14F-4D97-AF65-F5344CB8AC3E}">
        <p14:creationId xmlns:p14="http://schemas.microsoft.com/office/powerpoint/2010/main" val="391826714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34B2659-3452-D51D-1C18-41A14253DE0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5551EC7-987A-964D-6390-07D8E9D83D3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3DAA8E3-B99C-3F3F-994C-A6525378EF48}"/>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6BBB96C1-56FE-C7EF-70DD-DAC7542797FF}"/>
              </a:ext>
            </a:extLst>
          </p:cNvPr>
          <p:cNvSpPr>
            <a:spLocks noGrp="1"/>
          </p:cNvSpPr>
          <p:nvPr>
            <p:ph type="sldNum" sz="quarter" idx="5"/>
          </p:nvPr>
        </p:nvSpPr>
        <p:spPr>
          <a:xfrm>
            <a:off x="3850443" y="9428584"/>
            <a:ext cx="2945659" cy="498055"/>
          </a:xfrm>
          <a:prstGeom prst="rect">
            <a:avLst/>
          </a:prstGeom>
        </p:spPr>
        <p:txBody>
          <a:bodyPr/>
          <a:lstStyle/>
          <a:p>
            <a:fld id="{9C2EF98E-B6FF-4B4C-B348-1EB5D4EBDBF3}" type="slidenum">
              <a:rPr lang="en-US" smtClean="0"/>
              <a:t>22</a:t>
            </a:fld>
            <a:endParaRPr lang="en-US"/>
          </a:p>
        </p:txBody>
      </p:sp>
    </p:spTree>
    <p:extLst>
      <p:ext uri="{BB962C8B-B14F-4D97-AF65-F5344CB8AC3E}">
        <p14:creationId xmlns:p14="http://schemas.microsoft.com/office/powerpoint/2010/main" val="189044005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C27BD15-1382-D014-612D-F8BFAAB254E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8A2F902-FBA2-C085-EF30-B05F8F1F6DC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1D1D3F4-E114-57E2-5856-036CF797F61C}"/>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4DDA6BC0-F019-C770-F627-F53F82BFE1EF}"/>
              </a:ext>
            </a:extLst>
          </p:cNvPr>
          <p:cNvSpPr>
            <a:spLocks noGrp="1"/>
          </p:cNvSpPr>
          <p:nvPr>
            <p:ph type="sldNum" sz="quarter" idx="5"/>
          </p:nvPr>
        </p:nvSpPr>
        <p:spPr>
          <a:xfrm>
            <a:off x="3850443" y="9428584"/>
            <a:ext cx="2945659" cy="498055"/>
          </a:xfrm>
          <a:prstGeom prst="rect">
            <a:avLst/>
          </a:prstGeom>
        </p:spPr>
        <p:txBody>
          <a:bodyPr/>
          <a:lstStyle/>
          <a:p>
            <a:fld id="{9C2EF98E-B6FF-4B4C-B348-1EB5D4EBDBF3}" type="slidenum">
              <a:rPr lang="en-US" smtClean="0"/>
              <a:t>23</a:t>
            </a:fld>
            <a:endParaRPr lang="en-US"/>
          </a:p>
        </p:txBody>
      </p:sp>
    </p:spTree>
    <p:extLst>
      <p:ext uri="{BB962C8B-B14F-4D97-AF65-F5344CB8AC3E}">
        <p14:creationId xmlns:p14="http://schemas.microsoft.com/office/powerpoint/2010/main" val="117126654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B0991E6-56BE-A952-ACA2-001D6CD247F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163B773-85F3-6FE6-06E8-FACC1721B14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49712E5-1EF1-985E-637B-777755BA5E44}"/>
              </a:ext>
            </a:extLst>
          </p:cNvPr>
          <p:cNvSpPr>
            <a:spLocks noGrp="1"/>
          </p:cNvSpPr>
          <p:nvPr>
            <p:ph type="body" idx="1"/>
          </p:nvPr>
        </p:nvSpPr>
        <p:spPr/>
        <p:txBody>
          <a:bodyPr/>
          <a:lstStyle/>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algn="ctr"/>
            <a:r>
              <a:rPr lang="ar-SA" sz="1200" b="1" dirty="0">
                <a:solidFill>
                  <a:srgbClr val="000000"/>
                </a:solidFill>
                <a:effectLst/>
                <a:ea typeface="Calibri" panose="020F0502020204030204" pitchFamily="34" charset="0"/>
                <a:cs typeface="Sakkal Majalla" panose="02000000000000000000" pitchFamily="2" charset="-78"/>
              </a:rPr>
              <a:t>(دورات تدريبية، استشارات، تصميم حقائب تدريبي</a:t>
            </a:r>
            <a:endParaRPr lang="en-US" dirty="0"/>
          </a:p>
        </p:txBody>
      </p:sp>
      <p:sp>
        <p:nvSpPr>
          <p:cNvPr id="4" name="Slide Number Placeholder 3">
            <a:extLst>
              <a:ext uri="{FF2B5EF4-FFF2-40B4-BE49-F238E27FC236}">
                <a16:creationId xmlns:a16="http://schemas.microsoft.com/office/drawing/2014/main" id="{06A65670-533D-7F28-6FB2-51B9C89BAB3F}"/>
              </a:ext>
            </a:extLst>
          </p:cNvPr>
          <p:cNvSpPr>
            <a:spLocks noGrp="1"/>
          </p:cNvSpPr>
          <p:nvPr>
            <p:ph type="sldNum" sz="quarter" idx="5"/>
          </p:nvPr>
        </p:nvSpPr>
        <p:spPr>
          <a:xfrm>
            <a:off x="3850443" y="9428584"/>
            <a:ext cx="2945659" cy="498055"/>
          </a:xfrm>
          <a:prstGeom prst="rect">
            <a:avLst/>
          </a:prstGeom>
        </p:spPr>
        <p:txBody>
          <a:bodyPr/>
          <a:lstStyle/>
          <a:p>
            <a:fld id="{9C2EF98E-B6FF-4B4C-B348-1EB5D4EBDBF3}" type="slidenum">
              <a:rPr lang="en-US" smtClean="0"/>
              <a:t>24</a:t>
            </a:fld>
            <a:endParaRPr lang="en-US"/>
          </a:p>
        </p:txBody>
      </p:sp>
    </p:spTree>
    <p:extLst>
      <p:ext uri="{BB962C8B-B14F-4D97-AF65-F5344CB8AC3E}">
        <p14:creationId xmlns:p14="http://schemas.microsoft.com/office/powerpoint/2010/main" val="344049108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FFAD5E5-AEDD-1560-CB72-1373301DA06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97652F8-12F1-684F-8881-1B4C858839E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D88A1AC-25DF-F849-8F1E-17E2A5E0091B}"/>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CD7C0402-B498-CC5A-D399-1202434A6608}"/>
              </a:ext>
            </a:extLst>
          </p:cNvPr>
          <p:cNvSpPr>
            <a:spLocks noGrp="1"/>
          </p:cNvSpPr>
          <p:nvPr>
            <p:ph type="sldNum" sz="quarter" idx="5"/>
          </p:nvPr>
        </p:nvSpPr>
        <p:spPr>
          <a:xfrm>
            <a:off x="3850443" y="9428584"/>
            <a:ext cx="2945659" cy="498055"/>
          </a:xfrm>
          <a:prstGeom prst="rect">
            <a:avLst/>
          </a:prstGeom>
        </p:spPr>
        <p:txBody>
          <a:bodyPr/>
          <a:lstStyle/>
          <a:p>
            <a:fld id="{9C2EF98E-B6FF-4B4C-B348-1EB5D4EBDBF3}" type="slidenum">
              <a:rPr lang="en-US" smtClean="0"/>
              <a:t>25</a:t>
            </a:fld>
            <a:endParaRPr lang="en-US"/>
          </a:p>
        </p:txBody>
      </p:sp>
    </p:spTree>
    <p:extLst>
      <p:ext uri="{BB962C8B-B14F-4D97-AF65-F5344CB8AC3E}">
        <p14:creationId xmlns:p14="http://schemas.microsoft.com/office/powerpoint/2010/main" val="25768104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0A9F97E-6D18-2C2A-1252-267E6BBDFE9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C170FC3-AC59-42B9-E05B-18F3625283D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8ACC193-A2FE-E019-3320-073E974D832A}"/>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AF652B09-4559-5ACF-59B2-27AEB1FF426B}"/>
              </a:ext>
            </a:extLst>
          </p:cNvPr>
          <p:cNvSpPr>
            <a:spLocks noGrp="1"/>
          </p:cNvSpPr>
          <p:nvPr>
            <p:ph type="sldNum" sz="quarter" idx="5"/>
          </p:nvPr>
        </p:nvSpPr>
        <p:spPr>
          <a:xfrm>
            <a:off x="3850443" y="9428584"/>
            <a:ext cx="2945659" cy="498055"/>
          </a:xfrm>
          <a:prstGeom prst="rect">
            <a:avLst/>
          </a:prstGeom>
        </p:spPr>
        <p:txBody>
          <a:bodyPr/>
          <a:lstStyle/>
          <a:p>
            <a:fld id="{9C2EF98E-B6FF-4B4C-B348-1EB5D4EBDBF3}" type="slidenum">
              <a:rPr lang="en-US" smtClean="0"/>
              <a:t>26</a:t>
            </a:fld>
            <a:endParaRPr lang="en-US"/>
          </a:p>
        </p:txBody>
      </p:sp>
    </p:spTree>
    <p:extLst>
      <p:ext uri="{BB962C8B-B14F-4D97-AF65-F5344CB8AC3E}">
        <p14:creationId xmlns:p14="http://schemas.microsoft.com/office/powerpoint/2010/main" val="231554026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0BBDAE1-6BBB-D6FE-6CE3-06B5A810263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DE1038C-4271-4FB6-1DE8-1E07A1BB079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0FD13E8-69D3-9C19-1F06-CBFFBF1D31A0}"/>
              </a:ext>
            </a:extLst>
          </p:cNvPr>
          <p:cNvSpPr>
            <a:spLocks noGrp="1"/>
          </p:cNvSpPr>
          <p:nvPr>
            <p:ph type="body" idx="1"/>
          </p:nvPr>
        </p:nvSpPr>
        <p:spPr/>
        <p:txBody>
          <a:bodyPr/>
          <a:lstStyle/>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algn="ctr"/>
            <a:r>
              <a:rPr lang="ar-SA" sz="1200" b="1" dirty="0">
                <a:solidFill>
                  <a:srgbClr val="000000"/>
                </a:solidFill>
                <a:effectLst/>
                <a:ea typeface="Calibri" panose="020F0502020204030204" pitchFamily="34" charset="0"/>
                <a:cs typeface="Sakkal Majalla" panose="02000000000000000000" pitchFamily="2" charset="-78"/>
              </a:rPr>
              <a:t>(دورات تدريبية، استشارات، تصميم حقائب تدريبي</a:t>
            </a:r>
            <a:endParaRPr lang="en-US" dirty="0"/>
          </a:p>
        </p:txBody>
      </p:sp>
      <p:sp>
        <p:nvSpPr>
          <p:cNvPr id="4" name="Slide Number Placeholder 3">
            <a:extLst>
              <a:ext uri="{FF2B5EF4-FFF2-40B4-BE49-F238E27FC236}">
                <a16:creationId xmlns:a16="http://schemas.microsoft.com/office/drawing/2014/main" id="{F3237AC7-1E0C-E132-CA01-28EA991FFC25}"/>
              </a:ext>
            </a:extLst>
          </p:cNvPr>
          <p:cNvSpPr>
            <a:spLocks noGrp="1"/>
          </p:cNvSpPr>
          <p:nvPr>
            <p:ph type="sldNum" sz="quarter" idx="5"/>
          </p:nvPr>
        </p:nvSpPr>
        <p:spPr>
          <a:xfrm>
            <a:off x="3850443" y="9428584"/>
            <a:ext cx="2945659" cy="498055"/>
          </a:xfrm>
          <a:prstGeom prst="rect">
            <a:avLst/>
          </a:prstGeom>
        </p:spPr>
        <p:txBody>
          <a:bodyPr/>
          <a:lstStyle/>
          <a:p>
            <a:fld id="{9C2EF98E-B6FF-4B4C-B348-1EB5D4EBDBF3}" type="slidenum">
              <a:rPr lang="en-US" smtClean="0"/>
              <a:t>27</a:t>
            </a:fld>
            <a:endParaRPr lang="en-US"/>
          </a:p>
        </p:txBody>
      </p:sp>
    </p:spTree>
    <p:extLst>
      <p:ext uri="{BB962C8B-B14F-4D97-AF65-F5344CB8AC3E}">
        <p14:creationId xmlns:p14="http://schemas.microsoft.com/office/powerpoint/2010/main" val="99263570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EFD3BB7-46B2-F80B-4662-0C0A696C5E9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3944222-DE04-AC89-CF60-DC28D58F593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FFD86D0-36E9-9E67-179E-D0F951A3E7FA}"/>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F483C7D0-383A-1058-4268-131C10CC38AC}"/>
              </a:ext>
            </a:extLst>
          </p:cNvPr>
          <p:cNvSpPr>
            <a:spLocks noGrp="1"/>
          </p:cNvSpPr>
          <p:nvPr>
            <p:ph type="sldNum" sz="quarter" idx="5"/>
          </p:nvPr>
        </p:nvSpPr>
        <p:spPr>
          <a:xfrm>
            <a:off x="3850443" y="9428584"/>
            <a:ext cx="2945659" cy="498055"/>
          </a:xfrm>
          <a:prstGeom prst="rect">
            <a:avLst/>
          </a:prstGeom>
        </p:spPr>
        <p:txBody>
          <a:bodyPr/>
          <a:lstStyle/>
          <a:p>
            <a:fld id="{9C2EF98E-B6FF-4B4C-B348-1EB5D4EBDBF3}" type="slidenum">
              <a:rPr lang="en-US" smtClean="0"/>
              <a:t>28</a:t>
            </a:fld>
            <a:endParaRPr lang="en-US"/>
          </a:p>
        </p:txBody>
      </p:sp>
    </p:spTree>
    <p:extLst>
      <p:ext uri="{BB962C8B-B14F-4D97-AF65-F5344CB8AC3E}">
        <p14:creationId xmlns:p14="http://schemas.microsoft.com/office/powerpoint/2010/main" val="319436179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algn="ctr"/>
            <a:r>
              <a:rPr lang="ar-SA" sz="1200" b="1" dirty="0">
                <a:solidFill>
                  <a:srgbClr val="000000"/>
                </a:solidFill>
                <a:effectLst/>
                <a:ea typeface="Calibri" panose="020F0502020204030204" pitchFamily="34" charset="0"/>
                <a:cs typeface="Sakkal Majalla" panose="02000000000000000000" pitchFamily="2" charset="-78"/>
              </a:rPr>
              <a:t>(دورات تدريبية، استشارات، تصميم حقائب تدريبي</a:t>
            </a:r>
            <a:endParaRPr lang="en-US" dirty="0"/>
          </a:p>
        </p:txBody>
      </p:sp>
      <p:sp>
        <p:nvSpPr>
          <p:cNvPr id="4" name="عنصر نائب لرقم الشريحة 3"/>
          <p:cNvSpPr>
            <a:spLocks noGrp="1"/>
          </p:cNvSpPr>
          <p:nvPr>
            <p:ph type="sldNum" sz="quarter" idx="5"/>
          </p:nvPr>
        </p:nvSpPr>
        <p:spPr>
          <a:xfrm>
            <a:off x="3850443" y="9428584"/>
            <a:ext cx="2945659" cy="498055"/>
          </a:xfrm>
          <a:prstGeom prst="rect">
            <a:avLst/>
          </a:prstGeom>
        </p:spPr>
        <p:txBody>
          <a:bodyPr/>
          <a:lstStyle/>
          <a:p>
            <a:fld id="{652F1279-6CE4-4169-83D3-4483097B6907}" type="slidenum">
              <a:rPr lang="en-US" smtClean="0"/>
              <a:t>29</a:t>
            </a:fld>
            <a:endParaRPr lang="en-US"/>
          </a:p>
        </p:txBody>
      </p:sp>
    </p:spTree>
    <p:extLst>
      <p:ext uri="{BB962C8B-B14F-4D97-AF65-F5344CB8AC3E}">
        <p14:creationId xmlns:p14="http://schemas.microsoft.com/office/powerpoint/2010/main" val="31239495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99933FD-B567-27E6-7899-856B73969FC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DD5C45A-E14A-8439-A59D-D0D3F4AB7DB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3CBC940-036C-51B4-9AA5-2A1CE09ADB65}"/>
              </a:ext>
            </a:extLst>
          </p:cNvPr>
          <p:cNvSpPr>
            <a:spLocks noGrp="1"/>
          </p:cNvSpPr>
          <p:nvPr>
            <p:ph type="body" idx="1"/>
          </p:nvPr>
        </p:nvSpPr>
        <p:spPr/>
        <p:txBody>
          <a:bodyPr/>
          <a:lstStyle/>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algn="ctr"/>
            <a:r>
              <a:rPr lang="ar-SA" sz="1200" b="1" dirty="0">
                <a:solidFill>
                  <a:srgbClr val="000000"/>
                </a:solidFill>
                <a:effectLst/>
                <a:ea typeface="Calibri" panose="020F0502020204030204" pitchFamily="34" charset="0"/>
                <a:cs typeface="Sakkal Majalla" panose="02000000000000000000" pitchFamily="2" charset="-78"/>
              </a:rPr>
              <a:t>(دورات تدريبية، استشارات، تصميم حقائب تدريبي</a:t>
            </a:r>
            <a:endParaRPr lang="en-US" dirty="0"/>
          </a:p>
        </p:txBody>
      </p:sp>
      <p:sp>
        <p:nvSpPr>
          <p:cNvPr id="4" name="Slide Number Placeholder 3">
            <a:extLst>
              <a:ext uri="{FF2B5EF4-FFF2-40B4-BE49-F238E27FC236}">
                <a16:creationId xmlns:a16="http://schemas.microsoft.com/office/drawing/2014/main" id="{12AF1D5A-D4AD-4711-6EE5-94AA09120523}"/>
              </a:ext>
            </a:extLst>
          </p:cNvPr>
          <p:cNvSpPr>
            <a:spLocks noGrp="1"/>
          </p:cNvSpPr>
          <p:nvPr>
            <p:ph type="sldNum" sz="quarter" idx="5"/>
          </p:nvPr>
        </p:nvSpPr>
        <p:spPr>
          <a:xfrm>
            <a:off x="3850443" y="9428584"/>
            <a:ext cx="2945659" cy="498055"/>
          </a:xfrm>
          <a:prstGeom prst="rect">
            <a:avLst/>
          </a:prstGeom>
        </p:spPr>
        <p:txBody>
          <a:bodyPr/>
          <a:lstStyle/>
          <a:p>
            <a:fld id="{652F1279-6CE4-4169-83D3-4483097B6907}" type="slidenum">
              <a:rPr lang="en-US" smtClean="0"/>
              <a:t>3</a:t>
            </a:fld>
            <a:endParaRPr lang="en-US"/>
          </a:p>
        </p:txBody>
      </p:sp>
    </p:spTree>
    <p:extLst>
      <p:ext uri="{BB962C8B-B14F-4D97-AF65-F5344CB8AC3E}">
        <p14:creationId xmlns:p14="http://schemas.microsoft.com/office/powerpoint/2010/main" val="46218686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4D2F9D3-A54C-2A9A-4801-9B974FBF677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CACDB00-8D6F-50DC-2F28-EB1AC7077BA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1505552-212D-3BBA-AD16-0C0E793A7324}"/>
              </a:ext>
            </a:extLst>
          </p:cNvPr>
          <p:cNvSpPr>
            <a:spLocks noGrp="1"/>
          </p:cNvSpPr>
          <p:nvPr>
            <p:ph type="body" idx="1"/>
          </p:nvPr>
        </p:nvSpPr>
        <p:spPr/>
        <p:txBody>
          <a:bodyPr/>
          <a:lstStyle/>
          <a:p>
            <a:pPr algn="r" rtl="1"/>
            <a:r>
              <a:rPr lang="ar-SY" dirty="0"/>
              <a:t>طريقة تشغيل رابط اليوتيوب:</a:t>
            </a:r>
          </a:p>
          <a:p>
            <a:pPr algn="r" rtl="1"/>
            <a:r>
              <a:rPr lang="ar-SY" dirty="0"/>
              <a:t>الضغط على </a:t>
            </a:r>
            <a:r>
              <a:rPr lang="en-US" dirty="0" err="1"/>
              <a:t>CTRL+Click</a:t>
            </a:r>
            <a:endParaRPr lang="en-US" dirty="0"/>
          </a:p>
          <a:p>
            <a:endParaRPr lang="en-US" dirty="0"/>
          </a:p>
        </p:txBody>
      </p:sp>
      <p:sp>
        <p:nvSpPr>
          <p:cNvPr id="4" name="Slide Number Placeholder 3">
            <a:extLst>
              <a:ext uri="{FF2B5EF4-FFF2-40B4-BE49-F238E27FC236}">
                <a16:creationId xmlns:a16="http://schemas.microsoft.com/office/drawing/2014/main" id="{BAE9ACA0-5EC4-E3EC-8684-E5EE8B2736BD}"/>
              </a:ext>
            </a:extLst>
          </p:cNvPr>
          <p:cNvSpPr>
            <a:spLocks noGrp="1"/>
          </p:cNvSpPr>
          <p:nvPr>
            <p:ph type="sldNum" sz="quarter" idx="5"/>
          </p:nvPr>
        </p:nvSpPr>
        <p:spPr>
          <a:xfrm>
            <a:off x="3850443" y="9428584"/>
            <a:ext cx="2945659" cy="498055"/>
          </a:xfrm>
          <a:prstGeom prst="rect">
            <a:avLst/>
          </a:prstGeom>
        </p:spPr>
        <p:txBody>
          <a:bodyPr/>
          <a:lstStyle/>
          <a:p>
            <a:fld id="{652F1279-6CE4-4169-83D3-4483097B6907}" type="slidenum">
              <a:rPr lang="en-US" smtClean="0"/>
              <a:t>30</a:t>
            </a:fld>
            <a:endParaRPr lang="en-US"/>
          </a:p>
        </p:txBody>
      </p:sp>
    </p:spTree>
    <p:extLst>
      <p:ext uri="{BB962C8B-B14F-4D97-AF65-F5344CB8AC3E}">
        <p14:creationId xmlns:p14="http://schemas.microsoft.com/office/powerpoint/2010/main" val="248089887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FD2FCE5-7A2E-D418-5DDC-C69C5F42032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F5F6781-8AFD-BC86-1846-17D38B1F5C5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9A057A8-8EC9-D191-2DFB-2F5DD70C4752}"/>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70FE688A-D2F5-93F9-C893-C9032EFFA61D}"/>
              </a:ext>
            </a:extLst>
          </p:cNvPr>
          <p:cNvSpPr>
            <a:spLocks noGrp="1"/>
          </p:cNvSpPr>
          <p:nvPr>
            <p:ph type="sldNum" sz="quarter" idx="5"/>
          </p:nvPr>
        </p:nvSpPr>
        <p:spPr>
          <a:xfrm>
            <a:off x="3850443" y="9428584"/>
            <a:ext cx="2945659" cy="498055"/>
          </a:xfrm>
          <a:prstGeom prst="rect">
            <a:avLst/>
          </a:prstGeom>
        </p:spPr>
        <p:txBody>
          <a:bodyPr/>
          <a:lstStyle/>
          <a:p>
            <a:fld id="{9C2EF98E-B6FF-4B4C-B348-1EB5D4EBDBF3}" type="slidenum">
              <a:rPr lang="en-US" smtClean="0"/>
              <a:t>31</a:t>
            </a:fld>
            <a:endParaRPr lang="en-US"/>
          </a:p>
        </p:txBody>
      </p:sp>
    </p:spTree>
    <p:extLst>
      <p:ext uri="{BB962C8B-B14F-4D97-AF65-F5344CB8AC3E}">
        <p14:creationId xmlns:p14="http://schemas.microsoft.com/office/powerpoint/2010/main" val="164650145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4EED784-F93B-1322-E1BC-C2D5644F033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9458BE5-A358-7BCE-8786-F248F37806A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480D9EC-84D9-FBEB-9D33-60238A3C94F5}"/>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561B6CEA-C2C9-DF8C-546C-C852D6B26CDA}"/>
              </a:ext>
            </a:extLst>
          </p:cNvPr>
          <p:cNvSpPr>
            <a:spLocks noGrp="1"/>
          </p:cNvSpPr>
          <p:nvPr>
            <p:ph type="sldNum" sz="quarter" idx="5"/>
          </p:nvPr>
        </p:nvSpPr>
        <p:spPr>
          <a:xfrm>
            <a:off x="3850443" y="9428584"/>
            <a:ext cx="2945659" cy="498055"/>
          </a:xfrm>
          <a:prstGeom prst="rect">
            <a:avLst/>
          </a:prstGeom>
        </p:spPr>
        <p:txBody>
          <a:bodyPr/>
          <a:lstStyle/>
          <a:p>
            <a:fld id="{9C2EF98E-B6FF-4B4C-B348-1EB5D4EBDBF3}" type="slidenum">
              <a:rPr lang="en-US" smtClean="0"/>
              <a:t>32</a:t>
            </a:fld>
            <a:endParaRPr lang="en-US"/>
          </a:p>
        </p:txBody>
      </p:sp>
    </p:spTree>
    <p:extLst>
      <p:ext uri="{BB962C8B-B14F-4D97-AF65-F5344CB8AC3E}">
        <p14:creationId xmlns:p14="http://schemas.microsoft.com/office/powerpoint/2010/main" val="118265754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B200232-9965-6043-BEB5-3EB247BB8AD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C2C3700-2232-33BC-1BB0-F76696BD314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51DEADA-2599-1A36-7246-288F8CEB4358}"/>
              </a:ext>
            </a:extLst>
          </p:cNvPr>
          <p:cNvSpPr>
            <a:spLocks noGrp="1"/>
          </p:cNvSpPr>
          <p:nvPr>
            <p:ph type="body" idx="1"/>
          </p:nvPr>
        </p:nvSpPr>
        <p:spPr/>
        <p:txBody>
          <a:bodyPr/>
          <a:lstStyle/>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algn="ctr"/>
            <a:r>
              <a:rPr lang="ar-SA" sz="1200" b="1" dirty="0">
                <a:solidFill>
                  <a:srgbClr val="000000"/>
                </a:solidFill>
                <a:effectLst/>
                <a:ea typeface="Calibri" panose="020F0502020204030204" pitchFamily="34" charset="0"/>
                <a:cs typeface="Sakkal Majalla" panose="02000000000000000000" pitchFamily="2" charset="-78"/>
              </a:rPr>
              <a:t>(دورات تدريبية، استشارات، تصميم حقائب تدريبي</a:t>
            </a:r>
            <a:endParaRPr lang="en-US" dirty="0"/>
          </a:p>
        </p:txBody>
      </p:sp>
      <p:sp>
        <p:nvSpPr>
          <p:cNvPr id="4" name="Slide Number Placeholder 3">
            <a:extLst>
              <a:ext uri="{FF2B5EF4-FFF2-40B4-BE49-F238E27FC236}">
                <a16:creationId xmlns:a16="http://schemas.microsoft.com/office/drawing/2014/main" id="{BC5F19BF-CE25-0856-8019-A451C6723ACB}"/>
              </a:ext>
            </a:extLst>
          </p:cNvPr>
          <p:cNvSpPr>
            <a:spLocks noGrp="1"/>
          </p:cNvSpPr>
          <p:nvPr>
            <p:ph type="sldNum" sz="quarter" idx="5"/>
          </p:nvPr>
        </p:nvSpPr>
        <p:spPr>
          <a:xfrm>
            <a:off x="3850443" y="9428584"/>
            <a:ext cx="2945659" cy="498055"/>
          </a:xfrm>
          <a:prstGeom prst="rect">
            <a:avLst/>
          </a:prstGeom>
        </p:spPr>
        <p:txBody>
          <a:bodyPr/>
          <a:lstStyle/>
          <a:p>
            <a:fld id="{9C2EF98E-B6FF-4B4C-B348-1EB5D4EBDBF3}" type="slidenum">
              <a:rPr lang="en-US" smtClean="0"/>
              <a:t>33</a:t>
            </a:fld>
            <a:endParaRPr lang="en-US"/>
          </a:p>
        </p:txBody>
      </p:sp>
    </p:spTree>
    <p:extLst>
      <p:ext uri="{BB962C8B-B14F-4D97-AF65-F5344CB8AC3E}">
        <p14:creationId xmlns:p14="http://schemas.microsoft.com/office/powerpoint/2010/main" val="1262934647"/>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853C578-7375-FCB6-6EDE-DD83BA7AA56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492F17D-7C33-1C1B-A6F5-232FE7F812F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1D83EA8-868D-7AD5-6B7D-DD123B409C43}"/>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10E23C2B-A0D7-8918-1EAF-676A69B4F7FB}"/>
              </a:ext>
            </a:extLst>
          </p:cNvPr>
          <p:cNvSpPr>
            <a:spLocks noGrp="1"/>
          </p:cNvSpPr>
          <p:nvPr>
            <p:ph type="sldNum" sz="quarter" idx="5"/>
          </p:nvPr>
        </p:nvSpPr>
        <p:spPr>
          <a:xfrm>
            <a:off x="3850443" y="9428584"/>
            <a:ext cx="2945659" cy="498055"/>
          </a:xfrm>
          <a:prstGeom prst="rect">
            <a:avLst/>
          </a:prstGeom>
        </p:spPr>
        <p:txBody>
          <a:bodyPr/>
          <a:lstStyle/>
          <a:p>
            <a:fld id="{9C2EF98E-B6FF-4B4C-B348-1EB5D4EBDBF3}" type="slidenum">
              <a:rPr lang="en-US" smtClean="0"/>
              <a:t>34</a:t>
            </a:fld>
            <a:endParaRPr lang="en-US"/>
          </a:p>
        </p:txBody>
      </p:sp>
    </p:spTree>
    <p:extLst>
      <p:ext uri="{BB962C8B-B14F-4D97-AF65-F5344CB8AC3E}">
        <p14:creationId xmlns:p14="http://schemas.microsoft.com/office/powerpoint/2010/main" val="3726730629"/>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D13BD1C-971C-96CF-7878-3932364AAE3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59E5695-28E4-3B8A-D669-7CF6FEC5A99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5C7AD2F-18CE-023D-C0D2-E02BEC7C43ED}"/>
              </a:ext>
            </a:extLst>
          </p:cNvPr>
          <p:cNvSpPr>
            <a:spLocks noGrp="1"/>
          </p:cNvSpPr>
          <p:nvPr>
            <p:ph type="body" idx="1"/>
          </p:nvPr>
        </p:nvSpPr>
        <p:spPr/>
        <p:txBody>
          <a:bodyPr/>
          <a:lstStyle/>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algn="ctr"/>
            <a:r>
              <a:rPr lang="ar-SA" sz="1200" b="1" dirty="0">
                <a:solidFill>
                  <a:srgbClr val="000000"/>
                </a:solidFill>
                <a:effectLst/>
                <a:ea typeface="Calibri" panose="020F0502020204030204" pitchFamily="34" charset="0"/>
                <a:cs typeface="Sakkal Majalla" panose="02000000000000000000" pitchFamily="2" charset="-78"/>
              </a:rPr>
              <a:t>(دورات تدريبية، استشارات، تصميم حقائب تدريبي</a:t>
            </a:r>
            <a:endParaRPr lang="en-US" dirty="0"/>
          </a:p>
        </p:txBody>
      </p:sp>
      <p:sp>
        <p:nvSpPr>
          <p:cNvPr id="4" name="Slide Number Placeholder 3">
            <a:extLst>
              <a:ext uri="{FF2B5EF4-FFF2-40B4-BE49-F238E27FC236}">
                <a16:creationId xmlns:a16="http://schemas.microsoft.com/office/drawing/2014/main" id="{0D2B7C6C-2677-0666-9727-E441633BE2D5}"/>
              </a:ext>
            </a:extLst>
          </p:cNvPr>
          <p:cNvSpPr>
            <a:spLocks noGrp="1"/>
          </p:cNvSpPr>
          <p:nvPr>
            <p:ph type="sldNum" sz="quarter" idx="5"/>
          </p:nvPr>
        </p:nvSpPr>
        <p:spPr>
          <a:xfrm>
            <a:off x="3850443" y="9428584"/>
            <a:ext cx="2945659" cy="498055"/>
          </a:xfrm>
          <a:prstGeom prst="rect">
            <a:avLst/>
          </a:prstGeom>
        </p:spPr>
        <p:txBody>
          <a:bodyPr/>
          <a:lstStyle/>
          <a:p>
            <a:fld id="{9C2EF98E-B6FF-4B4C-B348-1EB5D4EBDBF3}" type="slidenum">
              <a:rPr lang="en-US" smtClean="0"/>
              <a:t>35</a:t>
            </a:fld>
            <a:endParaRPr lang="en-US"/>
          </a:p>
        </p:txBody>
      </p:sp>
    </p:spTree>
    <p:extLst>
      <p:ext uri="{BB962C8B-B14F-4D97-AF65-F5344CB8AC3E}">
        <p14:creationId xmlns:p14="http://schemas.microsoft.com/office/powerpoint/2010/main" val="2906060582"/>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B53274F-94B5-8389-2D44-A022C3BDA15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48842DA-E035-7FCA-BF74-82C6B135E56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E14E440-CA7E-DBB9-750B-8A1D55B09F07}"/>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D64109A7-B7DE-ACF6-B58C-B290919923D8}"/>
              </a:ext>
            </a:extLst>
          </p:cNvPr>
          <p:cNvSpPr>
            <a:spLocks noGrp="1"/>
          </p:cNvSpPr>
          <p:nvPr>
            <p:ph type="sldNum" sz="quarter" idx="5"/>
          </p:nvPr>
        </p:nvSpPr>
        <p:spPr>
          <a:xfrm>
            <a:off x="3850443" y="9428584"/>
            <a:ext cx="2945659" cy="498055"/>
          </a:xfrm>
          <a:prstGeom prst="rect">
            <a:avLst/>
          </a:prstGeom>
        </p:spPr>
        <p:txBody>
          <a:bodyPr/>
          <a:lstStyle/>
          <a:p>
            <a:fld id="{9C2EF98E-B6FF-4B4C-B348-1EB5D4EBDBF3}" type="slidenum">
              <a:rPr lang="en-US" smtClean="0"/>
              <a:t>36</a:t>
            </a:fld>
            <a:endParaRPr lang="en-US"/>
          </a:p>
        </p:txBody>
      </p:sp>
    </p:spTree>
    <p:extLst>
      <p:ext uri="{BB962C8B-B14F-4D97-AF65-F5344CB8AC3E}">
        <p14:creationId xmlns:p14="http://schemas.microsoft.com/office/powerpoint/2010/main" val="3738821569"/>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D13264C-3AA6-DBE9-672A-04366C7DE06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2E9A3BE-FE6A-3FF7-6779-0215888DA24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0BB0EB5-0395-9F96-0089-D732315FD5D9}"/>
              </a:ext>
            </a:extLst>
          </p:cNvPr>
          <p:cNvSpPr>
            <a:spLocks noGrp="1"/>
          </p:cNvSpPr>
          <p:nvPr>
            <p:ph type="body" idx="1"/>
          </p:nvPr>
        </p:nvSpPr>
        <p:spPr/>
        <p:txBody>
          <a:bodyPr/>
          <a:lstStyle/>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algn="ctr"/>
            <a:r>
              <a:rPr lang="ar-SA" sz="1200" b="1" dirty="0">
                <a:solidFill>
                  <a:srgbClr val="000000"/>
                </a:solidFill>
                <a:effectLst/>
                <a:ea typeface="Calibri" panose="020F0502020204030204" pitchFamily="34" charset="0"/>
                <a:cs typeface="Sakkal Majalla" panose="02000000000000000000" pitchFamily="2" charset="-78"/>
              </a:rPr>
              <a:t>(دورات تدريبية، استشارات، تصميم حقائب تدريبي</a:t>
            </a:r>
            <a:endParaRPr lang="en-US" dirty="0"/>
          </a:p>
        </p:txBody>
      </p:sp>
      <p:sp>
        <p:nvSpPr>
          <p:cNvPr id="4" name="Slide Number Placeholder 3">
            <a:extLst>
              <a:ext uri="{FF2B5EF4-FFF2-40B4-BE49-F238E27FC236}">
                <a16:creationId xmlns:a16="http://schemas.microsoft.com/office/drawing/2014/main" id="{8D43F875-F5A7-D776-F943-035705BBAD5F}"/>
              </a:ext>
            </a:extLst>
          </p:cNvPr>
          <p:cNvSpPr>
            <a:spLocks noGrp="1"/>
          </p:cNvSpPr>
          <p:nvPr>
            <p:ph type="sldNum" sz="quarter" idx="5"/>
          </p:nvPr>
        </p:nvSpPr>
        <p:spPr>
          <a:xfrm>
            <a:off x="3850443" y="9428584"/>
            <a:ext cx="2945659" cy="498055"/>
          </a:xfrm>
          <a:prstGeom prst="rect">
            <a:avLst/>
          </a:prstGeom>
        </p:spPr>
        <p:txBody>
          <a:bodyPr/>
          <a:lstStyle/>
          <a:p>
            <a:fld id="{9C2EF98E-B6FF-4B4C-B348-1EB5D4EBDBF3}" type="slidenum">
              <a:rPr lang="en-US" smtClean="0"/>
              <a:t>37</a:t>
            </a:fld>
            <a:endParaRPr lang="en-US"/>
          </a:p>
        </p:txBody>
      </p:sp>
    </p:spTree>
    <p:extLst>
      <p:ext uri="{BB962C8B-B14F-4D97-AF65-F5344CB8AC3E}">
        <p14:creationId xmlns:p14="http://schemas.microsoft.com/office/powerpoint/2010/main" val="794606443"/>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A11040C-9008-7079-48B5-070D50E3A88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5ABD5A5-8D45-BFFD-D23D-89120855C97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32E9D71-B7C2-108B-0AA9-18CE3F5A72F4}"/>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B1141924-DF27-7153-28EF-D4CFBBC9D7B6}"/>
              </a:ext>
            </a:extLst>
          </p:cNvPr>
          <p:cNvSpPr>
            <a:spLocks noGrp="1"/>
          </p:cNvSpPr>
          <p:nvPr>
            <p:ph type="sldNum" sz="quarter" idx="5"/>
          </p:nvPr>
        </p:nvSpPr>
        <p:spPr>
          <a:xfrm>
            <a:off x="3850443" y="9428584"/>
            <a:ext cx="2945659" cy="498055"/>
          </a:xfrm>
          <a:prstGeom prst="rect">
            <a:avLst/>
          </a:prstGeom>
        </p:spPr>
        <p:txBody>
          <a:bodyPr/>
          <a:lstStyle/>
          <a:p>
            <a:fld id="{9C2EF98E-B6FF-4B4C-B348-1EB5D4EBDBF3}" type="slidenum">
              <a:rPr lang="en-US" smtClean="0"/>
              <a:t>38</a:t>
            </a:fld>
            <a:endParaRPr lang="en-US"/>
          </a:p>
        </p:txBody>
      </p:sp>
    </p:spTree>
    <p:extLst>
      <p:ext uri="{BB962C8B-B14F-4D97-AF65-F5344CB8AC3E}">
        <p14:creationId xmlns:p14="http://schemas.microsoft.com/office/powerpoint/2010/main" val="1570330734"/>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401793E-F591-1CCA-D483-284A6D07463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4CA943D-3489-3E7C-71D0-349A69C3C88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3E1DFA7-D071-F2E5-D090-F44312BFA405}"/>
              </a:ext>
            </a:extLst>
          </p:cNvPr>
          <p:cNvSpPr>
            <a:spLocks noGrp="1"/>
          </p:cNvSpPr>
          <p:nvPr>
            <p:ph type="body" idx="1"/>
          </p:nvPr>
        </p:nvSpPr>
        <p:spPr/>
        <p:txBody>
          <a:bodyPr/>
          <a:lstStyle/>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algn="ctr"/>
            <a:r>
              <a:rPr lang="ar-SA" sz="1200" b="1" dirty="0">
                <a:solidFill>
                  <a:srgbClr val="000000"/>
                </a:solidFill>
                <a:effectLst/>
                <a:ea typeface="Calibri" panose="020F0502020204030204" pitchFamily="34" charset="0"/>
                <a:cs typeface="Sakkal Majalla" panose="02000000000000000000" pitchFamily="2" charset="-78"/>
              </a:rPr>
              <a:t>(دورات تدريبية، استشارات، تصميم حقائب تدريبي</a:t>
            </a:r>
            <a:endParaRPr lang="en-US" dirty="0"/>
          </a:p>
        </p:txBody>
      </p:sp>
      <p:sp>
        <p:nvSpPr>
          <p:cNvPr id="4" name="Slide Number Placeholder 3">
            <a:extLst>
              <a:ext uri="{FF2B5EF4-FFF2-40B4-BE49-F238E27FC236}">
                <a16:creationId xmlns:a16="http://schemas.microsoft.com/office/drawing/2014/main" id="{EA924887-7BEE-428D-48E5-4BA039328444}"/>
              </a:ext>
            </a:extLst>
          </p:cNvPr>
          <p:cNvSpPr>
            <a:spLocks noGrp="1"/>
          </p:cNvSpPr>
          <p:nvPr>
            <p:ph type="sldNum" sz="quarter" idx="5"/>
          </p:nvPr>
        </p:nvSpPr>
        <p:spPr>
          <a:xfrm>
            <a:off x="3850443" y="9428584"/>
            <a:ext cx="2945659" cy="498055"/>
          </a:xfrm>
          <a:prstGeom prst="rect">
            <a:avLst/>
          </a:prstGeom>
        </p:spPr>
        <p:txBody>
          <a:bodyPr/>
          <a:lstStyle/>
          <a:p>
            <a:fld id="{9C2EF98E-B6FF-4B4C-B348-1EB5D4EBDBF3}" type="slidenum">
              <a:rPr lang="en-US" smtClean="0"/>
              <a:t>39</a:t>
            </a:fld>
            <a:endParaRPr lang="en-US"/>
          </a:p>
        </p:txBody>
      </p:sp>
    </p:spTree>
    <p:extLst>
      <p:ext uri="{BB962C8B-B14F-4D97-AF65-F5344CB8AC3E}">
        <p14:creationId xmlns:p14="http://schemas.microsoft.com/office/powerpoint/2010/main" val="333415648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algn="ctr"/>
            <a:r>
              <a:rPr lang="ar-SA" sz="1200" b="1" dirty="0">
                <a:solidFill>
                  <a:srgbClr val="000000"/>
                </a:solidFill>
                <a:effectLst/>
                <a:ea typeface="Calibri" panose="020F0502020204030204" pitchFamily="34" charset="0"/>
                <a:cs typeface="Sakkal Majalla" panose="02000000000000000000" pitchFamily="2" charset="-78"/>
              </a:rPr>
              <a:t>(دورات تدريبية، استشارات، تصميم حقائب تدريبي</a:t>
            </a:r>
            <a:endParaRPr lang="en-US" dirty="0"/>
          </a:p>
        </p:txBody>
      </p:sp>
      <p:sp>
        <p:nvSpPr>
          <p:cNvPr id="4" name="عنصر نائب لرقم الشريحة 3"/>
          <p:cNvSpPr>
            <a:spLocks noGrp="1"/>
          </p:cNvSpPr>
          <p:nvPr>
            <p:ph type="sldNum" sz="quarter" idx="5"/>
          </p:nvPr>
        </p:nvSpPr>
        <p:spPr>
          <a:xfrm>
            <a:off x="3850443" y="9428584"/>
            <a:ext cx="2945659" cy="498055"/>
          </a:xfrm>
          <a:prstGeom prst="rect">
            <a:avLst/>
          </a:prstGeom>
        </p:spPr>
        <p:txBody>
          <a:bodyPr/>
          <a:lstStyle/>
          <a:p>
            <a:fld id="{652F1279-6CE4-4169-83D3-4483097B6907}" type="slidenum">
              <a:rPr lang="en-US" smtClean="0"/>
              <a:t>4</a:t>
            </a:fld>
            <a:endParaRPr lang="en-US"/>
          </a:p>
        </p:txBody>
      </p:sp>
    </p:spTree>
    <p:extLst>
      <p:ext uri="{BB962C8B-B14F-4D97-AF65-F5344CB8AC3E}">
        <p14:creationId xmlns:p14="http://schemas.microsoft.com/office/powerpoint/2010/main" val="2992496686"/>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46B2D55-E445-3105-5F9A-E4289475E1E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C2C5F14-F9EF-0059-39BA-5B8F5AD8DE7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8993241-7833-99E1-1598-25D95C9B06CD}"/>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846BDBA9-334D-D034-4849-49F2AEA273C6}"/>
              </a:ext>
            </a:extLst>
          </p:cNvPr>
          <p:cNvSpPr>
            <a:spLocks noGrp="1"/>
          </p:cNvSpPr>
          <p:nvPr>
            <p:ph type="sldNum" sz="quarter" idx="5"/>
          </p:nvPr>
        </p:nvSpPr>
        <p:spPr>
          <a:xfrm>
            <a:off x="3850443" y="9428584"/>
            <a:ext cx="2945659" cy="498055"/>
          </a:xfrm>
          <a:prstGeom prst="rect">
            <a:avLst/>
          </a:prstGeom>
        </p:spPr>
        <p:txBody>
          <a:bodyPr/>
          <a:lstStyle/>
          <a:p>
            <a:fld id="{9C2EF98E-B6FF-4B4C-B348-1EB5D4EBDBF3}" type="slidenum">
              <a:rPr lang="en-US" smtClean="0"/>
              <a:t>40</a:t>
            </a:fld>
            <a:endParaRPr lang="en-US"/>
          </a:p>
        </p:txBody>
      </p:sp>
    </p:spTree>
    <p:extLst>
      <p:ext uri="{BB962C8B-B14F-4D97-AF65-F5344CB8AC3E}">
        <p14:creationId xmlns:p14="http://schemas.microsoft.com/office/powerpoint/2010/main" val="1880710687"/>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4A6DDF9-E748-FE49-899A-9E96135BC9F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C9B902E-2427-85A8-57FF-FC9DE3D3D1E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F2BE0A5-7E40-5B8D-8C12-F51F67A7BE41}"/>
              </a:ext>
            </a:extLst>
          </p:cNvPr>
          <p:cNvSpPr>
            <a:spLocks noGrp="1"/>
          </p:cNvSpPr>
          <p:nvPr>
            <p:ph type="body" idx="1"/>
          </p:nvPr>
        </p:nvSpPr>
        <p:spPr/>
        <p:txBody>
          <a:bodyPr/>
          <a:lstStyle/>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algn="ctr"/>
            <a:r>
              <a:rPr lang="ar-SA" sz="1200" b="1" dirty="0">
                <a:solidFill>
                  <a:srgbClr val="000000"/>
                </a:solidFill>
                <a:effectLst/>
                <a:ea typeface="Calibri" panose="020F0502020204030204" pitchFamily="34" charset="0"/>
                <a:cs typeface="Sakkal Majalla" panose="02000000000000000000" pitchFamily="2" charset="-78"/>
              </a:rPr>
              <a:t>(دورات تدريبية، استشارات، تصميم حقائب تدريبي</a:t>
            </a:r>
            <a:endParaRPr lang="en-US" dirty="0"/>
          </a:p>
        </p:txBody>
      </p:sp>
      <p:sp>
        <p:nvSpPr>
          <p:cNvPr id="4" name="Slide Number Placeholder 3">
            <a:extLst>
              <a:ext uri="{FF2B5EF4-FFF2-40B4-BE49-F238E27FC236}">
                <a16:creationId xmlns:a16="http://schemas.microsoft.com/office/drawing/2014/main" id="{21B2F64B-FF68-108F-FB05-DFB5E84F7E78}"/>
              </a:ext>
            </a:extLst>
          </p:cNvPr>
          <p:cNvSpPr>
            <a:spLocks noGrp="1"/>
          </p:cNvSpPr>
          <p:nvPr>
            <p:ph type="sldNum" sz="quarter" idx="5"/>
          </p:nvPr>
        </p:nvSpPr>
        <p:spPr>
          <a:xfrm>
            <a:off x="3850443" y="9428584"/>
            <a:ext cx="2945659" cy="498055"/>
          </a:xfrm>
          <a:prstGeom prst="rect">
            <a:avLst/>
          </a:prstGeom>
        </p:spPr>
        <p:txBody>
          <a:bodyPr/>
          <a:lstStyle/>
          <a:p>
            <a:fld id="{9C2EF98E-B6FF-4B4C-B348-1EB5D4EBDBF3}" type="slidenum">
              <a:rPr lang="en-US" smtClean="0"/>
              <a:t>41</a:t>
            </a:fld>
            <a:endParaRPr lang="en-US"/>
          </a:p>
        </p:txBody>
      </p:sp>
    </p:spTree>
    <p:extLst>
      <p:ext uri="{BB962C8B-B14F-4D97-AF65-F5344CB8AC3E}">
        <p14:creationId xmlns:p14="http://schemas.microsoft.com/office/powerpoint/2010/main" val="1615070562"/>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4A5B112-9C81-1152-25D7-378C98FE335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9634216-4926-4681-94D1-6D44F02B126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E08298E-93EE-5C04-7362-4A4C182C5534}"/>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06619225-94F8-F25B-322C-9C4505C4822A}"/>
              </a:ext>
            </a:extLst>
          </p:cNvPr>
          <p:cNvSpPr>
            <a:spLocks noGrp="1"/>
          </p:cNvSpPr>
          <p:nvPr>
            <p:ph type="sldNum" sz="quarter" idx="5"/>
          </p:nvPr>
        </p:nvSpPr>
        <p:spPr>
          <a:xfrm>
            <a:off x="3850443" y="9428584"/>
            <a:ext cx="2945659" cy="498055"/>
          </a:xfrm>
          <a:prstGeom prst="rect">
            <a:avLst/>
          </a:prstGeom>
        </p:spPr>
        <p:txBody>
          <a:bodyPr/>
          <a:lstStyle/>
          <a:p>
            <a:fld id="{9C2EF98E-B6FF-4B4C-B348-1EB5D4EBDBF3}" type="slidenum">
              <a:rPr lang="en-US" smtClean="0"/>
              <a:t>42</a:t>
            </a:fld>
            <a:endParaRPr lang="en-US"/>
          </a:p>
        </p:txBody>
      </p:sp>
    </p:spTree>
    <p:extLst>
      <p:ext uri="{BB962C8B-B14F-4D97-AF65-F5344CB8AC3E}">
        <p14:creationId xmlns:p14="http://schemas.microsoft.com/office/powerpoint/2010/main" val="1574809594"/>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1006DC5-6002-7350-959A-674818B43F0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2652303-3D32-841C-38DE-2718F4170E1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53C2C86-BF31-B318-8570-6578D8D03B25}"/>
              </a:ext>
            </a:extLst>
          </p:cNvPr>
          <p:cNvSpPr>
            <a:spLocks noGrp="1"/>
          </p:cNvSpPr>
          <p:nvPr>
            <p:ph type="body" idx="1"/>
          </p:nvPr>
        </p:nvSpPr>
        <p:spPr/>
        <p:txBody>
          <a:bodyPr/>
          <a:lstStyle/>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algn="ctr"/>
            <a:r>
              <a:rPr lang="ar-SA" sz="1200" b="1" dirty="0">
                <a:solidFill>
                  <a:srgbClr val="000000"/>
                </a:solidFill>
                <a:effectLst/>
                <a:ea typeface="Calibri" panose="020F0502020204030204" pitchFamily="34" charset="0"/>
                <a:cs typeface="Sakkal Majalla" panose="02000000000000000000" pitchFamily="2" charset="-78"/>
              </a:rPr>
              <a:t>(دورات تدريبية، استشارات، تصميم حقائب تدريبي</a:t>
            </a:r>
            <a:endParaRPr lang="en-US" dirty="0"/>
          </a:p>
        </p:txBody>
      </p:sp>
      <p:sp>
        <p:nvSpPr>
          <p:cNvPr id="4" name="Slide Number Placeholder 3">
            <a:extLst>
              <a:ext uri="{FF2B5EF4-FFF2-40B4-BE49-F238E27FC236}">
                <a16:creationId xmlns:a16="http://schemas.microsoft.com/office/drawing/2014/main" id="{710CD59C-C2AD-134F-BDD5-AD0230F4D4BF}"/>
              </a:ext>
            </a:extLst>
          </p:cNvPr>
          <p:cNvSpPr>
            <a:spLocks noGrp="1"/>
          </p:cNvSpPr>
          <p:nvPr>
            <p:ph type="sldNum" sz="quarter" idx="5"/>
          </p:nvPr>
        </p:nvSpPr>
        <p:spPr>
          <a:xfrm>
            <a:off x="3850443" y="9428584"/>
            <a:ext cx="2945659" cy="498055"/>
          </a:xfrm>
          <a:prstGeom prst="rect">
            <a:avLst/>
          </a:prstGeom>
        </p:spPr>
        <p:txBody>
          <a:bodyPr/>
          <a:lstStyle/>
          <a:p>
            <a:fld id="{9C2EF98E-B6FF-4B4C-B348-1EB5D4EBDBF3}" type="slidenum">
              <a:rPr lang="en-US" smtClean="0"/>
              <a:t>43</a:t>
            </a:fld>
            <a:endParaRPr lang="en-US"/>
          </a:p>
        </p:txBody>
      </p:sp>
    </p:spTree>
    <p:extLst>
      <p:ext uri="{BB962C8B-B14F-4D97-AF65-F5344CB8AC3E}">
        <p14:creationId xmlns:p14="http://schemas.microsoft.com/office/powerpoint/2010/main" val="1423136185"/>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AF8454D-9C12-8C9B-DBA0-76DF3F055F4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6184A75-A47F-7268-101F-077C26329FD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7D0D659-C0EF-1498-5DB9-8903ED08AB37}"/>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81D91E1B-2BAE-5BE7-7853-112B9EFE2026}"/>
              </a:ext>
            </a:extLst>
          </p:cNvPr>
          <p:cNvSpPr>
            <a:spLocks noGrp="1"/>
          </p:cNvSpPr>
          <p:nvPr>
            <p:ph type="sldNum" sz="quarter" idx="5"/>
          </p:nvPr>
        </p:nvSpPr>
        <p:spPr>
          <a:xfrm>
            <a:off x="3850443" y="9428584"/>
            <a:ext cx="2945659" cy="498055"/>
          </a:xfrm>
          <a:prstGeom prst="rect">
            <a:avLst/>
          </a:prstGeom>
        </p:spPr>
        <p:txBody>
          <a:bodyPr/>
          <a:lstStyle/>
          <a:p>
            <a:fld id="{9C2EF98E-B6FF-4B4C-B348-1EB5D4EBDBF3}" type="slidenum">
              <a:rPr lang="en-US" smtClean="0"/>
              <a:t>44</a:t>
            </a:fld>
            <a:endParaRPr lang="en-US"/>
          </a:p>
        </p:txBody>
      </p:sp>
    </p:spTree>
    <p:extLst>
      <p:ext uri="{BB962C8B-B14F-4D97-AF65-F5344CB8AC3E}">
        <p14:creationId xmlns:p14="http://schemas.microsoft.com/office/powerpoint/2010/main" val="4176964381"/>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0A19DDC-039A-16CE-3519-6BC107AAE41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21BE80B-648B-2023-ABCE-AE25BDDD5CA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6E8232D-3686-A927-9DEC-AD8CD0C13AC4}"/>
              </a:ext>
            </a:extLst>
          </p:cNvPr>
          <p:cNvSpPr>
            <a:spLocks noGrp="1"/>
          </p:cNvSpPr>
          <p:nvPr>
            <p:ph type="body" idx="1"/>
          </p:nvPr>
        </p:nvSpPr>
        <p:spPr/>
        <p:txBody>
          <a:bodyPr/>
          <a:lstStyle/>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algn="ctr"/>
            <a:r>
              <a:rPr lang="ar-SA" sz="1200" b="1" dirty="0">
                <a:solidFill>
                  <a:srgbClr val="000000"/>
                </a:solidFill>
                <a:effectLst/>
                <a:ea typeface="Calibri" panose="020F0502020204030204" pitchFamily="34" charset="0"/>
                <a:cs typeface="Sakkal Majalla" panose="02000000000000000000" pitchFamily="2" charset="-78"/>
              </a:rPr>
              <a:t>(دورات تدريبية، استشارات، تصميم حقائب تدريبي</a:t>
            </a:r>
            <a:endParaRPr lang="en-US" dirty="0"/>
          </a:p>
        </p:txBody>
      </p:sp>
      <p:sp>
        <p:nvSpPr>
          <p:cNvPr id="4" name="Slide Number Placeholder 3">
            <a:extLst>
              <a:ext uri="{FF2B5EF4-FFF2-40B4-BE49-F238E27FC236}">
                <a16:creationId xmlns:a16="http://schemas.microsoft.com/office/drawing/2014/main" id="{A93C0867-7E5D-0D9E-35BD-F784B44CD155}"/>
              </a:ext>
            </a:extLst>
          </p:cNvPr>
          <p:cNvSpPr>
            <a:spLocks noGrp="1"/>
          </p:cNvSpPr>
          <p:nvPr>
            <p:ph type="sldNum" sz="quarter" idx="5"/>
          </p:nvPr>
        </p:nvSpPr>
        <p:spPr>
          <a:xfrm>
            <a:off x="3850443" y="9428584"/>
            <a:ext cx="2945659" cy="498055"/>
          </a:xfrm>
          <a:prstGeom prst="rect">
            <a:avLst/>
          </a:prstGeom>
        </p:spPr>
        <p:txBody>
          <a:bodyPr/>
          <a:lstStyle/>
          <a:p>
            <a:fld id="{9C2EF98E-B6FF-4B4C-B348-1EB5D4EBDBF3}" type="slidenum">
              <a:rPr lang="en-US" smtClean="0"/>
              <a:t>45</a:t>
            </a:fld>
            <a:endParaRPr lang="en-US"/>
          </a:p>
        </p:txBody>
      </p:sp>
    </p:spTree>
    <p:extLst>
      <p:ext uri="{BB962C8B-B14F-4D97-AF65-F5344CB8AC3E}">
        <p14:creationId xmlns:p14="http://schemas.microsoft.com/office/powerpoint/2010/main" val="2398532458"/>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A1E83ED-5971-9D1D-3511-4BB506725E6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A2BD420-CC6A-5736-3669-D5340D5719C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777484B-0835-00A2-84F8-DF478D58AAF0}"/>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D9E5AFCC-BA10-65E6-AF7A-92CAB2C37E74}"/>
              </a:ext>
            </a:extLst>
          </p:cNvPr>
          <p:cNvSpPr>
            <a:spLocks noGrp="1"/>
          </p:cNvSpPr>
          <p:nvPr>
            <p:ph type="sldNum" sz="quarter" idx="5"/>
          </p:nvPr>
        </p:nvSpPr>
        <p:spPr>
          <a:xfrm>
            <a:off x="3850443" y="9428584"/>
            <a:ext cx="2945659" cy="498055"/>
          </a:xfrm>
          <a:prstGeom prst="rect">
            <a:avLst/>
          </a:prstGeom>
        </p:spPr>
        <p:txBody>
          <a:bodyPr/>
          <a:lstStyle/>
          <a:p>
            <a:fld id="{9C2EF98E-B6FF-4B4C-B348-1EB5D4EBDBF3}" type="slidenum">
              <a:rPr lang="en-US" smtClean="0"/>
              <a:t>46</a:t>
            </a:fld>
            <a:endParaRPr lang="en-US"/>
          </a:p>
        </p:txBody>
      </p:sp>
    </p:spTree>
    <p:extLst>
      <p:ext uri="{BB962C8B-B14F-4D97-AF65-F5344CB8AC3E}">
        <p14:creationId xmlns:p14="http://schemas.microsoft.com/office/powerpoint/2010/main" val="3857297184"/>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64965E5-9976-3206-F878-753081407B1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ECB2A53-2B5C-E9C3-6DA6-C374430E5D8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BAEAB47-B340-63E7-8FC1-72AE8458D041}"/>
              </a:ext>
            </a:extLst>
          </p:cNvPr>
          <p:cNvSpPr>
            <a:spLocks noGrp="1"/>
          </p:cNvSpPr>
          <p:nvPr>
            <p:ph type="body" idx="1"/>
          </p:nvPr>
        </p:nvSpPr>
        <p:spPr/>
        <p:txBody>
          <a:bodyPr/>
          <a:lstStyle/>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algn="ctr"/>
            <a:r>
              <a:rPr lang="ar-SA" sz="1200" b="1" dirty="0">
                <a:solidFill>
                  <a:srgbClr val="000000"/>
                </a:solidFill>
                <a:effectLst/>
                <a:ea typeface="Calibri" panose="020F0502020204030204" pitchFamily="34" charset="0"/>
                <a:cs typeface="Sakkal Majalla" panose="02000000000000000000" pitchFamily="2" charset="-78"/>
              </a:rPr>
              <a:t>(دورات تدريبية، استشارات، تصميم حقائب تدريبي</a:t>
            </a:r>
            <a:endParaRPr lang="en-US" dirty="0"/>
          </a:p>
        </p:txBody>
      </p:sp>
      <p:sp>
        <p:nvSpPr>
          <p:cNvPr id="4" name="Slide Number Placeholder 3">
            <a:extLst>
              <a:ext uri="{FF2B5EF4-FFF2-40B4-BE49-F238E27FC236}">
                <a16:creationId xmlns:a16="http://schemas.microsoft.com/office/drawing/2014/main" id="{86E84FD6-358E-A7B9-4C19-5DC9F3223BAE}"/>
              </a:ext>
            </a:extLst>
          </p:cNvPr>
          <p:cNvSpPr>
            <a:spLocks noGrp="1"/>
          </p:cNvSpPr>
          <p:nvPr>
            <p:ph type="sldNum" sz="quarter" idx="5"/>
          </p:nvPr>
        </p:nvSpPr>
        <p:spPr>
          <a:xfrm>
            <a:off x="3850443" y="9428584"/>
            <a:ext cx="2945659" cy="498055"/>
          </a:xfrm>
          <a:prstGeom prst="rect">
            <a:avLst/>
          </a:prstGeom>
        </p:spPr>
        <p:txBody>
          <a:bodyPr/>
          <a:lstStyle/>
          <a:p>
            <a:fld id="{9C2EF98E-B6FF-4B4C-B348-1EB5D4EBDBF3}" type="slidenum">
              <a:rPr lang="en-US" smtClean="0"/>
              <a:t>47</a:t>
            </a:fld>
            <a:endParaRPr lang="en-US"/>
          </a:p>
        </p:txBody>
      </p:sp>
    </p:spTree>
    <p:extLst>
      <p:ext uri="{BB962C8B-B14F-4D97-AF65-F5344CB8AC3E}">
        <p14:creationId xmlns:p14="http://schemas.microsoft.com/office/powerpoint/2010/main" val="2203732907"/>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B89B3A2-4625-46F6-00D6-9436757CE69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82F5227-B522-F697-E32B-59E9114B9CF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E095969-0A63-6A6B-250A-EA40C5A66D26}"/>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439D54EA-7BDD-E3CD-E01E-73ABE9195CF7}"/>
              </a:ext>
            </a:extLst>
          </p:cNvPr>
          <p:cNvSpPr>
            <a:spLocks noGrp="1"/>
          </p:cNvSpPr>
          <p:nvPr>
            <p:ph type="sldNum" sz="quarter" idx="5"/>
          </p:nvPr>
        </p:nvSpPr>
        <p:spPr>
          <a:xfrm>
            <a:off x="3850443" y="9428584"/>
            <a:ext cx="2945659" cy="498055"/>
          </a:xfrm>
          <a:prstGeom prst="rect">
            <a:avLst/>
          </a:prstGeom>
        </p:spPr>
        <p:txBody>
          <a:bodyPr/>
          <a:lstStyle/>
          <a:p>
            <a:fld id="{9C2EF98E-B6FF-4B4C-B348-1EB5D4EBDBF3}" type="slidenum">
              <a:rPr lang="en-US" smtClean="0"/>
              <a:t>48</a:t>
            </a:fld>
            <a:endParaRPr lang="en-US"/>
          </a:p>
        </p:txBody>
      </p:sp>
    </p:spTree>
    <p:extLst>
      <p:ext uri="{BB962C8B-B14F-4D97-AF65-F5344CB8AC3E}">
        <p14:creationId xmlns:p14="http://schemas.microsoft.com/office/powerpoint/2010/main" val="22543961"/>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F4505AF-A19F-6F39-A3A9-D0795C40A9C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1480506-9409-BC5E-082B-71BA84B05BF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292E024-F79B-7118-5A8C-C60E91A4CF61}"/>
              </a:ext>
            </a:extLst>
          </p:cNvPr>
          <p:cNvSpPr>
            <a:spLocks noGrp="1"/>
          </p:cNvSpPr>
          <p:nvPr>
            <p:ph type="body" idx="1"/>
          </p:nvPr>
        </p:nvSpPr>
        <p:spPr/>
        <p:txBody>
          <a:bodyPr/>
          <a:lstStyle/>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algn="ctr"/>
            <a:r>
              <a:rPr lang="ar-SA" sz="1200" b="1" dirty="0">
                <a:solidFill>
                  <a:srgbClr val="000000"/>
                </a:solidFill>
                <a:effectLst/>
                <a:ea typeface="Calibri" panose="020F0502020204030204" pitchFamily="34" charset="0"/>
                <a:cs typeface="Sakkal Majalla" panose="02000000000000000000" pitchFamily="2" charset="-78"/>
              </a:rPr>
              <a:t>(دورات تدريبية، استشارات، تصميم حقائب تدريبي</a:t>
            </a:r>
            <a:endParaRPr lang="en-US" dirty="0"/>
          </a:p>
        </p:txBody>
      </p:sp>
      <p:sp>
        <p:nvSpPr>
          <p:cNvPr id="4" name="Slide Number Placeholder 3">
            <a:extLst>
              <a:ext uri="{FF2B5EF4-FFF2-40B4-BE49-F238E27FC236}">
                <a16:creationId xmlns:a16="http://schemas.microsoft.com/office/drawing/2014/main" id="{D654985A-8CA2-FCBB-DCCC-3E02CDD2C203}"/>
              </a:ext>
            </a:extLst>
          </p:cNvPr>
          <p:cNvSpPr>
            <a:spLocks noGrp="1"/>
          </p:cNvSpPr>
          <p:nvPr>
            <p:ph type="sldNum" sz="quarter" idx="5"/>
          </p:nvPr>
        </p:nvSpPr>
        <p:spPr>
          <a:xfrm>
            <a:off x="3850443" y="9428584"/>
            <a:ext cx="2945659" cy="498055"/>
          </a:xfrm>
          <a:prstGeom prst="rect">
            <a:avLst/>
          </a:prstGeom>
        </p:spPr>
        <p:txBody>
          <a:bodyPr/>
          <a:lstStyle/>
          <a:p>
            <a:fld id="{9C2EF98E-B6FF-4B4C-B348-1EB5D4EBDBF3}" type="slidenum">
              <a:rPr lang="en-US" smtClean="0"/>
              <a:t>49</a:t>
            </a:fld>
            <a:endParaRPr lang="en-US"/>
          </a:p>
        </p:txBody>
      </p:sp>
    </p:spTree>
    <p:extLst>
      <p:ext uri="{BB962C8B-B14F-4D97-AF65-F5344CB8AC3E}">
        <p14:creationId xmlns:p14="http://schemas.microsoft.com/office/powerpoint/2010/main" val="302108233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7BFBF76-C79F-9F8B-E52B-03058424162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0CFBA48-B803-29E0-6F9E-37D4C530593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AEE68EB-C570-EB16-F1E9-6085A979A8E7}"/>
              </a:ext>
            </a:extLst>
          </p:cNvPr>
          <p:cNvSpPr>
            <a:spLocks noGrp="1"/>
          </p:cNvSpPr>
          <p:nvPr>
            <p:ph type="body" idx="1"/>
          </p:nvPr>
        </p:nvSpPr>
        <p:spPr/>
        <p:txBody>
          <a:bodyPr/>
          <a:lstStyle/>
          <a:p>
            <a:pPr algn="r" rtl="1"/>
            <a:r>
              <a:rPr lang="ar-SY" dirty="0"/>
              <a:t>طريقة تشغيل رابط اليوتيوب:</a:t>
            </a:r>
          </a:p>
          <a:p>
            <a:pPr algn="r" rtl="1"/>
            <a:r>
              <a:rPr lang="ar-SY" dirty="0"/>
              <a:t>الضغط على </a:t>
            </a:r>
            <a:r>
              <a:rPr lang="en-US" dirty="0" err="1"/>
              <a:t>CTRL+Click</a:t>
            </a:r>
            <a:endParaRPr lang="en-US" dirty="0"/>
          </a:p>
          <a:p>
            <a:endParaRPr lang="en-US" dirty="0"/>
          </a:p>
        </p:txBody>
      </p:sp>
      <p:sp>
        <p:nvSpPr>
          <p:cNvPr id="4" name="Slide Number Placeholder 3">
            <a:extLst>
              <a:ext uri="{FF2B5EF4-FFF2-40B4-BE49-F238E27FC236}">
                <a16:creationId xmlns:a16="http://schemas.microsoft.com/office/drawing/2014/main" id="{120937AB-6E20-C8B5-ED99-1C53B504B314}"/>
              </a:ext>
            </a:extLst>
          </p:cNvPr>
          <p:cNvSpPr>
            <a:spLocks noGrp="1"/>
          </p:cNvSpPr>
          <p:nvPr>
            <p:ph type="sldNum" sz="quarter" idx="5"/>
          </p:nvPr>
        </p:nvSpPr>
        <p:spPr>
          <a:xfrm>
            <a:off x="3850443" y="9428584"/>
            <a:ext cx="2945659" cy="498055"/>
          </a:xfrm>
          <a:prstGeom prst="rect">
            <a:avLst/>
          </a:prstGeom>
        </p:spPr>
        <p:txBody>
          <a:bodyPr/>
          <a:lstStyle/>
          <a:p>
            <a:fld id="{652F1279-6CE4-4169-83D3-4483097B6907}" type="slidenum">
              <a:rPr lang="en-US" smtClean="0"/>
              <a:t>5</a:t>
            </a:fld>
            <a:endParaRPr lang="en-US"/>
          </a:p>
        </p:txBody>
      </p:sp>
    </p:spTree>
    <p:extLst>
      <p:ext uri="{BB962C8B-B14F-4D97-AF65-F5344CB8AC3E}">
        <p14:creationId xmlns:p14="http://schemas.microsoft.com/office/powerpoint/2010/main" val="4138231083"/>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8C7D5A7-BC7B-6BA1-3C50-D855BD6F907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679F6FD-61F9-0C4C-0213-16D86AB4204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AE1C9CB-488F-ED27-26D7-265F85C4C032}"/>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D163C945-0E6C-70C6-DAED-3B2C5BB6FC70}"/>
              </a:ext>
            </a:extLst>
          </p:cNvPr>
          <p:cNvSpPr>
            <a:spLocks noGrp="1"/>
          </p:cNvSpPr>
          <p:nvPr>
            <p:ph type="sldNum" sz="quarter" idx="5"/>
          </p:nvPr>
        </p:nvSpPr>
        <p:spPr>
          <a:xfrm>
            <a:off x="3850443" y="9428584"/>
            <a:ext cx="2945659" cy="498055"/>
          </a:xfrm>
          <a:prstGeom prst="rect">
            <a:avLst/>
          </a:prstGeom>
        </p:spPr>
        <p:txBody>
          <a:bodyPr/>
          <a:lstStyle/>
          <a:p>
            <a:fld id="{9C2EF98E-B6FF-4B4C-B348-1EB5D4EBDBF3}" type="slidenum">
              <a:rPr lang="en-US" smtClean="0"/>
              <a:t>50</a:t>
            </a:fld>
            <a:endParaRPr lang="en-US"/>
          </a:p>
        </p:txBody>
      </p:sp>
    </p:spTree>
    <p:extLst>
      <p:ext uri="{BB962C8B-B14F-4D97-AF65-F5344CB8AC3E}">
        <p14:creationId xmlns:p14="http://schemas.microsoft.com/office/powerpoint/2010/main" val="2860879548"/>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C58119D-9832-CFA1-58AA-90319D3CD44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D10FC7A-58D8-0B66-8A91-72A3C438826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5A955FE-C146-1D90-EB0D-E69C536527B6}"/>
              </a:ext>
            </a:extLst>
          </p:cNvPr>
          <p:cNvSpPr>
            <a:spLocks noGrp="1"/>
          </p:cNvSpPr>
          <p:nvPr>
            <p:ph type="body" idx="1"/>
          </p:nvPr>
        </p:nvSpPr>
        <p:spPr/>
        <p:txBody>
          <a:bodyPr/>
          <a:lstStyle/>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algn="ctr"/>
            <a:r>
              <a:rPr lang="ar-SA" sz="1200" b="1" dirty="0">
                <a:solidFill>
                  <a:srgbClr val="000000"/>
                </a:solidFill>
                <a:effectLst/>
                <a:ea typeface="Calibri" panose="020F0502020204030204" pitchFamily="34" charset="0"/>
                <a:cs typeface="Sakkal Majalla" panose="02000000000000000000" pitchFamily="2" charset="-78"/>
              </a:rPr>
              <a:t>(دورات تدريبية، استشارات، تصميم حقائب تدريبي</a:t>
            </a:r>
            <a:endParaRPr lang="en-US" dirty="0"/>
          </a:p>
        </p:txBody>
      </p:sp>
      <p:sp>
        <p:nvSpPr>
          <p:cNvPr id="4" name="Slide Number Placeholder 3">
            <a:extLst>
              <a:ext uri="{FF2B5EF4-FFF2-40B4-BE49-F238E27FC236}">
                <a16:creationId xmlns:a16="http://schemas.microsoft.com/office/drawing/2014/main" id="{94FBFC4D-A6AA-402F-0A91-ABD7F426737D}"/>
              </a:ext>
            </a:extLst>
          </p:cNvPr>
          <p:cNvSpPr>
            <a:spLocks noGrp="1"/>
          </p:cNvSpPr>
          <p:nvPr>
            <p:ph type="sldNum" sz="quarter" idx="5"/>
          </p:nvPr>
        </p:nvSpPr>
        <p:spPr>
          <a:xfrm>
            <a:off x="3850443" y="9428584"/>
            <a:ext cx="2945659" cy="498055"/>
          </a:xfrm>
          <a:prstGeom prst="rect">
            <a:avLst/>
          </a:prstGeom>
        </p:spPr>
        <p:txBody>
          <a:bodyPr/>
          <a:lstStyle/>
          <a:p>
            <a:fld id="{9C2EF98E-B6FF-4B4C-B348-1EB5D4EBDBF3}" type="slidenum">
              <a:rPr lang="en-US" smtClean="0"/>
              <a:t>51</a:t>
            </a:fld>
            <a:endParaRPr lang="en-US"/>
          </a:p>
        </p:txBody>
      </p:sp>
    </p:spTree>
    <p:extLst>
      <p:ext uri="{BB962C8B-B14F-4D97-AF65-F5344CB8AC3E}">
        <p14:creationId xmlns:p14="http://schemas.microsoft.com/office/powerpoint/2010/main" val="22270537"/>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algn="ctr"/>
            <a:r>
              <a:rPr lang="ar-SA" sz="1200" b="1" dirty="0">
                <a:solidFill>
                  <a:srgbClr val="000000"/>
                </a:solidFill>
                <a:effectLst/>
                <a:ea typeface="Calibri" panose="020F0502020204030204" pitchFamily="34" charset="0"/>
                <a:cs typeface="Sakkal Majalla" panose="02000000000000000000" pitchFamily="2" charset="-78"/>
              </a:rPr>
              <a:t>(دورات تدريبية، استشارات، تصميم حقائب تدريبي</a:t>
            </a:r>
            <a:endParaRPr lang="en-US" dirty="0"/>
          </a:p>
        </p:txBody>
      </p:sp>
      <p:sp>
        <p:nvSpPr>
          <p:cNvPr id="4" name="عنصر نائب لرقم الشريحة 3"/>
          <p:cNvSpPr>
            <a:spLocks noGrp="1"/>
          </p:cNvSpPr>
          <p:nvPr>
            <p:ph type="sldNum" sz="quarter" idx="5"/>
          </p:nvPr>
        </p:nvSpPr>
        <p:spPr>
          <a:xfrm>
            <a:off x="3850443" y="9428584"/>
            <a:ext cx="2945659" cy="498055"/>
          </a:xfrm>
          <a:prstGeom prst="rect">
            <a:avLst/>
          </a:prstGeom>
        </p:spPr>
        <p:txBody>
          <a:bodyPr/>
          <a:lstStyle/>
          <a:p>
            <a:fld id="{652F1279-6CE4-4169-83D3-4483097B6907}" type="slidenum">
              <a:rPr lang="en-US" smtClean="0"/>
              <a:t>53</a:t>
            </a:fld>
            <a:endParaRPr lang="en-US"/>
          </a:p>
        </p:txBody>
      </p:sp>
    </p:spTree>
    <p:extLst>
      <p:ext uri="{BB962C8B-B14F-4D97-AF65-F5344CB8AC3E}">
        <p14:creationId xmlns:p14="http://schemas.microsoft.com/office/powerpoint/2010/main" val="653009628"/>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FFBD237-1D17-6A37-DC49-B295B8D539B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6B56192-3ECD-BD9C-D44C-699AB5236FA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DBE057E-A751-88B0-C096-C63A1F08A9B3}"/>
              </a:ext>
            </a:extLst>
          </p:cNvPr>
          <p:cNvSpPr>
            <a:spLocks noGrp="1"/>
          </p:cNvSpPr>
          <p:nvPr>
            <p:ph type="body" idx="1"/>
          </p:nvPr>
        </p:nvSpPr>
        <p:spPr/>
        <p:txBody>
          <a:bodyPr/>
          <a:lstStyle/>
          <a:p>
            <a:pPr algn="r" rtl="1"/>
            <a:r>
              <a:rPr lang="ar-SY" dirty="0"/>
              <a:t>طريقة تشغيل رابط اليوتيوب:</a:t>
            </a:r>
          </a:p>
          <a:p>
            <a:pPr algn="r" rtl="1"/>
            <a:r>
              <a:rPr lang="ar-SY" dirty="0"/>
              <a:t>الضغط على </a:t>
            </a:r>
            <a:r>
              <a:rPr lang="en-US" dirty="0" err="1"/>
              <a:t>CTRL+Click</a:t>
            </a:r>
            <a:endParaRPr lang="en-US" dirty="0"/>
          </a:p>
          <a:p>
            <a:endParaRPr lang="en-US" dirty="0"/>
          </a:p>
        </p:txBody>
      </p:sp>
      <p:sp>
        <p:nvSpPr>
          <p:cNvPr id="4" name="Slide Number Placeholder 3">
            <a:extLst>
              <a:ext uri="{FF2B5EF4-FFF2-40B4-BE49-F238E27FC236}">
                <a16:creationId xmlns:a16="http://schemas.microsoft.com/office/drawing/2014/main" id="{098C61ED-3199-B8AA-5763-79A1AC5948BC}"/>
              </a:ext>
            </a:extLst>
          </p:cNvPr>
          <p:cNvSpPr>
            <a:spLocks noGrp="1"/>
          </p:cNvSpPr>
          <p:nvPr>
            <p:ph type="sldNum" sz="quarter" idx="5"/>
          </p:nvPr>
        </p:nvSpPr>
        <p:spPr>
          <a:xfrm>
            <a:off x="3850443" y="9428584"/>
            <a:ext cx="2945659" cy="498055"/>
          </a:xfrm>
          <a:prstGeom prst="rect">
            <a:avLst/>
          </a:prstGeom>
        </p:spPr>
        <p:txBody>
          <a:bodyPr/>
          <a:lstStyle/>
          <a:p>
            <a:fld id="{652F1279-6CE4-4169-83D3-4483097B6907}" type="slidenum">
              <a:rPr lang="en-US" smtClean="0"/>
              <a:t>54</a:t>
            </a:fld>
            <a:endParaRPr lang="en-US"/>
          </a:p>
        </p:txBody>
      </p:sp>
    </p:spTree>
    <p:extLst>
      <p:ext uri="{BB962C8B-B14F-4D97-AF65-F5344CB8AC3E}">
        <p14:creationId xmlns:p14="http://schemas.microsoft.com/office/powerpoint/2010/main" val="2546370268"/>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147A3FD-7809-00CA-3D35-DB34FD8D958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6A1B840-5464-7D41-0197-FC2D9723E4B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ACC6089-1814-E3B8-E281-FA97CBBD1F50}"/>
              </a:ext>
            </a:extLst>
          </p:cNvPr>
          <p:cNvSpPr>
            <a:spLocks noGrp="1"/>
          </p:cNvSpPr>
          <p:nvPr>
            <p:ph type="body" idx="1"/>
          </p:nvPr>
        </p:nvSpPr>
        <p:spPr/>
        <p:txBody>
          <a:bodyPr/>
          <a:lstStyle/>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algn="ctr"/>
            <a:r>
              <a:rPr lang="ar-SA" sz="1200" b="1" dirty="0">
                <a:solidFill>
                  <a:srgbClr val="000000"/>
                </a:solidFill>
                <a:effectLst/>
                <a:ea typeface="Calibri" panose="020F0502020204030204" pitchFamily="34" charset="0"/>
                <a:cs typeface="Sakkal Majalla" panose="02000000000000000000" pitchFamily="2" charset="-78"/>
              </a:rPr>
              <a:t>(دورات تدريبية، استشارات، تصميم حقائب تدريبي</a:t>
            </a:r>
            <a:endParaRPr lang="en-US" dirty="0"/>
          </a:p>
        </p:txBody>
      </p:sp>
      <p:sp>
        <p:nvSpPr>
          <p:cNvPr id="4" name="Slide Number Placeholder 3">
            <a:extLst>
              <a:ext uri="{FF2B5EF4-FFF2-40B4-BE49-F238E27FC236}">
                <a16:creationId xmlns:a16="http://schemas.microsoft.com/office/drawing/2014/main" id="{89BEA99F-14C7-0BB4-3C7C-2264DAD84E19}"/>
              </a:ext>
            </a:extLst>
          </p:cNvPr>
          <p:cNvSpPr>
            <a:spLocks noGrp="1"/>
          </p:cNvSpPr>
          <p:nvPr>
            <p:ph type="sldNum" sz="quarter" idx="5"/>
          </p:nvPr>
        </p:nvSpPr>
        <p:spPr>
          <a:xfrm>
            <a:off x="3850443" y="9428584"/>
            <a:ext cx="2945659" cy="498055"/>
          </a:xfrm>
          <a:prstGeom prst="rect">
            <a:avLst/>
          </a:prstGeom>
        </p:spPr>
        <p:txBody>
          <a:bodyPr/>
          <a:lstStyle/>
          <a:p>
            <a:fld id="{9C2EF98E-B6FF-4B4C-B348-1EB5D4EBDBF3}" type="slidenum">
              <a:rPr lang="en-US" smtClean="0"/>
              <a:t>55</a:t>
            </a:fld>
            <a:endParaRPr lang="en-US"/>
          </a:p>
        </p:txBody>
      </p:sp>
    </p:spTree>
    <p:extLst>
      <p:ext uri="{BB962C8B-B14F-4D97-AF65-F5344CB8AC3E}">
        <p14:creationId xmlns:p14="http://schemas.microsoft.com/office/powerpoint/2010/main" val="2252995522"/>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E6A06DD-33CB-18B9-EAA5-DA807EEEE06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860ACCB-9E00-F7AD-6D48-AF5A54DD7E7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D9734B3-BA8B-07E2-0D1C-B2ED67CC5964}"/>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4023D0B3-70EF-9F28-D3F2-76041A944B13}"/>
              </a:ext>
            </a:extLst>
          </p:cNvPr>
          <p:cNvSpPr>
            <a:spLocks noGrp="1"/>
          </p:cNvSpPr>
          <p:nvPr>
            <p:ph type="sldNum" sz="quarter" idx="5"/>
          </p:nvPr>
        </p:nvSpPr>
        <p:spPr>
          <a:xfrm>
            <a:off x="3850443" y="9428584"/>
            <a:ext cx="2945659" cy="498055"/>
          </a:xfrm>
          <a:prstGeom prst="rect">
            <a:avLst/>
          </a:prstGeom>
        </p:spPr>
        <p:txBody>
          <a:bodyPr/>
          <a:lstStyle/>
          <a:p>
            <a:fld id="{9C2EF98E-B6FF-4B4C-B348-1EB5D4EBDBF3}" type="slidenum">
              <a:rPr lang="en-US" smtClean="0"/>
              <a:t>56</a:t>
            </a:fld>
            <a:endParaRPr lang="en-US"/>
          </a:p>
        </p:txBody>
      </p:sp>
    </p:spTree>
    <p:extLst>
      <p:ext uri="{BB962C8B-B14F-4D97-AF65-F5344CB8AC3E}">
        <p14:creationId xmlns:p14="http://schemas.microsoft.com/office/powerpoint/2010/main" val="1962833540"/>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A501B54-B4BE-C5DA-EC67-C30A4F9AC88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603381F-60BF-DAF3-9FA2-D4708E3B5B1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063A8CB-8FCD-DABD-93DA-5F75A1D193F4}"/>
              </a:ext>
            </a:extLst>
          </p:cNvPr>
          <p:cNvSpPr>
            <a:spLocks noGrp="1"/>
          </p:cNvSpPr>
          <p:nvPr>
            <p:ph type="body" idx="1"/>
          </p:nvPr>
        </p:nvSpPr>
        <p:spPr/>
        <p:txBody>
          <a:bodyPr/>
          <a:lstStyle/>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algn="ctr"/>
            <a:r>
              <a:rPr lang="ar-SA" sz="1200" b="1" dirty="0">
                <a:solidFill>
                  <a:srgbClr val="000000"/>
                </a:solidFill>
                <a:effectLst/>
                <a:ea typeface="Calibri" panose="020F0502020204030204" pitchFamily="34" charset="0"/>
                <a:cs typeface="Sakkal Majalla" panose="02000000000000000000" pitchFamily="2" charset="-78"/>
              </a:rPr>
              <a:t>(دورات تدريبية، استشارات، تصميم حقائب تدريبي</a:t>
            </a:r>
            <a:endParaRPr lang="en-US" dirty="0"/>
          </a:p>
        </p:txBody>
      </p:sp>
      <p:sp>
        <p:nvSpPr>
          <p:cNvPr id="4" name="Slide Number Placeholder 3">
            <a:extLst>
              <a:ext uri="{FF2B5EF4-FFF2-40B4-BE49-F238E27FC236}">
                <a16:creationId xmlns:a16="http://schemas.microsoft.com/office/drawing/2014/main" id="{7825345D-F50C-4557-8C80-9F15612061B4}"/>
              </a:ext>
            </a:extLst>
          </p:cNvPr>
          <p:cNvSpPr>
            <a:spLocks noGrp="1"/>
          </p:cNvSpPr>
          <p:nvPr>
            <p:ph type="sldNum" sz="quarter" idx="5"/>
          </p:nvPr>
        </p:nvSpPr>
        <p:spPr>
          <a:xfrm>
            <a:off x="3850443" y="9428584"/>
            <a:ext cx="2945659" cy="498055"/>
          </a:xfrm>
          <a:prstGeom prst="rect">
            <a:avLst/>
          </a:prstGeom>
        </p:spPr>
        <p:txBody>
          <a:bodyPr/>
          <a:lstStyle/>
          <a:p>
            <a:fld id="{9C2EF98E-B6FF-4B4C-B348-1EB5D4EBDBF3}" type="slidenum">
              <a:rPr lang="en-US" smtClean="0"/>
              <a:t>57</a:t>
            </a:fld>
            <a:endParaRPr lang="en-US"/>
          </a:p>
        </p:txBody>
      </p:sp>
    </p:spTree>
    <p:extLst>
      <p:ext uri="{BB962C8B-B14F-4D97-AF65-F5344CB8AC3E}">
        <p14:creationId xmlns:p14="http://schemas.microsoft.com/office/powerpoint/2010/main" val="3867244306"/>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4D4FA63-DDC1-D527-3559-A3ECE056F00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B88B11A-372A-1C15-A43C-F070BCD1278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6053F18-86BB-E441-B795-FBF828B85235}"/>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533B2B12-4B17-E3E1-4CE2-BBC82050D898}"/>
              </a:ext>
            </a:extLst>
          </p:cNvPr>
          <p:cNvSpPr>
            <a:spLocks noGrp="1"/>
          </p:cNvSpPr>
          <p:nvPr>
            <p:ph type="sldNum" sz="quarter" idx="5"/>
          </p:nvPr>
        </p:nvSpPr>
        <p:spPr>
          <a:xfrm>
            <a:off x="3850443" y="9428584"/>
            <a:ext cx="2945659" cy="498055"/>
          </a:xfrm>
          <a:prstGeom prst="rect">
            <a:avLst/>
          </a:prstGeom>
        </p:spPr>
        <p:txBody>
          <a:bodyPr/>
          <a:lstStyle/>
          <a:p>
            <a:fld id="{9C2EF98E-B6FF-4B4C-B348-1EB5D4EBDBF3}" type="slidenum">
              <a:rPr lang="en-US" smtClean="0"/>
              <a:t>58</a:t>
            </a:fld>
            <a:endParaRPr lang="en-US"/>
          </a:p>
        </p:txBody>
      </p:sp>
    </p:spTree>
    <p:extLst>
      <p:ext uri="{BB962C8B-B14F-4D97-AF65-F5344CB8AC3E}">
        <p14:creationId xmlns:p14="http://schemas.microsoft.com/office/powerpoint/2010/main" val="2748203831"/>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EC7CB66-1C22-66B8-BCBC-0E8A5CD3098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2A099B3-5090-224B-CA9E-F2C02C14318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3105853-1946-B865-01C0-5E641CEC8489}"/>
              </a:ext>
            </a:extLst>
          </p:cNvPr>
          <p:cNvSpPr>
            <a:spLocks noGrp="1"/>
          </p:cNvSpPr>
          <p:nvPr>
            <p:ph type="body" idx="1"/>
          </p:nvPr>
        </p:nvSpPr>
        <p:spPr/>
        <p:txBody>
          <a:bodyPr/>
          <a:lstStyle/>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algn="ctr"/>
            <a:r>
              <a:rPr lang="ar-SA" sz="1200" b="1" dirty="0">
                <a:solidFill>
                  <a:srgbClr val="000000"/>
                </a:solidFill>
                <a:effectLst/>
                <a:ea typeface="Calibri" panose="020F0502020204030204" pitchFamily="34" charset="0"/>
                <a:cs typeface="Sakkal Majalla" panose="02000000000000000000" pitchFamily="2" charset="-78"/>
              </a:rPr>
              <a:t>(دورات تدريبية، استشارات، تصميم حقائب تدريبي</a:t>
            </a:r>
            <a:endParaRPr lang="en-US" dirty="0"/>
          </a:p>
        </p:txBody>
      </p:sp>
      <p:sp>
        <p:nvSpPr>
          <p:cNvPr id="4" name="Slide Number Placeholder 3">
            <a:extLst>
              <a:ext uri="{FF2B5EF4-FFF2-40B4-BE49-F238E27FC236}">
                <a16:creationId xmlns:a16="http://schemas.microsoft.com/office/drawing/2014/main" id="{6ECC0161-019B-7F10-DD9B-CF70AD6507BD}"/>
              </a:ext>
            </a:extLst>
          </p:cNvPr>
          <p:cNvSpPr>
            <a:spLocks noGrp="1"/>
          </p:cNvSpPr>
          <p:nvPr>
            <p:ph type="sldNum" sz="quarter" idx="5"/>
          </p:nvPr>
        </p:nvSpPr>
        <p:spPr>
          <a:xfrm>
            <a:off x="3850443" y="9428584"/>
            <a:ext cx="2945659" cy="498055"/>
          </a:xfrm>
          <a:prstGeom prst="rect">
            <a:avLst/>
          </a:prstGeom>
        </p:spPr>
        <p:txBody>
          <a:bodyPr/>
          <a:lstStyle/>
          <a:p>
            <a:fld id="{9C2EF98E-B6FF-4B4C-B348-1EB5D4EBDBF3}" type="slidenum">
              <a:rPr lang="en-US" smtClean="0"/>
              <a:t>59</a:t>
            </a:fld>
            <a:endParaRPr lang="en-US"/>
          </a:p>
        </p:txBody>
      </p:sp>
    </p:spTree>
    <p:extLst>
      <p:ext uri="{BB962C8B-B14F-4D97-AF65-F5344CB8AC3E}">
        <p14:creationId xmlns:p14="http://schemas.microsoft.com/office/powerpoint/2010/main" val="1588300837"/>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1F642FA-F1B7-6D73-7C2A-7A5C2484820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D212E98-7E8B-8112-C601-82CA3FD836A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ED83014-E970-8C84-67DE-647B0C0BBBF3}"/>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BDAA0A1F-EBDB-6E26-B10E-C9F9F8F5BD89}"/>
              </a:ext>
            </a:extLst>
          </p:cNvPr>
          <p:cNvSpPr>
            <a:spLocks noGrp="1"/>
          </p:cNvSpPr>
          <p:nvPr>
            <p:ph type="sldNum" sz="quarter" idx="5"/>
          </p:nvPr>
        </p:nvSpPr>
        <p:spPr>
          <a:xfrm>
            <a:off x="3850443" y="9428584"/>
            <a:ext cx="2945659" cy="498055"/>
          </a:xfrm>
          <a:prstGeom prst="rect">
            <a:avLst/>
          </a:prstGeom>
        </p:spPr>
        <p:txBody>
          <a:bodyPr/>
          <a:lstStyle/>
          <a:p>
            <a:fld id="{9C2EF98E-B6FF-4B4C-B348-1EB5D4EBDBF3}" type="slidenum">
              <a:rPr lang="en-US" smtClean="0"/>
              <a:t>60</a:t>
            </a:fld>
            <a:endParaRPr lang="en-US"/>
          </a:p>
        </p:txBody>
      </p:sp>
    </p:spTree>
    <p:extLst>
      <p:ext uri="{BB962C8B-B14F-4D97-AF65-F5344CB8AC3E}">
        <p14:creationId xmlns:p14="http://schemas.microsoft.com/office/powerpoint/2010/main" val="427124993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82E0572-103F-5520-AAAE-56277B93CB5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06CC634-22E0-EAA8-E6F0-78A8D9B3692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30E6A81-CCF8-63EB-512D-D96C7C05262C}"/>
              </a:ext>
            </a:extLst>
          </p:cNvPr>
          <p:cNvSpPr>
            <a:spLocks noGrp="1"/>
          </p:cNvSpPr>
          <p:nvPr>
            <p:ph type="body" idx="1"/>
          </p:nvPr>
        </p:nvSpPr>
        <p:spPr/>
        <p:txBody>
          <a:bodyPr/>
          <a:lstStyle/>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algn="ctr"/>
            <a:r>
              <a:rPr lang="ar-SA" sz="1200" b="1" dirty="0">
                <a:solidFill>
                  <a:srgbClr val="000000"/>
                </a:solidFill>
                <a:effectLst/>
                <a:ea typeface="Calibri" panose="020F0502020204030204" pitchFamily="34" charset="0"/>
                <a:cs typeface="Sakkal Majalla" panose="02000000000000000000" pitchFamily="2" charset="-78"/>
              </a:rPr>
              <a:t>(دورات تدريبية، استشارات، تصميم حقائب تدريبي</a:t>
            </a:r>
            <a:endParaRPr lang="en-US" dirty="0"/>
          </a:p>
        </p:txBody>
      </p:sp>
      <p:sp>
        <p:nvSpPr>
          <p:cNvPr id="4" name="Slide Number Placeholder 3">
            <a:extLst>
              <a:ext uri="{FF2B5EF4-FFF2-40B4-BE49-F238E27FC236}">
                <a16:creationId xmlns:a16="http://schemas.microsoft.com/office/drawing/2014/main" id="{669FC471-A5D9-F5BB-262B-41B7BE0A6722}"/>
              </a:ext>
            </a:extLst>
          </p:cNvPr>
          <p:cNvSpPr>
            <a:spLocks noGrp="1"/>
          </p:cNvSpPr>
          <p:nvPr>
            <p:ph type="sldNum" sz="quarter" idx="5"/>
          </p:nvPr>
        </p:nvSpPr>
        <p:spPr>
          <a:xfrm>
            <a:off x="3850443" y="9428584"/>
            <a:ext cx="2945659" cy="498055"/>
          </a:xfrm>
          <a:prstGeom prst="rect">
            <a:avLst/>
          </a:prstGeom>
        </p:spPr>
        <p:txBody>
          <a:bodyPr/>
          <a:lstStyle/>
          <a:p>
            <a:fld id="{652F1279-6CE4-4169-83D3-4483097B6907}" type="slidenum">
              <a:rPr lang="en-US" smtClean="0"/>
              <a:t>6</a:t>
            </a:fld>
            <a:endParaRPr lang="en-US"/>
          </a:p>
        </p:txBody>
      </p:sp>
    </p:spTree>
    <p:extLst>
      <p:ext uri="{BB962C8B-B14F-4D97-AF65-F5344CB8AC3E}">
        <p14:creationId xmlns:p14="http://schemas.microsoft.com/office/powerpoint/2010/main" val="3382492115"/>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ADB8844-D92A-B493-CEEA-2290A2B12E6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BE2DACD-E6FF-130B-45A8-9DA62E0DAA9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66A2B03-E479-42C7-77AD-3B663903A832}"/>
              </a:ext>
            </a:extLst>
          </p:cNvPr>
          <p:cNvSpPr>
            <a:spLocks noGrp="1"/>
          </p:cNvSpPr>
          <p:nvPr>
            <p:ph type="body" idx="1"/>
          </p:nvPr>
        </p:nvSpPr>
        <p:spPr/>
        <p:txBody>
          <a:bodyPr/>
          <a:lstStyle/>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algn="ctr"/>
            <a:r>
              <a:rPr lang="ar-SA" sz="1200" b="1" dirty="0">
                <a:solidFill>
                  <a:srgbClr val="000000"/>
                </a:solidFill>
                <a:effectLst/>
                <a:ea typeface="Calibri" panose="020F0502020204030204" pitchFamily="34" charset="0"/>
                <a:cs typeface="Sakkal Majalla" panose="02000000000000000000" pitchFamily="2" charset="-78"/>
              </a:rPr>
              <a:t>(دورات تدريبية، استشارات، تصميم حقائب تدريبي</a:t>
            </a:r>
            <a:endParaRPr lang="en-US" dirty="0"/>
          </a:p>
        </p:txBody>
      </p:sp>
      <p:sp>
        <p:nvSpPr>
          <p:cNvPr id="4" name="Slide Number Placeholder 3">
            <a:extLst>
              <a:ext uri="{FF2B5EF4-FFF2-40B4-BE49-F238E27FC236}">
                <a16:creationId xmlns:a16="http://schemas.microsoft.com/office/drawing/2014/main" id="{D3D3F27B-E431-7CB9-215B-14133D6FC54A}"/>
              </a:ext>
            </a:extLst>
          </p:cNvPr>
          <p:cNvSpPr>
            <a:spLocks noGrp="1"/>
          </p:cNvSpPr>
          <p:nvPr>
            <p:ph type="sldNum" sz="quarter" idx="5"/>
          </p:nvPr>
        </p:nvSpPr>
        <p:spPr>
          <a:xfrm>
            <a:off x="3850443" y="9428584"/>
            <a:ext cx="2945659" cy="498055"/>
          </a:xfrm>
          <a:prstGeom prst="rect">
            <a:avLst/>
          </a:prstGeom>
        </p:spPr>
        <p:txBody>
          <a:bodyPr/>
          <a:lstStyle/>
          <a:p>
            <a:fld id="{9C2EF98E-B6FF-4B4C-B348-1EB5D4EBDBF3}" type="slidenum">
              <a:rPr lang="en-US" smtClean="0"/>
              <a:t>61</a:t>
            </a:fld>
            <a:endParaRPr lang="en-US"/>
          </a:p>
        </p:txBody>
      </p:sp>
    </p:spTree>
    <p:extLst>
      <p:ext uri="{BB962C8B-B14F-4D97-AF65-F5344CB8AC3E}">
        <p14:creationId xmlns:p14="http://schemas.microsoft.com/office/powerpoint/2010/main" val="1839323856"/>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DE98D36-E887-1A9F-263C-368010CC32D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D40647C-1D12-6BD3-BD1D-B3DA27C13A0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4232BB6-C9E9-CFBD-11B9-43FEEC52788C}"/>
              </a:ext>
            </a:extLst>
          </p:cNvPr>
          <p:cNvSpPr>
            <a:spLocks noGrp="1"/>
          </p:cNvSpPr>
          <p:nvPr>
            <p:ph type="body" idx="1"/>
          </p:nvPr>
        </p:nvSpPr>
        <p:spPr/>
        <p:txBody>
          <a:bodyPr/>
          <a:lstStyle/>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algn="ctr"/>
            <a:r>
              <a:rPr lang="ar-SA" sz="1200" b="1" dirty="0">
                <a:solidFill>
                  <a:srgbClr val="000000"/>
                </a:solidFill>
                <a:effectLst/>
                <a:ea typeface="Calibri" panose="020F0502020204030204" pitchFamily="34" charset="0"/>
                <a:cs typeface="Sakkal Majalla" panose="02000000000000000000" pitchFamily="2" charset="-78"/>
              </a:rPr>
              <a:t>(دورات تدريبية، استشارات، تصميم حقائب تدريبي</a:t>
            </a:r>
            <a:endParaRPr lang="en-US" dirty="0"/>
          </a:p>
        </p:txBody>
      </p:sp>
      <p:sp>
        <p:nvSpPr>
          <p:cNvPr id="4" name="Slide Number Placeholder 3">
            <a:extLst>
              <a:ext uri="{FF2B5EF4-FFF2-40B4-BE49-F238E27FC236}">
                <a16:creationId xmlns:a16="http://schemas.microsoft.com/office/drawing/2014/main" id="{B95104BD-E1EE-9EDA-40B4-E3E365CF6826}"/>
              </a:ext>
            </a:extLst>
          </p:cNvPr>
          <p:cNvSpPr>
            <a:spLocks noGrp="1"/>
          </p:cNvSpPr>
          <p:nvPr>
            <p:ph type="sldNum" sz="quarter" idx="5"/>
          </p:nvPr>
        </p:nvSpPr>
        <p:spPr>
          <a:xfrm>
            <a:off x="3850443" y="9428584"/>
            <a:ext cx="2945659" cy="498055"/>
          </a:xfrm>
          <a:prstGeom prst="rect">
            <a:avLst/>
          </a:prstGeom>
        </p:spPr>
        <p:txBody>
          <a:bodyPr/>
          <a:lstStyle/>
          <a:p>
            <a:fld id="{9C2EF98E-B6FF-4B4C-B348-1EB5D4EBDBF3}" type="slidenum">
              <a:rPr lang="en-US" smtClean="0"/>
              <a:t>62</a:t>
            </a:fld>
            <a:endParaRPr lang="en-US"/>
          </a:p>
        </p:txBody>
      </p:sp>
    </p:spTree>
    <p:extLst>
      <p:ext uri="{BB962C8B-B14F-4D97-AF65-F5344CB8AC3E}">
        <p14:creationId xmlns:p14="http://schemas.microsoft.com/office/powerpoint/2010/main" val="2043896069"/>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9D5D4B5-551A-8D9E-51A5-85A588CD1A0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A7439DB-8510-9610-968E-8A76C73EF97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8EC900D-83A3-D014-7188-AFA74C132B64}"/>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A256F5B4-5E8F-5145-CB57-A8003928B012}"/>
              </a:ext>
            </a:extLst>
          </p:cNvPr>
          <p:cNvSpPr>
            <a:spLocks noGrp="1"/>
          </p:cNvSpPr>
          <p:nvPr>
            <p:ph type="sldNum" sz="quarter" idx="5"/>
          </p:nvPr>
        </p:nvSpPr>
        <p:spPr>
          <a:xfrm>
            <a:off x="3850443" y="9428584"/>
            <a:ext cx="2945659" cy="498055"/>
          </a:xfrm>
          <a:prstGeom prst="rect">
            <a:avLst/>
          </a:prstGeom>
        </p:spPr>
        <p:txBody>
          <a:bodyPr/>
          <a:lstStyle/>
          <a:p>
            <a:fld id="{9C2EF98E-B6FF-4B4C-B348-1EB5D4EBDBF3}" type="slidenum">
              <a:rPr lang="en-US" smtClean="0"/>
              <a:t>63</a:t>
            </a:fld>
            <a:endParaRPr lang="en-US"/>
          </a:p>
        </p:txBody>
      </p:sp>
    </p:spTree>
    <p:extLst>
      <p:ext uri="{BB962C8B-B14F-4D97-AF65-F5344CB8AC3E}">
        <p14:creationId xmlns:p14="http://schemas.microsoft.com/office/powerpoint/2010/main" val="1344179618"/>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D63263F-DFA8-4260-2145-A0BBAB2DD3D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15869AE-D8A4-32FA-48FE-0CA77F78313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3F9081C-2198-4BFE-1980-0F9857A3C090}"/>
              </a:ext>
            </a:extLst>
          </p:cNvPr>
          <p:cNvSpPr>
            <a:spLocks noGrp="1"/>
          </p:cNvSpPr>
          <p:nvPr>
            <p:ph type="body" idx="1"/>
          </p:nvPr>
        </p:nvSpPr>
        <p:spPr/>
        <p:txBody>
          <a:bodyPr/>
          <a:lstStyle/>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algn="ctr"/>
            <a:r>
              <a:rPr lang="ar-SA" sz="1200" b="1" dirty="0">
                <a:solidFill>
                  <a:srgbClr val="000000"/>
                </a:solidFill>
                <a:effectLst/>
                <a:ea typeface="Calibri" panose="020F0502020204030204" pitchFamily="34" charset="0"/>
                <a:cs typeface="Sakkal Majalla" panose="02000000000000000000" pitchFamily="2" charset="-78"/>
              </a:rPr>
              <a:t>(دورات تدريبية، استشارات، تصميم حقائب تدريبي</a:t>
            </a:r>
            <a:endParaRPr lang="en-US" dirty="0"/>
          </a:p>
        </p:txBody>
      </p:sp>
      <p:sp>
        <p:nvSpPr>
          <p:cNvPr id="4" name="Slide Number Placeholder 3">
            <a:extLst>
              <a:ext uri="{FF2B5EF4-FFF2-40B4-BE49-F238E27FC236}">
                <a16:creationId xmlns:a16="http://schemas.microsoft.com/office/drawing/2014/main" id="{C82EB588-A775-58C4-1204-7C6E61454D8B}"/>
              </a:ext>
            </a:extLst>
          </p:cNvPr>
          <p:cNvSpPr>
            <a:spLocks noGrp="1"/>
          </p:cNvSpPr>
          <p:nvPr>
            <p:ph type="sldNum" sz="quarter" idx="5"/>
          </p:nvPr>
        </p:nvSpPr>
        <p:spPr>
          <a:xfrm>
            <a:off x="3850443" y="9428584"/>
            <a:ext cx="2945659" cy="498055"/>
          </a:xfrm>
          <a:prstGeom prst="rect">
            <a:avLst/>
          </a:prstGeom>
        </p:spPr>
        <p:txBody>
          <a:bodyPr/>
          <a:lstStyle/>
          <a:p>
            <a:fld id="{9C2EF98E-B6FF-4B4C-B348-1EB5D4EBDBF3}" type="slidenum">
              <a:rPr lang="en-US" smtClean="0"/>
              <a:t>64</a:t>
            </a:fld>
            <a:endParaRPr lang="en-US"/>
          </a:p>
        </p:txBody>
      </p:sp>
    </p:spTree>
    <p:extLst>
      <p:ext uri="{BB962C8B-B14F-4D97-AF65-F5344CB8AC3E}">
        <p14:creationId xmlns:p14="http://schemas.microsoft.com/office/powerpoint/2010/main" val="3599699755"/>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A2FA0D6-0A6C-2EBE-CAC0-6EF1179A82F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ADBE607-B9BB-A979-0153-808F69FFA53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F6215EE-DEA1-1329-B01F-47DCCAD26DC1}"/>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2B40F2D5-68E5-6993-8254-B14CE1E56CAC}"/>
              </a:ext>
            </a:extLst>
          </p:cNvPr>
          <p:cNvSpPr>
            <a:spLocks noGrp="1"/>
          </p:cNvSpPr>
          <p:nvPr>
            <p:ph type="sldNum" sz="quarter" idx="5"/>
          </p:nvPr>
        </p:nvSpPr>
        <p:spPr>
          <a:xfrm>
            <a:off x="3850443" y="9428584"/>
            <a:ext cx="2945659" cy="498055"/>
          </a:xfrm>
          <a:prstGeom prst="rect">
            <a:avLst/>
          </a:prstGeom>
        </p:spPr>
        <p:txBody>
          <a:bodyPr/>
          <a:lstStyle/>
          <a:p>
            <a:fld id="{9C2EF98E-B6FF-4B4C-B348-1EB5D4EBDBF3}" type="slidenum">
              <a:rPr lang="en-US" smtClean="0"/>
              <a:t>65</a:t>
            </a:fld>
            <a:endParaRPr lang="en-US"/>
          </a:p>
        </p:txBody>
      </p:sp>
    </p:spTree>
    <p:extLst>
      <p:ext uri="{BB962C8B-B14F-4D97-AF65-F5344CB8AC3E}">
        <p14:creationId xmlns:p14="http://schemas.microsoft.com/office/powerpoint/2010/main" val="3056575901"/>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CAFCC13-EA3E-9575-1C4B-60110BEB74D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8FC200B-B1BE-1CD3-B620-99B55B46816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A089250-B121-DC1D-A3A1-EADBB558DD81}"/>
              </a:ext>
            </a:extLst>
          </p:cNvPr>
          <p:cNvSpPr>
            <a:spLocks noGrp="1"/>
          </p:cNvSpPr>
          <p:nvPr>
            <p:ph type="body" idx="1"/>
          </p:nvPr>
        </p:nvSpPr>
        <p:spPr/>
        <p:txBody>
          <a:bodyPr/>
          <a:lstStyle/>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algn="ctr"/>
            <a:r>
              <a:rPr lang="ar-SA" sz="1200" b="1" dirty="0">
                <a:solidFill>
                  <a:srgbClr val="000000"/>
                </a:solidFill>
                <a:effectLst/>
                <a:ea typeface="Calibri" panose="020F0502020204030204" pitchFamily="34" charset="0"/>
                <a:cs typeface="Sakkal Majalla" panose="02000000000000000000" pitchFamily="2" charset="-78"/>
              </a:rPr>
              <a:t>(دورات تدريبية، استشارات، تصميم حقائب تدريبي</a:t>
            </a:r>
            <a:endParaRPr lang="en-US" dirty="0"/>
          </a:p>
        </p:txBody>
      </p:sp>
      <p:sp>
        <p:nvSpPr>
          <p:cNvPr id="4" name="Slide Number Placeholder 3">
            <a:extLst>
              <a:ext uri="{FF2B5EF4-FFF2-40B4-BE49-F238E27FC236}">
                <a16:creationId xmlns:a16="http://schemas.microsoft.com/office/drawing/2014/main" id="{9A904CB9-D5C3-E3B5-10C9-8D51BDB2679D}"/>
              </a:ext>
            </a:extLst>
          </p:cNvPr>
          <p:cNvSpPr>
            <a:spLocks noGrp="1"/>
          </p:cNvSpPr>
          <p:nvPr>
            <p:ph type="sldNum" sz="quarter" idx="5"/>
          </p:nvPr>
        </p:nvSpPr>
        <p:spPr>
          <a:xfrm>
            <a:off x="3850443" y="9428584"/>
            <a:ext cx="2945659" cy="498055"/>
          </a:xfrm>
          <a:prstGeom prst="rect">
            <a:avLst/>
          </a:prstGeom>
        </p:spPr>
        <p:txBody>
          <a:bodyPr/>
          <a:lstStyle/>
          <a:p>
            <a:fld id="{9C2EF98E-B6FF-4B4C-B348-1EB5D4EBDBF3}" type="slidenum">
              <a:rPr lang="en-US" smtClean="0"/>
              <a:t>66</a:t>
            </a:fld>
            <a:endParaRPr lang="en-US"/>
          </a:p>
        </p:txBody>
      </p:sp>
    </p:spTree>
    <p:extLst>
      <p:ext uri="{BB962C8B-B14F-4D97-AF65-F5344CB8AC3E}">
        <p14:creationId xmlns:p14="http://schemas.microsoft.com/office/powerpoint/2010/main" val="4123964252"/>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BBC8410-EB4B-E830-8CE5-0135D998D6B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CB14BB3-032C-36E0-D270-7E6B99312CE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A7A5B5A-BBEC-F170-DF35-6EFE3A28E71D}"/>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DE803570-6C4C-4A85-2562-97BAD9813580}"/>
              </a:ext>
            </a:extLst>
          </p:cNvPr>
          <p:cNvSpPr>
            <a:spLocks noGrp="1"/>
          </p:cNvSpPr>
          <p:nvPr>
            <p:ph type="sldNum" sz="quarter" idx="5"/>
          </p:nvPr>
        </p:nvSpPr>
        <p:spPr>
          <a:xfrm>
            <a:off x="3850443" y="9428584"/>
            <a:ext cx="2945659" cy="498055"/>
          </a:xfrm>
          <a:prstGeom prst="rect">
            <a:avLst/>
          </a:prstGeom>
        </p:spPr>
        <p:txBody>
          <a:bodyPr/>
          <a:lstStyle/>
          <a:p>
            <a:fld id="{9C2EF98E-B6FF-4B4C-B348-1EB5D4EBDBF3}" type="slidenum">
              <a:rPr lang="en-US" smtClean="0"/>
              <a:t>67</a:t>
            </a:fld>
            <a:endParaRPr lang="en-US"/>
          </a:p>
        </p:txBody>
      </p:sp>
    </p:spTree>
    <p:extLst>
      <p:ext uri="{BB962C8B-B14F-4D97-AF65-F5344CB8AC3E}">
        <p14:creationId xmlns:p14="http://schemas.microsoft.com/office/powerpoint/2010/main" val="4103269562"/>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FFAD5E5-AEDD-1560-CB72-1373301DA06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97652F8-12F1-684F-8881-1B4C858839E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D88A1AC-25DF-F849-8F1E-17E2A5E0091B}"/>
              </a:ext>
            </a:extLst>
          </p:cNvPr>
          <p:cNvSpPr>
            <a:spLocks noGrp="1"/>
          </p:cNvSpPr>
          <p:nvPr>
            <p:ph type="body" idx="1"/>
          </p:nvPr>
        </p:nvSpPr>
        <p:spPr/>
        <p:txBody>
          <a:bodyPr/>
          <a:lstStyle/>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algn="ctr"/>
            <a:r>
              <a:rPr lang="ar-SA" sz="1200" b="1" dirty="0">
                <a:solidFill>
                  <a:srgbClr val="000000"/>
                </a:solidFill>
                <a:effectLst/>
                <a:ea typeface="Calibri" panose="020F0502020204030204" pitchFamily="34" charset="0"/>
                <a:cs typeface="Sakkal Majalla" panose="02000000000000000000" pitchFamily="2" charset="-78"/>
              </a:rPr>
              <a:t>(دورات تدريبية، استشارات، تصميم حقائب تدريبي</a:t>
            </a:r>
            <a:endParaRPr lang="en-US" dirty="0"/>
          </a:p>
        </p:txBody>
      </p:sp>
      <p:sp>
        <p:nvSpPr>
          <p:cNvPr id="4" name="Slide Number Placeholder 3">
            <a:extLst>
              <a:ext uri="{FF2B5EF4-FFF2-40B4-BE49-F238E27FC236}">
                <a16:creationId xmlns:a16="http://schemas.microsoft.com/office/drawing/2014/main" id="{CD7C0402-B498-CC5A-D399-1202434A6608}"/>
              </a:ext>
            </a:extLst>
          </p:cNvPr>
          <p:cNvSpPr>
            <a:spLocks noGrp="1"/>
          </p:cNvSpPr>
          <p:nvPr>
            <p:ph type="sldNum" sz="quarter" idx="5"/>
          </p:nvPr>
        </p:nvSpPr>
        <p:spPr>
          <a:xfrm>
            <a:off x="3850443" y="9428584"/>
            <a:ext cx="2945659" cy="498055"/>
          </a:xfrm>
          <a:prstGeom prst="rect">
            <a:avLst/>
          </a:prstGeom>
        </p:spPr>
        <p:txBody>
          <a:bodyPr/>
          <a:lstStyle/>
          <a:p>
            <a:fld id="{9C2EF98E-B6FF-4B4C-B348-1EB5D4EBDBF3}" type="slidenum">
              <a:rPr lang="en-US" smtClean="0"/>
              <a:t>68</a:t>
            </a:fld>
            <a:endParaRPr lang="en-US"/>
          </a:p>
        </p:txBody>
      </p:sp>
    </p:spTree>
    <p:extLst>
      <p:ext uri="{BB962C8B-B14F-4D97-AF65-F5344CB8AC3E}">
        <p14:creationId xmlns:p14="http://schemas.microsoft.com/office/powerpoint/2010/main" val="257681045"/>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0A9F97E-6D18-2C2A-1252-267E6BBDFE9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C170FC3-AC59-42B9-E05B-18F3625283D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8ACC193-A2FE-E019-3320-073E974D832A}"/>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AF652B09-4559-5ACF-59B2-27AEB1FF426B}"/>
              </a:ext>
            </a:extLst>
          </p:cNvPr>
          <p:cNvSpPr>
            <a:spLocks noGrp="1"/>
          </p:cNvSpPr>
          <p:nvPr>
            <p:ph type="sldNum" sz="quarter" idx="5"/>
          </p:nvPr>
        </p:nvSpPr>
        <p:spPr>
          <a:xfrm>
            <a:off x="3850443" y="9428584"/>
            <a:ext cx="2945659" cy="498055"/>
          </a:xfrm>
          <a:prstGeom prst="rect">
            <a:avLst/>
          </a:prstGeom>
        </p:spPr>
        <p:txBody>
          <a:bodyPr/>
          <a:lstStyle/>
          <a:p>
            <a:fld id="{9C2EF98E-B6FF-4B4C-B348-1EB5D4EBDBF3}" type="slidenum">
              <a:rPr lang="en-US" smtClean="0"/>
              <a:t>69</a:t>
            </a:fld>
            <a:endParaRPr lang="en-US"/>
          </a:p>
        </p:txBody>
      </p:sp>
    </p:spTree>
    <p:extLst>
      <p:ext uri="{BB962C8B-B14F-4D97-AF65-F5344CB8AC3E}">
        <p14:creationId xmlns:p14="http://schemas.microsoft.com/office/powerpoint/2010/main" val="2315540261"/>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algn="ctr"/>
            <a:r>
              <a:rPr lang="ar-SA" sz="1200" b="1" dirty="0">
                <a:solidFill>
                  <a:srgbClr val="000000"/>
                </a:solidFill>
                <a:effectLst/>
                <a:ea typeface="Calibri" panose="020F0502020204030204" pitchFamily="34" charset="0"/>
                <a:cs typeface="Sakkal Majalla" panose="02000000000000000000" pitchFamily="2" charset="-78"/>
              </a:rPr>
              <a:t>(دورات تدريبية، استشارات، تصميم حقائب تدريبي</a:t>
            </a:r>
            <a:endParaRPr lang="en-US" dirty="0"/>
          </a:p>
        </p:txBody>
      </p:sp>
      <p:sp>
        <p:nvSpPr>
          <p:cNvPr id="4" name="عنصر نائب لرقم الشريحة 3"/>
          <p:cNvSpPr>
            <a:spLocks noGrp="1"/>
          </p:cNvSpPr>
          <p:nvPr>
            <p:ph type="sldNum" sz="quarter" idx="5"/>
          </p:nvPr>
        </p:nvSpPr>
        <p:spPr>
          <a:xfrm>
            <a:off x="3850443" y="9428584"/>
            <a:ext cx="2945659" cy="498055"/>
          </a:xfrm>
          <a:prstGeom prst="rect">
            <a:avLst/>
          </a:prstGeom>
        </p:spPr>
        <p:txBody>
          <a:bodyPr/>
          <a:lstStyle/>
          <a:p>
            <a:fld id="{652F1279-6CE4-4169-83D3-4483097B6907}" type="slidenum">
              <a:rPr lang="en-US" smtClean="0"/>
              <a:t>70</a:t>
            </a:fld>
            <a:endParaRPr lang="en-US"/>
          </a:p>
        </p:txBody>
      </p:sp>
    </p:spTree>
    <p:extLst>
      <p:ext uri="{BB962C8B-B14F-4D97-AF65-F5344CB8AC3E}">
        <p14:creationId xmlns:p14="http://schemas.microsoft.com/office/powerpoint/2010/main" val="424680487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59F22F0-19C9-4E0F-7312-CD9B6289D74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CDC0357-6CFF-D25A-868A-84B6493436A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CB6851F-C5B3-D009-CF0A-0EA9B8A0C403}"/>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8144CAEB-8FA5-567A-FDE3-BB4DC365A46D}"/>
              </a:ext>
            </a:extLst>
          </p:cNvPr>
          <p:cNvSpPr>
            <a:spLocks noGrp="1"/>
          </p:cNvSpPr>
          <p:nvPr>
            <p:ph type="sldNum" sz="quarter" idx="5"/>
          </p:nvPr>
        </p:nvSpPr>
        <p:spPr>
          <a:xfrm>
            <a:off x="3850443" y="9428584"/>
            <a:ext cx="2945659" cy="498055"/>
          </a:xfrm>
          <a:prstGeom prst="rect">
            <a:avLst/>
          </a:prstGeom>
        </p:spPr>
        <p:txBody>
          <a:bodyPr/>
          <a:lstStyle/>
          <a:p>
            <a:fld id="{652F1279-6CE4-4169-83D3-4483097B6907}" type="slidenum">
              <a:rPr lang="en-US" smtClean="0"/>
              <a:t>7</a:t>
            </a:fld>
            <a:endParaRPr lang="en-US"/>
          </a:p>
        </p:txBody>
      </p:sp>
    </p:spTree>
    <p:extLst>
      <p:ext uri="{BB962C8B-B14F-4D97-AF65-F5344CB8AC3E}">
        <p14:creationId xmlns:p14="http://schemas.microsoft.com/office/powerpoint/2010/main" val="766721166"/>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3C72EA7-3276-2204-7109-887457895D1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4644FEF-C8B3-B189-485F-8DFA65486B9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DE82561-1C02-B49A-012D-D330AA842035}"/>
              </a:ext>
            </a:extLst>
          </p:cNvPr>
          <p:cNvSpPr>
            <a:spLocks noGrp="1"/>
          </p:cNvSpPr>
          <p:nvPr>
            <p:ph type="body" idx="1"/>
          </p:nvPr>
        </p:nvSpPr>
        <p:spPr/>
        <p:txBody>
          <a:bodyPr/>
          <a:lstStyle/>
          <a:p>
            <a:pPr algn="r" rtl="1"/>
            <a:r>
              <a:rPr lang="ar-SY" dirty="0"/>
              <a:t>طريقة تشغيل رابط اليوتيوب:</a:t>
            </a:r>
          </a:p>
          <a:p>
            <a:pPr algn="r" rtl="1"/>
            <a:r>
              <a:rPr lang="ar-SY" dirty="0"/>
              <a:t>الضغط على </a:t>
            </a:r>
            <a:r>
              <a:rPr lang="en-US" dirty="0" err="1"/>
              <a:t>CTRL+Click</a:t>
            </a:r>
            <a:endParaRPr lang="en-US" dirty="0"/>
          </a:p>
          <a:p>
            <a:endParaRPr lang="en-US" dirty="0"/>
          </a:p>
        </p:txBody>
      </p:sp>
      <p:sp>
        <p:nvSpPr>
          <p:cNvPr id="4" name="Slide Number Placeholder 3">
            <a:extLst>
              <a:ext uri="{FF2B5EF4-FFF2-40B4-BE49-F238E27FC236}">
                <a16:creationId xmlns:a16="http://schemas.microsoft.com/office/drawing/2014/main" id="{63D61309-2069-B5FC-0377-C29CC426136D}"/>
              </a:ext>
            </a:extLst>
          </p:cNvPr>
          <p:cNvSpPr>
            <a:spLocks noGrp="1"/>
          </p:cNvSpPr>
          <p:nvPr>
            <p:ph type="sldNum" sz="quarter" idx="5"/>
          </p:nvPr>
        </p:nvSpPr>
        <p:spPr>
          <a:xfrm>
            <a:off x="3850443" y="9428584"/>
            <a:ext cx="2945659" cy="498055"/>
          </a:xfrm>
          <a:prstGeom prst="rect">
            <a:avLst/>
          </a:prstGeom>
        </p:spPr>
        <p:txBody>
          <a:bodyPr/>
          <a:lstStyle/>
          <a:p>
            <a:fld id="{652F1279-6CE4-4169-83D3-4483097B6907}" type="slidenum">
              <a:rPr lang="en-US" smtClean="0"/>
              <a:t>71</a:t>
            </a:fld>
            <a:endParaRPr lang="en-US"/>
          </a:p>
        </p:txBody>
      </p:sp>
    </p:spTree>
    <p:extLst>
      <p:ext uri="{BB962C8B-B14F-4D97-AF65-F5344CB8AC3E}">
        <p14:creationId xmlns:p14="http://schemas.microsoft.com/office/powerpoint/2010/main" val="2088794676"/>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BA69521-DA18-2ADF-E838-190718F7319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B21C098-7568-670D-CCDD-D7467C9EE85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74AAB98-1098-2B23-AA0E-CCB58552E7B9}"/>
              </a:ext>
            </a:extLst>
          </p:cNvPr>
          <p:cNvSpPr>
            <a:spLocks noGrp="1"/>
          </p:cNvSpPr>
          <p:nvPr>
            <p:ph type="body" idx="1"/>
          </p:nvPr>
        </p:nvSpPr>
        <p:spPr/>
        <p:txBody>
          <a:bodyPr/>
          <a:lstStyle/>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algn="ctr"/>
            <a:r>
              <a:rPr lang="ar-SA" sz="1200" b="1" dirty="0">
                <a:solidFill>
                  <a:srgbClr val="000000"/>
                </a:solidFill>
                <a:effectLst/>
                <a:ea typeface="Calibri" panose="020F0502020204030204" pitchFamily="34" charset="0"/>
                <a:cs typeface="Sakkal Majalla" panose="02000000000000000000" pitchFamily="2" charset="-78"/>
              </a:rPr>
              <a:t>(دورات تدريبية، استشارات، تصميم حقائب تدريبي</a:t>
            </a:r>
            <a:endParaRPr lang="en-US" dirty="0"/>
          </a:p>
        </p:txBody>
      </p:sp>
      <p:sp>
        <p:nvSpPr>
          <p:cNvPr id="4" name="Slide Number Placeholder 3">
            <a:extLst>
              <a:ext uri="{FF2B5EF4-FFF2-40B4-BE49-F238E27FC236}">
                <a16:creationId xmlns:a16="http://schemas.microsoft.com/office/drawing/2014/main" id="{6B28A6CE-B181-1CE5-B625-3589694FADF8}"/>
              </a:ext>
            </a:extLst>
          </p:cNvPr>
          <p:cNvSpPr>
            <a:spLocks noGrp="1"/>
          </p:cNvSpPr>
          <p:nvPr>
            <p:ph type="sldNum" sz="quarter" idx="5"/>
          </p:nvPr>
        </p:nvSpPr>
        <p:spPr>
          <a:xfrm>
            <a:off x="3850443" y="9428584"/>
            <a:ext cx="2945659" cy="498055"/>
          </a:xfrm>
          <a:prstGeom prst="rect">
            <a:avLst/>
          </a:prstGeom>
        </p:spPr>
        <p:txBody>
          <a:bodyPr/>
          <a:lstStyle/>
          <a:p>
            <a:fld id="{9C2EF98E-B6FF-4B4C-B348-1EB5D4EBDBF3}" type="slidenum">
              <a:rPr lang="en-US" smtClean="0"/>
              <a:t>72</a:t>
            </a:fld>
            <a:endParaRPr lang="en-US"/>
          </a:p>
        </p:txBody>
      </p:sp>
    </p:spTree>
    <p:extLst>
      <p:ext uri="{BB962C8B-B14F-4D97-AF65-F5344CB8AC3E}">
        <p14:creationId xmlns:p14="http://schemas.microsoft.com/office/powerpoint/2010/main" val="267590761"/>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EABDA0A-AE93-384A-5D40-2A864BE4380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7EDD0E0-3CB1-B350-1D7D-6F746E589AC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D1252ED-14C3-3BB0-3327-95B3618FAF15}"/>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9C36C19F-F953-D104-3280-18549309726B}"/>
              </a:ext>
            </a:extLst>
          </p:cNvPr>
          <p:cNvSpPr>
            <a:spLocks noGrp="1"/>
          </p:cNvSpPr>
          <p:nvPr>
            <p:ph type="sldNum" sz="quarter" idx="5"/>
          </p:nvPr>
        </p:nvSpPr>
        <p:spPr>
          <a:xfrm>
            <a:off x="3850443" y="9428584"/>
            <a:ext cx="2945659" cy="498055"/>
          </a:xfrm>
          <a:prstGeom prst="rect">
            <a:avLst/>
          </a:prstGeom>
        </p:spPr>
        <p:txBody>
          <a:bodyPr/>
          <a:lstStyle/>
          <a:p>
            <a:fld id="{9C2EF98E-B6FF-4B4C-B348-1EB5D4EBDBF3}" type="slidenum">
              <a:rPr lang="en-US" smtClean="0"/>
              <a:t>73</a:t>
            </a:fld>
            <a:endParaRPr lang="en-US"/>
          </a:p>
        </p:txBody>
      </p:sp>
    </p:spTree>
    <p:extLst>
      <p:ext uri="{BB962C8B-B14F-4D97-AF65-F5344CB8AC3E}">
        <p14:creationId xmlns:p14="http://schemas.microsoft.com/office/powerpoint/2010/main" val="4228018383"/>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21E69CB-59D7-B983-85F0-15782E59951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D9DE9E9-AD33-F707-1F53-48D2CF2A336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C90669A-71CF-5E64-D9F6-F8EF05BD0F2E}"/>
              </a:ext>
            </a:extLst>
          </p:cNvPr>
          <p:cNvSpPr>
            <a:spLocks noGrp="1"/>
          </p:cNvSpPr>
          <p:nvPr>
            <p:ph type="body" idx="1"/>
          </p:nvPr>
        </p:nvSpPr>
        <p:spPr/>
        <p:txBody>
          <a:bodyPr/>
          <a:lstStyle/>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algn="ctr"/>
            <a:r>
              <a:rPr lang="ar-SA" sz="1200" b="1" dirty="0">
                <a:solidFill>
                  <a:srgbClr val="000000"/>
                </a:solidFill>
                <a:effectLst/>
                <a:ea typeface="Calibri" panose="020F0502020204030204" pitchFamily="34" charset="0"/>
                <a:cs typeface="Sakkal Majalla" panose="02000000000000000000" pitchFamily="2" charset="-78"/>
              </a:rPr>
              <a:t>(دورات تدريبية، استشارات، تصميم حقائب تدريبي</a:t>
            </a:r>
            <a:endParaRPr lang="en-US" dirty="0"/>
          </a:p>
        </p:txBody>
      </p:sp>
      <p:sp>
        <p:nvSpPr>
          <p:cNvPr id="4" name="Slide Number Placeholder 3">
            <a:extLst>
              <a:ext uri="{FF2B5EF4-FFF2-40B4-BE49-F238E27FC236}">
                <a16:creationId xmlns:a16="http://schemas.microsoft.com/office/drawing/2014/main" id="{432DAE00-3422-660C-3AEC-BC633EE7FA94}"/>
              </a:ext>
            </a:extLst>
          </p:cNvPr>
          <p:cNvSpPr>
            <a:spLocks noGrp="1"/>
          </p:cNvSpPr>
          <p:nvPr>
            <p:ph type="sldNum" sz="quarter" idx="5"/>
          </p:nvPr>
        </p:nvSpPr>
        <p:spPr>
          <a:xfrm>
            <a:off x="3850443" y="9428584"/>
            <a:ext cx="2945659" cy="498055"/>
          </a:xfrm>
          <a:prstGeom prst="rect">
            <a:avLst/>
          </a:prstGeom>
        </p:spPr>
        <p:txBody>
          <a:bodyPr/>
          <a:lstStyle/>
          <a:p>
            <a:fld id="{9C2EF98E-B6FF-4B4C-B348-1EB5D4EBDBF3}" type="slidenum">
              <a:rPr lang="en-US" smtClean="0"/>
              <a:t>74</a:t>
            </a:fld>
            <a:endParaRPr lang="en-US"/>
          </a:p>
        </p:txBody>
      </p:sp>
    </p:spTree>
    <p:extLst>
      <p:ext uri="{BB962C8B-B14F-4D97-AF65-F5344CB8AC3E}">
        <p14:creationId xmlns:p14="http://schemas.microsoft.com/office/powerpoint/2010/main" val="880864531"/>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3527486-EF82-8DBA-C940-5B1818D4C84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2254031-6A0F-7F1B-8D9B-C2FBA42A8A5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4BAB08B-CCD6-75AD-5B60-31365AD45DED}"/>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C3430BC1-69A9-F670-AA3A-F4F7BF3CA1C7}"/>
              </a:ext>
            </a:extLst>
          </p:cNvPr>
          <p:cNvSpPr>
            <a:spLocks noGrp="1"/>
          </p:cNvSpPr>
          <p:nvPr>
            <p:ph type="sldNum" sz="quarter" idx="5"/>
          </p:nvPr>
        </p:nvSpPr>
        <p:spPr>
          <a:xfrm>
            <a:off x="3850443" y="9428584"/>
            <a:ext cx="2945659" cy="498055"/>
          </a:xfrm>
          <a:prstGeom prst="rect">
            <a:avLst/>
          </a:prstGeom>
        </p:spPr>
        <p:txBody>
          <a:bodyPr/>
          <a:lstStyle/>
          <a:p>
            <a:fld id="{9C2EF98E-B6FF-4B4C-B348-1EB5D4EBDBF3}" type="slidenum">
              <a:rPr lang="en-US" smtClean="0"/>
              <a:t>75</a:t>
            </a:fld>
            <a:endParaRPr lang="en-US"/>
          </a:p>
        </p:txBody>
      </p:sp>
    </p:spTree>
    <p:extLst>
      <p:ext uri="{BB962C8B-B14F-4D97-AF65-F5344CB8AC3E}">
        <p14:creationId xmlns:p14="http://schemas.microsoft.com/office/powerpoint/2010/main" val="3091058049"/>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65317B0-E723-3970-347E-E635D237B20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3E2582E-903B-F559-182B-A7614B4DCA3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3F0BAE4-BC53-BAB9-6730-C2C1C8DDC27F}"/>
              </a:ext>
            </a:extLst>
          </p:cNvPr>
          <p:cNvSpPr>
            <a:spLocks noGrp="1"/>
          </p:cNvSpPr>
          <p:nvPr>
            <p:ph type="body" idx="1"/>
          </p:nvPr>
        </p:nvSpPr>
        <p:spPr/>
        <p:txBody>
          <a:bodyPr/>
          <a:lstStyle/>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algn="ctr"/>
            <a:r>
              <a:rPr lang="ar-SA" sz="1200" b="1" dirty="0">
                <a:solidFill>
                  <a:srgbClr val="000000"/>
                </a:solidFill>
                <a:effectLst/>
                <a:ea typeface="Calibri" panose="020F0502020204030204" pitchFamily="34" charset="0"/>
                <a:cs typeface="Sakkal Majalla" panose="02000000000000000000" pitchFamily="2" charset="-78"/>
              </a:rPr>
              <a:t>(دورات تدريبية، استشارات، تصميم حقائب تدريبي</a:t>
            </a:r>
            <a:endParaRPr lang="en-US" dirty="0"/>
          </a:p>
        </p:txBody>
      </p:sp>
      <p:sp>
        <p:nvSpPr>
          <p:cNvPr id="4" name="Slide Number Placeholder 3">
            <a:extLst>
              <a:ext uri="{FF2B5EF4-FFF2-40B4-BE49-F238E27FC236}">
                <a16:creationId xmlns:a16="http://schemas.microsoft.com/office/drawing/2014/main" id="{3E2286A9-D18C-3936-53C9-2B399C866166}"/>
              </a:ext>
            </a:extLst>
          </p:cNvPr>
          <p:cNvSpPr>
            <a:spLocks noGrp="1"/>
          </p:cNvSpPr>
          <p:nvPr>
            <p:ph type="sldNum" sz="quarter" idx="5"/>
          </p:nvPr>
        </p:nvSpPr>
        <p:spPr>
          <a:xfrm>
            <a:off x="3850443" y="9428584"/>
            <a:ext cx="2945659" cy="498055"/>
          </a:xfrm>
          <a:prstGeom prst="rect">
            <a:avLst/>
          </a:prstGeom>
        </p:spPr>
        <p:txBody>
          <a:bodyPr/>
          <a:lstStyle/>
          <a:p>
            <a:fld id="{9C2EF98E-B6FF-4B4C-B348-1EB5D4EBDBF3}" type="slidenum">
              <a:rPr lang="en-US" smtClean="0"/>
              <a:t>76</a:t>
            </a:fld>
            <a:endParaRPr lang="en-US"/>
          </a:p>
        </p:txBody>
      </p:sp>
    </p:spTree>
    <p:extLst>
      <p:ext uri="{BB962C8B-B14F-4D97-AF65-F5344CB8AC3E}">
        <p14:creationId xmlns:p14="http://schemas.microsoft.com/office/powerpoint/2010/main" val="150195775"/>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6DB0BD1-ACB4-471B-0B21-E3CEFCEF0A3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D6ECF81-7E5F-D6F3-DDDE-9878DC533E9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E4177D7-FC60-F628-A1C4-BC1D7E651950}"/>
              </a:ext>
            </a:extLst>
          </p:cNvPr>
          <p:cNvSpPr>
            <a:spLocks noGrp="1"/>
          </p:cNvSpPr>
          <p:nvPr>
            <p:ph type="body" idx="1"/>
          </p:nvPr>
        </p:nvSpPr>
        <p:spPr/>
        <p:txBody>
          <a:bodyPr/>
          <a:lstStyle/>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algn="ctr"/>
            <a:r>
              <a:rPr lang="ar-SA" sz="1200" b="1" dirty="0">
                <a:solidFill>
                  <a:srgbClr val="000000"/>
                </a:solidFill>
                <a:effectLst/>
                <a:ea typeface="Calibri" panose="020F0502020204030204" pitchFamily="34" charset="0"/>
                <a:cs typeface="Sakkal Majalla" panose="02000000000000000000" pitchFamily="2" charset="-78"/>
              </a:rPr>
              <a:t>(دورات تدريبية، استشارات، تصميم حقائب تدريبي</a:t>
            </a:r>
            <a:endParaRPr lang="en-US" dirty="0"/>
          </a:p>
        </p:txBody>
      </p:sp>
      <p:sp>
        <p:nvSpPr>
          <p:cNvPr id="4" name="Slide Number Placeholder 3">
            <a:extLst>
              <a:ext uri="{FF2B5EF4-FFF2-40B4-BE49-F238E27FC236}">
                <a16:creationId xmlns:a16="http://schemas.microsoft.com/office/drawing/2014/main" id="{43652E20-EC0D-9B25-FB83-420F2FF5DB9F}"/>
              </a:ext>
            </a:extLst>
          </p:cNvPr>
          <p:cNvSpPr>
            <a:spLocks noGrp="1"/>
          </p:cNvSpPr>
          <p:nvPr>
            <p:ph type="sldNum" sz="quarter" idx="5"/>
          </p:nvPr>
        </p:nvSpPr>
        <p:spPr>
          <a:xfrm>
            <a:off x="3850443" y="9428584"/>
            <a:ext cx="2945659" cy="498055"/>
          </a:xfrm>
          <a:prstGeom prst="rect">
            <a:avLst/>
          </a:prstGeom>
        </p:spPr>
        <p:txBody>
          <a:bodyPr/>
          <a:lstStyle/>
          <a:p>
            <a:fld id="{9C2EF98E-B6FF-4B4C-B348-1EB5D4EBDBF3}" type="slidenum">
              <a:rPr lang="en-US" smtClean="0"/>
              <a:t>77</a:t>
            </a:fld>
            <a:endParaRPr lang="en-US"/>
          </a:p>
        </p:txBody>
      </p:sp>
    </p:spTree>
    <p:extLst>
      <p:ext uri="{BB962C8B-B14F-4D97-AF65-F5344CB8AC3E}">
        <p14:creationId xmlns:p14="http://schemas.microsoft.com/office/powerpoint/2010/main" val="1008630188"/>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F415A4-3B57-A063-9F4B-FF9C004C481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2F09CAF-D625-099F-80A9-ED0BA84C690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B9FDAEC-8644-0576-6764-4398F714401D}"/>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0605ECE3-368E-F8FB-BD8F-1F63E8994492}"/>
              </a:ext>
            </a:extLst>
          </p:cNvPr>
          <p:cNvSpPr>
            <a:spLocks noGrp="1"/>
          </p:cNvSpPr>
          <p:nvPr>
            <p:ph type="sldNum" sz="quarter" idx="5"/>
          </p:nvPr>
        </p:nvSpPr>
        <p:spPr>
          <a:xfrm>
            <a:off x="3850443" y="9428584"/>
            <a:ext cx="2945659" cy="498055"/>
          </a:xfrm>
          <a:prstGeom prst="rect">
            <a:avLst/>
          </a:prstGeom>
        </p:spPr>
        <p:txBody>
          <a:bodyPr/>
          <a:lstStyle/>
          <a:p>
            <a:fld id="{9C2EF98E-B6FF-4B4C-B348-1EB5D4EBDBF3}" type="slidenum">
              <a:rPr lang="en-US" smtClean="0"/>
              <a:t>78</a:t>
            </a:fld>
            <a:endParaRPr lang="en-US"/>
          </a:p>
        </p:txBody>
      </p:sp>
    </p:spTree>
    <p:extLst>
      <p:ext uri="{BB962C8B-B14F-4D97-AF65-F5344CB8AC3E}">
        <p14:creationId xmlns:p14="http://schemas.microsoft.com/office/powerpoint/2010/main" val="158176162"/>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E2465B7-4E11-BB84-F1AB-6A7FB125AC1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D1678EA-D308-434A-2399-519D7BC876A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33DD4C3-23F8-1D6D-2582-2EFF5F8AC93B}"/>
              </a:ext>
            </a:extLst>
          </p:cNvPr>
          <p:cNvSpPr>
            <a:spLocks noGrp="1"/>
          </p:cNvSpPr>
          <p:nvPr>
            <p:ph type="body" idx="1"/>
          </p:nvPr>
        </p:nvSpPr>
        <p:spPr/>
        <p:txBody>
          <a:bodyPr/>
          <a:lstStyle/>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algn="ctr"/>
            <a:r>
              <a:rPr lang="ar-SA" sz="1200" b="1" dirty="0">
                <a:solidFill>
                  <a:srgbClr val="000000"/>
                </a:solidFill>
                <a:effectLst/>
                <a:ea typeface="Calibri" panose="020F0502020204030204" pitchFamily="34" charset="0"/>
                <a:cs typeface="Sakkal Majalla" panose="02000000000000000000" pitchFamily="2" charset="-78"/>
              </a:rPr>
              <a:t>(دورات تدريبية، استشارات، تصميم حقائب تدريبي</a:t>
            </a:r>
            <a:endParaRPr lang="en-US" dirty="0"/>
          </a:p>
        </p:txBody>
      </p:sp>
      <p:sp>
        <p:nvSpPr>
          <p:cNvPr id="4" name="Slide Number Placeholder 3">
            <a:extLst>
              <a:ext uri="{FF2B5EF4-FFF2-40B4-BE49-F238E27FC236}">
                <a16:creationId xmlns:a16="http://schemas.microsoft.com/office/drawing/2014/main" id="{8B3E4AA5-4820-E10C-8C07-4C1FC98FEFC5}"/>
              </a:ext>
            </a:extLst>
          </p:cNvPr>
          <p:cNvSpPr>
            <a:spLocks noGrp="1"/>
          </p:cNvSpPr>
          <p:nvPr>
            <p:ph type="sldNum" sz="quarter" idx="5"/>
          </p:nvPr>
        </p:nvSpPr>
        <p:spPr>
          <a:xfrm>
            <a:off x="3850443" y="9428584"/>
            <a:ext cx="2945659" cy="498055"/>
          </a:xfrm>
          <a:prstGeom prst="rect">
            <a:avLst/>
          </a:prstGeom>
        </p:spPr>
        <p:txBody>
          <a:bodyPr/>
          <a:lstStyle/>
          <a:p>
            <a:fld id="{9C2EF98E-B6FF-4B4C-B348-1EB5D4EBDBF3}" type="slidenum">
              <a:rPr lang="en-US" smtClean="0"/>
              <a:t>79</a:t>
            </a:fld>
            <a:endParaRPr lang="en-US"/>
          </a:p>
        </p:txBody>
      </p:sp>
    </p:spTree>
    <p:extLst>
      <p:ext uri="{BB962C8B-B14F-4D97-AF65-F5344CB8AC3E}">
        <p14:creationId xmlns:p14="http://schemas.microsoft.com/office/powerpoint/2010/main" val="488114758"/>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0F2B9CF-5AD3-2C6A-E310-F7632A2531E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AD6E865-EED4-7F05-B7FE-95F30AC572A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A0C8F98-B3D2-B246-8F2F-B9CE989F61AB}"/>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C7E81D24-0BAE-6789-F684-49A74481A6D4}"/>
              </a:ext>
            </a:extLst>
          </p:cNvPr>
          <p:cNvSpPr>
            <a:spLocks noGrp="1"/>
          </p:cNvSpPr>
          <p:nvPr>
            <p:ph type="sldNum" sz="quarter" idx="5"/>
          </p:nvPr>
        </p:nvSpPr>
        <p:spPr>
          <a:xfrm>
            <a:off x="3850443" y="9428584"/>
            <a:ext cx="2945659" cy="498055"/>
          </a:xfrm>
          <a:prstGeom prst="rect">
            <a:avLst/>
          </a:prstGeom>
        </p:spPr>
        <p:txBody>
          <a:bodyPr/>
          <a:lstStyle/>
          <a:p>
            <a:fld id="{9C2EF98E-B6FF-4B4C-B348-1EB5D4EBDBF3}" type="slidenum">
              <a:rPr lang="en-US" smtClean="0"/>
              <a:t>80</a:t>
            </a:fld>
            <a:endParaRPr lang="en-US"/>
          </a:p>
        </p:txBody>
      </p:sp>
    </p:spTree>
    <p:extLst>
      <p:ext uri="{BB962C8B-B14F-4D97-AF65-F5344CB8AC3E}">
        <p14:creationId xmlns:p14="http://schemas.microsoft.com/office/powerpoint/2010/main" val="428412046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algn="ctr"/>
            <a:r>
              <a:rPr lang="ar-SA" sz="1200" b="1" dirty="0">
                <a:solidFill>
                  <a:srgbClr val="000000"/>
                </a:solidFill>
                <a:effectLst/>
                <a:ea typeface="Calibri" panose="020F0502020204030204" pitchFamily="34" charset="0"/>
                <a:cs typeface="Sakkal Majalla" panose="02000000000000000000" pitchFamily="2" charset="-78"/>
              </a:rPr>
              <a:t>(دورات تدريبية، استشارات، تصميم حقائب تدريبي</a:t>
            </a:r>
            <a:endParaRPr lang="en-US" dirty="0"/>
          </a:p>
        </p:txBody>
      </p:sp>
      <p:sp>
        <p:nvSpPr>
          <p:cNvPr id="4" name="Slide Number Placeholder 3"/>
          <p:cNvSpPr>
            <a:spLocks noGrp="1"/>
          </p:cNvSpPr>
          <p:nvPr>
            <p:ph type="sldNum" sz="quarter" idx="5"/>
          </p:nvPr>
        </p:nvSpPr>
        <p:spPr>
          <a:xfrm>
            <a:off x="3850443" y="9428584"/>
            <a:ext cx="2945659" cy="498055"/>
          </a:xfrm>
          <a:prstGeom prst="rect">
            <a:avLst/>
          </a:prstGeom>
        </p:spPr>
        <p:txBody>
          <a:bodyPr/>
          <a:lstStyle/>
          <a:p>
            <a:fld id="{9C2EF98E-B6FF-4B4C-B348-1EB5D4EBDBF3}" type="slidenum">
              <a:rPr lang="en-US" smtClean="0"/>
              <a:t>8</a:t>
            </a:fld>
            <a:endParaRPr lang="en-US"/>
          </a:p>
        </p:txBody>
      </p:sp>
    </p:spTree>
    <p:extLst>
      <p:ext uri="{BB962C8B-B14F-4D97-AF65-F5344CB8AC3E}">
        <p14:creationId xmlns:p14="http://schemas.microsoft.com/office/powerpoint/2010/main" val="895588615"/>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C388076-2DB2-63AB-C4D8-87F2D52EB1C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1C6F23D-CE11-B2E5-0C25-A120321A8CD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58EDC50-66E5-E835-1695-47C68ADC0FDE}"/>
              </a:ext>
            </a:extLst>
          </p:cNvPr>
          <p:cNvSpPr>
            <a:spLocks noGrp="1"/>
          </p:cNvSpPr>
          <p:nvPr>
            <p:ph type="body" idx="1"/>
          </p:nvPr>
        </p:nvSpPr>
        <p:spPr/>
        <p:txBody>
          <a:bodyPr/>
          <a:lstStyle/>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algn="ctr"/>
            <a:r>
              <a:rPr lang="ar-SA" sz="1200" b="1" dirty="0">
                <a:solidFill>
                  <a:srgbClr val="000000"/>
                </a:solidFill>
                <a:effectLst/>
                <a:ea typeface="Calibri" panose="020F0502020204030204" pitchFamily="34" charset="0"/>
                <a:cs typeface="Sakkal Majalla" panose="02000000000000000000" pitchFamily="2" charset="-78"/>
              </a:rPr>
              <a:t>(دورات تدريبية، استشارات، تصميم حقائب تدريبي</a:t>
            </a:r>
            <a:endParaRPr lang="en-US" dirty="0"/>
          </a:p>
        </p:txBody>
      </p:sp>
      <p:sp>
        <p:nvSpPr>
          <p:cNvPr id="4" name="Slide Number Placeholder 3">
            <a:extLst>
              <a:ext uri="{FF2B5EF4-FFF2-40B4-BE49-F238E27FC236}">
                <a16:creationId xmlns:a16="http://schemas.microsoft.com/office/drawing/2014/main" id="{917C3F89-B827-D377-79E9-33E3D077C7A5}"/>
              </a:ext>
            </a:extLst>
          </p:cNvPr>
          <p:cNvSpPr>
            <a:spLocks noGrp="1"/>
          </p:cNvSpPr>
          <p:nvPr>
            <p:ph type="sldNum" sz="quarter" idx="5"/>
          </p:nvPr>
        </p:nvSpPr>
        <p:spPr>
          <a:xfrm>
            <a:off x="3850443" y="9428584"/>
            <a:ext cx="2945659" cy="498055"/>
          </a:xfrm>
          <a:prstGeom prst="rect">
            <a:avLst/>
          </a:prstGeom>
        </p:spPr>
        <p:txBody>
          <a:bodyPr/>
          <a:lstStyle/>
          <a:p>
            <a:fld id="{9C2EF98E-B6FF-4B4C-B348-1EB5D4EBDBF3}" type="slidenum">
              <a:rPr lang="en-US" smtClean="0"/>
              <a:t>81</a:t>
            </a:fld>
            <a:endParaRPr lang="en-US"/>
          </a:p>
        </p:txBody>
      </p:sp>
    </p:spTree>
    <p:extLst>
      <p:ext uri="{BB962C8B-B14F-4D97-AF65-F5344CB8AC3E}">
        <p14:creationId xmlns:p14="http://schemas.microsoft.com/office/powerpoint/2010/main" val="1464882511"/>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CA21F75-C40F-60E1-1E35-C554979B6A0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88F7005-DD69-0ED7-F5EB-E867200065F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226A7C7-86AC-F0E9-3DCB-6CEAC57D95A6}"/>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7DC27921-E532-010C-9985-AB4E70C32C49}"/>
              </a:ext>
            </a:extLst>
          </p:cNvPr>
          <p:cNvSpPr>
            <a:spLocks noGrp="1"/>
          </p:cNvSpPr>
          <p:nvPr>
            <p:ph type="sldNum" sz="quarter" idx="5"/>
          </p:nvPr>
        </p:nvSpPr>
        <p:spPr>
          <a:xfrm>
            <a:off x="3850443" y="9428584"/>
            <a:ext cx="2945659" cy="498055"/>
          </a:xfrm>
          <a:prstGeom prst="rect">
            <a:avLst/>
          </a:prstGeom>
        </p:spPr>
        <p:txBody>
          <a:bodyPr/>
          <a:lstStyle/>
          <a:p>
            <a:fld id="{9C2EF98E-B6FF-4B4C-B348-1EB5D4EBDBF3}" type="slidenum">
              <a:rPr lang="en-US" smtClean="0"/>
              <a:t>82</a:t>
            </a:fld>
            <a:endParaRPr lang="en-US"/>
          </a:p>
        </p:txBody>
      </p:sp>
    </p:spTree>
    <p:extLst>
      <p:ext uri="{BB962C8B-B14F-4D97-AF65-F5344CB8AC3E}">
        <p14:creationId xmlns:p14="http://schemas.microsoft.com/office/powerpoint/2010/main" val="325324050"/>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BF7195A-5284-DAB7-9BD3-8F405FE43A0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7CE25F7-E58E-E7DF-B11D-74BA996FD63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00DFDDF-0DAA-0333-EA4E-B314ABDD0BCE}"/>
              </a:ext>
            </a:extLst>
          </p:cNvPr>
          <p:cNvSpPr>
            <a:spLocks noGrp="1"/>
          </p:cNvSpPr>
          <p:nvPr>
            <p:ph type="body" idx="1"/>
          </p:nvPr>
        </p:nvSpPr>
        <p:spPr/>
        <p:txBody>
          <a:bodyPr/>
          <a:lstStyle/>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algn="ctr"/>
            <a:r>
              <a:rPr lang="ar-SA" sz="1200" b="1" dirty="0">
                <a:solidFill>
                  <a:srgbClr val="000000"/>
                </a:solidFill>
                <a:effectLst/>
                <a:ea typeface="Calibri" panose="020F0502020204030204" pitchFamily="34" charset="0"/>
                <a:cs typeface="Sakkal Majalla" panose="02000000000000000000" pitchFamily="2" charset="-78"/>
              </a:rPr>
              <a:t>(دورات تدريبية، استشارات، تصميم حقائب تدريبي</a:t>
            </a:r>
            <a:endParaRPr lang="en-US" dirty="0"/>
          </a:p>
        </p:txBody>
      </p:sp>
      <p:sp>
        <p:nvSpPr>
          <p:cNvPr id="4" name="Slide Number Placeholder 3">
            <a:extLst>
              <a:ext uri="{FF2B5EF4-FFF2-40B4-BE49-F238E27FC236}">
                <a16:creationId xmlns:a16="http://schemas.microsoft.com/office/drawing/2014/main" id="{5048D121-3D65-2BAA-BCB6-5FE0D293E2A2}"/>
              </a:ext>
            </a:extLst>
          </p:cNvPr>
          <p:cNvSpPr>
            <a:spLocks noGrp="1"/>
          </p:cNvSpPr>
          <p:nvPr>
            <p:ph type="sldNum" sz="quarter" idx="5"/>
          </p:nvPr>
        </p:nvSpPr>
        <p:spPr>
          <a:xfrm>
            <a:off x="3850443" y="9428584"/>
            <a:ext cx="2945659" cy="498055"/>
          </a:xfrm>
          <a:prstGeom prst="rect">
            <a:avLst/>
          </a:prstGeom>
        </p:spPr>
        <p:txBody>
          <a:bodyPr/>
          <a:lstStyle/>
          <a:p>
            <a:fld id="{9C2EF98E-B6FF-4B4C-B348-1EB5D4EBDBF3}" type="slidenum">
              <a:rPr lang="en-US" smtClean="0"/>
              <a:t>83</a:t>
            </a:fld>
            <a:endParaRPr lang="en-US"/>
          </a:p>
        </p:txBody>
      </p:sp>
    </p:spTree>
    <p:extLst>
      <p:ext uri="{BB962C8B-B14F-4D97-AF65-F5344CB8AC3E}">
        <p14:creationId xmlns:p14="http://schemas.microsoft.com/office/powerpoint/2010/main" val="204095681"/>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684ADAB-6104-028F-03E2-136A9FE80EB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09A0CB4-6ABD-FC34-72FC-496602A9B0C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BAD63EE-C4CB-E0B6-512A-4B9AA03279ED}"/>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A28D81FA-98DF-3FC3-F7FA-0B312CDDE1F5}"/>
              </a:ext>
            </a:extLst>
          </p:cNvPr>
          <p:cNvSpPr>
            <a:spLocks noGrp="1"/>
          </p:cNvSpPr>
          <p:nvPr>
            <p:ph type="sldNum" sz="quarter" idx="5"/>
          </p:nvPr>
        </p:nvSpPr>
        <p:spPr>
          <a:xfrm>
            <a:off x="3850443" y="9428584"/>
            <a:ext cx="2945659" cy="498055"/>
          </a:xfrm>
          <a:prstGeom prst="rect">
            <a:avLst/>
          </a:prstGeom>
        </p:spPr>
        <p:txBody>
          <a:bodyPr/>
          <a:lstStyle/>
          <a:p>
            <a:fld id="{9C2EF98E-B6FF-4B4C-B348-1EB5D4EBDBF3}" type="slidenum">
              <a:rPr lang="en-US" smtClean="0"/>
              <a:t>84</a:t>
            </a:fld>
            <a:endParaRPr lang="en-US"/>
          </a:p>
        </p:txBody>
      </p:sp>
    </p:spTree>
    <p:extLst>
      <p:ext uri="{BB962C8B-B14F-4D97-AF65-F5344CB8AC3E}">
        <p14:creationId xmlns:p14="http://schemas.microsoft.com/office/powerpoint/2010/main" val="2690341066"/>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EEAE8EA-8F6A-FEE1-2FD1-8AAABC0BD21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EADDA58-1493-D9AD-7015-CAA2E20E121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74C0C38-62F5-8DF2-E657-07D443E58C3B}"/>
              </a:ext>
            </a:extLst>
          </p:cNvPr>
          <p:cNvSpPr>
            <a:spLocks noGrp="1"/>
          </p:cNvSpPr>
          <p:nvPr>
            <p:ph type="body" idx="1"/>
          </p:nvPr>
        </p:nvSpPr>
        <p:spPr/>
        <p:txBody>
          <a:bodyPr/>
          <a:lstStyle/>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algn="ctr"/>
            <a:r>
              <a:rPr lang="ar-SA" sz="1200" b="1" dirty="0">
                <a:solidFill>
                  <a:srgbClr val="000000"/>
                </a:solidFill>
                <a:effectLst/>
                <a:ea typeface="Calibri" panose="020F0502020204030204" pitchFamily="34" charset="0"/>
                <a:cs typeface="Sakkal Majalla" panose="02000000000000000000" pitchFamily="2" charset="-78"/>
              </a:rPr>
              <a:t>(دورات تدريبية، استشارات، تصميم حقائب تدريبي</a:t>
            </a:r>
            <a:endParaRPr lang="en-US" dirty="0"/>
          </a:p>
        </p:txBody>
      </p:sp>
      <p:sp>
        <p:nvSpPr>
          <p:cNvPr id="4" name="Slide Number Placeholder 3">
            <a:extLst>
              <a:ext uri="{FF2B5EF4-FFF2-40B4-BE49-F238E27FC236}">
                <a16:creationId xmlns:a16="http://schemas.microsoft.com/office/drawing/2014/main" id="{87E7AC54-DE11-2035-E9E9-A5AA468D3983}"/>
              </a:ext>
            </a:extLst>
          </p:cNvPr>
          <p:cNvSpPr>
            <a:spLocks noGrp="1"/>
          </p:cNvSpPr>
          <p:nvPr>
            <p:ph type="sldNum" sz="quarter" idx="5"/>
          </p:nvPr>
        </p:nvSpPr>
        <p:spPr>
          <a:xfrm>
            <a:off x="3850443" y="9428584"/>
            <a:ext cx="2945659" cy="498055"/>
          </a:xfrm>
          <a:prstGeom prst="rect">
            <a:avLst/>
          </a:prstGeom>
        </p:spPr>
        <p:txBody>
          <a:bodyPr/>
          <a:lstStyle/>
          <a:p>
            <a:fld id="{9C2EF98E-B6FF-4B4C-B348-1EB5D4EBDBF3}" type="slidenum">
              <a:rPr lang="en-US" smtClean="0"/>
              <a:t>85</a:t>
            </a:fld>
            <a:endParaRPr lang="en-US"/>
          </a:p>
        </p:txBody>
      </p:sp>
    </p:spTree>
    <p:extLst>
      <p:ext uri="{BB962C8B-B14F-4D97-AF65-F5344CB8AC3E}">
        <p14:creationId xmlns:p14="http://schemas.microsoft.com/office/powerpoint/2010/main" val="3928381931"/>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1A1E80C-68C6-B254-DEF7-0DEEE6073B1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DD1FE3D-0DDC-CAFB-652F-8A87356E7F7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F6649BE-EB26-EA94-B9DA-4AADBEE96693}"/>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ADA03881-8B06-E630-8A88-0C262216AF46}"/>
              </a:ext>
            </a:extLst>
          </p:cNvPr>
          <p:cNvSpPr>
            <a:spLocks noGrp="1"/>
          </p:cNvSpPr>
          <p:nvPr>
            <p:ph type="sldNum" sz="quarter" idx="5"/>
          </p:nvPr>
        </p:nvSpPr>
        <p:spPr>
          <a:xfrm>
            <a:off x="3850443" y="9428584"/>
            <a:ext cx="2945659" cy="498055"/>
          </a:xfrm>
          <a:prstGeom prst="rect">
            <a:avLst/>
          </a:prstGeom>
        </p:spPr>
        <p:txBody>
          <a:bodyPr/>
          <a:lstStyle/>
          <a:p>
            <a:fld id="{9C2EF98E-B6FF-4B4C-B348-1EB5D4EBDBF3}" type="slidenum">
              <a:rPr lang="en-US" smtClean="0"/>
              <a:t>86</a:t>
            </a:fld>
            <a:endParaRPr lang="en-US"/>
          </a:p>
        </p:txBody>
      </p:sp>
    </p:spTree>
    <p:extLst>
      <p:ext uri="{BB962C8B-B14F-4D97-AF65-F5344CB8AC3E}">
        <p14:creationId xmlns:p14="http://schemas.microsoft.com/office/powerpoint/2010/main" val="1989461216"/>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algn="ctr"/>
            <a:r>
              <a:rPr lang="ar-SA" sz="1200" b="1" dirty="0">
                <a:solidFill>
                  <a:srgbClr val="000000"/>
                </a:solidFill>
                <a:effectLst/>
                <a:ea typeface="Calibri" panose="020F0502020204030204" pitchFamily="34" charset="0"/>
                <a:cs typeface="Sakkal Majalla" panose="02000000000000000000" pitchFamily="2" charset="-78"/>
              </a:rPr>
              <a:t>(دورات تدريبية، استشارات، تصميم حقائب تدريبي</a:t>
            </a:r>
            <a:endParaRPr lang="en-US" dirty="0"/>
          </a:p>
        </p:txBody>
      </p:sp>
      <p:sp>
        <p:nvSpPr>
          <p:cNvPr id="4" name="عنصر نائب لرقم الشريحة 3"/>
          <p:cNvSpPr>
            <a:spLocks noGrp="1"/>
          </p:cNvSpPr>
          <p:nvPr>
            <p:ph type="sldNum" sz="quarter" idx="5"/>
          </p:nvPr>
        </p:nvSpPr>
        <p:spPr>
          <a:xfrm>
            <a:off x="3850443" y="9428584"/>
            <a:ext cx="2945659" cy="498055"/>
          </a:xfrm>
          <a:prstGeom prst="rect">
            <a:avLst/>
          </a:prstGeom>
        </p:spPr>
        <p:txBody>
          <a:bodyPr/>
          <a:lstStyle/>
          <a:p>
            <a:fld id="{652F1279-6CE4-4169-83D3-4483097B6907}" type="slidenum">
              <a:rPr lang="en-US" smtClean="0"/>
              <a:t>87</a:t>
            </a:fld>
            <a:endParaRPr lang="en-US"/>
          </a:p>
        </p:txBody>
      </p:sp>
    </p:spTree>
    <p:extLst>
      <p:ext uri="{BB962C8B-B14F-4D97-AF65-F5344CB8AC3E}">
        <p14:creationId xmlns:p14="http://schemas.microsoft.com/office/powerpoint/2010/main" val="2621860998"/>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423F1E1-2242-135A-5111-DF54BF3E8A1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AC8A4ED-5E11-BBD7-9DB0-9A3A7F3D7D9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87BA0A2-9DE8-F29A-66D2-AA5D77B2296A}"/>
              </a:ext>
            </a:extLst>
          </p:cNvPr>
          <p:cNvSpPr>
            <a:spLocks noGrp="1"/>
          </p:cNvSpPr>
          <p:nvPr>
            <p:ph type="body" idx="1"/>
          </p:nvPr>
        </p:nvSpPr>
        <p:spPr/>
        <p:txBody>
          <a:bodyPr/>
          <a:lstStyle/>
          <a:p>
            <a:pPr algn="r" rtl="1"/>
            <a:r>
              <a:rPr lang="ar-SY" dirty="0"/>
              <a:t>طريقة تشغيل رابط اليوتيوب:</a:t>
            </a:r>
          </a:p>
          <a:p>
            <a:pPr algn="r" rtl="1"/>
            <a:r>
              <a:rPr lang="ar-SY" dirty="0"/>
              <a:t>الضغط على </a:t>
            </a:r>
            <a:r>
              <a:rPr lang="en-US" dirty="0" err="1"/>
              <a:t>CTRL+Click</a:t>
            </a:r>
            <a:endParaRPr lang="en-US" dirty="0"/>
          </a:p>
          <a:p>
            <a:endParaRPr lang="en-US" dirty="0"/>
          </a:p>
        </p:txBody>
      </p:sp>
      <p:sp>
        <p:nvSpPr>
          <p:cNvPr id="4" name="Slide Number Placeholder 3">
            <a:extLst>
              <a:ext uri="{FF2B5EF4-FFF2-40B4-BE49-F238E27FC236}">
                <a16:creationId xmlns:a16="http://schemas.microsoft.com/office/drawing/2014/main" id="{AC400F58-F9CF-5281-B6FD-0E5ADADF4AFA}"/>
              </a:ext>
            </a:extLst>
          </p:cNvPr>
          <p:cNvSpPr>
            <a:spLocks noGrp="1"/>
          </p:cNvSpPr>
          <p:nvPr>
            <p:ph type="sldNum" sz="quarter" idx="5"/>
          </p:nvPr>
        </p:nvSpPr>
        <p:spPr>
          <a:xfrm>
            <a:off x="3850443" y="9428584"/>
            <a:ext cx="2945659" cy="498055"/>
          </a:xfrm>
          <a:prstGeom prst="rect">
            <a:avLst/>
          </a:prstGeom>
        </p:spPr>
        <p:txBody>
          <a:bodyPr/>
          <a:lstStyle/>
          <a:p>
            <a:fld id="{652F1279-6CE4-4169-83D3-4483097B6907}" type="slidenum">
              <a:rPr lang="en-US" smtClean="0"/>
              <a:t>89</a:t>
            </a:fld>
            <a:endParaRPr lang="en-US"/>
          </a:p>
        </p:txBody>
      </p:sp>
    </p:spTree>
    <p:extLst>
      <p:ext uri="{BB962C8B-B14F-4D97-AF65-F5344CB8AC3E}">
        <p14:creationId xmlns:p14="http://schemas.microsoft.com/office/powerpoint/2010/main" val="425757136"/>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E508389-01FD-F2A4-0A21-18A6E0F1B6B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A790BAB-011F-922B-0BC4-5AAFDBAB908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392C67B-4DF8-B403-F43C-C834CD84C70B}"/>
              </a:ext>
            </a:extLst>
          </p:cNvPr>
          <p:cNvSpPr>
            <a:spLocks noGrp="1"/>
          </p:cNvSpPr>
          <p:nvPr>
            <p:ph type="body" idx="1"/>
          </p:nvPr>
        </p:nvSpPr>
        <p:spPr/>
        <p:txBody>
          <a:bodyPr/>
          <a:lstStyle/>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algn="ctr"/>
            <a:r>
              <a:rPr lang="ar-SA" sz="1200" b="1" dirty="0">
                <a:solidFill>
                  <a:srgbClr val="000000"/>
                </a:solidFill>
                <a:effectLst/>
                <a:ea typeface="Calibri" panose="020F0502020204030204" pitchFamily="34" charset="0"/>
                <a:cs typeface="Sakkal Majalla" panose="02000000000000000000" pitchFamily="2" charset="-78"/>
              </a:rPr>
              <a:t>(دورات تدريبية، استشارات، تصميم حقائب تدريبي</a:t>
            </a:r>
            <a:endParaRPr lang="en-US" dirty="0"/>
          </a:p>
        </p:txBody>
      </p:sp>
      <p:sp>
        <p:nvSpPr>
          <p:cNvPr id="4" name="Slide Number Placeholder 3">
            <a:extLst>
              <a:ext uri="{FF2B5EF4-FFF2-40B4-BE49-F238E27FC236}">
                <a16:creationId xmlns:a16="http://schemas.microsoft.com/office/drawing/2014/main" id="{0FD018F2-9A0C-3916-F5EB-341685D06BB0}"/>
              </a:ext>
            </a:extLst>
          </p:cNvPr>
          <p:cNvSpPr>
            <a:spLocks noGrp="1"/>
          </p:cNvSpPr>
          <p:nvPr>
            <p:ph type="sldNum" sz="quarter" idx="5"/>
          </p:nvPr>
        </p:nvSpPr>
        <p:spPr>
          <a:xfrm>
            <a:off x="3850443" y="9428584"/>
            <a:ext cx="2945659" cy="498055"/>
          </a:xfrm>
          <a:prstGeom prst="rect">
            <a:avLst/>
          </a:prstGeom>
        </p:spPr>
        <p:txBody>
          <a:bodyPr/>
          <a:lstStyle/>
          <a:p>
            <a:fld id="{9C2EF98E-B6FF-4B4C-B348-1EB5D4EBDBF3}" type="slidenum">
              <a:rPr lang="en-US" smtClean="0"/>
              <a:t>90</a:t>
            </a:fld>
            <a:endParaRPr lang="en-US"/>
          </a:p>
        </p:txBody>
      </p:sp>
    </p:spTree>
    <p:extLst>
      <p:ext uri="{BB962C8B-B14F-4D97-AF65-F5344CB8AC3E}">
        <p14:creationId xmlns:p14="http://schemas.microsoft.com/office/powerpoint/2010/main" val="1960658981"/>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5464F62-A287-8C70-C638-B5CCEB21D4D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7C7D017-E6EF-43EF-C321-2D8472DF731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59BB25A-84DD-7C4C-0739-B6A73CD0B769}"/>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52C097DE-2A17-3F90-40C4-F297B1A9328B}"/>
              </a:ext>
            </a:extLst>
          </p:cNvPr>
          <p:cNvSpPr>
            <a:spLocks noGrp="1"/>
          </p:cNvSpPr>
          <p:nvPr>
            <p:ph type="sldNum" sz="quarter" idx="5"/>
          </p:nvPr>
        </p:nvSpPr>
        <p:spPr>
          <a:xfrm>
            <a:off x="3850443" y="9428584"/>
            <a:ext cx="2945659" cy="498055"/>
          </a:xfrm>
          <a:prstGeom prst="rect">
            <a:avLst/>
          </a:prstGeom>
        </p:spPr>
        <p:txBody>
          <a:bodyPr/>
          <a:lstStyle/>
          <a:p>
            <a:fld id="{9C2EF98E-B6FF-4B4C-B348-1EB5D4EBDBF3}" type="slidenum">
              <a:rPr lang="en-US" smtClean="0"/>
              <a:t>91</a:t>
            </a:fld>
            <a:endParaRPr lang="en-US"/>
          </a:p>
        </p:txBody>
      </p:sp>
    </p:spTree>
    <p:extLst>
      <p:ext uri="{BB962C8B-B14F-4D97-AF65-F5344CB8AC3E}">
        <p14:creationId xmlns:p14="http://schemas.microsoft.com/office/powerpoint/2010/main" val="3075926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4FCC935-1B65-C564-A701-A6CA73B5BDA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0138FAC-0781-F0D9-D4E9-18A58BF85FF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742E0FD-A86C-E3F2-DD59-D205083664BB}"/>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68042926-EC89-3786-4FAB-04D95334E0CF}"/>
              </a:ext>
            </a:extLst>
          </p:cNvPr>
          <p:cNvSpPr>
            <a:spLocks noGrp="1"/>
          </p:cNvSpPr>
          <p:nvPr>
            <p:ph type="sldNum" sz="quarter" idx="5"/>
          </p:nvPr>
        </p:nvSpPr>
        <p:spPr>
          <a:xfrm>
            <a:off x="3850443" y="9428584"/>
            <a:ext cx="2945659" cy="498055"/>
          </a:xfrm>
          <a:prstGeom prst="rect">
            <a:avLst/>
          </a:prstGeom>
        </p:spPr>
        <p:txBody>
          <a:bodyPr/>
          <a:lstStyle/>
          <a:p>
            <a:fld id="{9C2EF98E-B6FF-4B4C-B348-1EB5D4EBDBF3}" type="slidenum">
              <a:rPr lang="en-US" smtClean="0"/>
              <a:t>9</a:t>
            </a:fld>
            <a:endParaRPr lang="en-US"/>
          </a:p>
        </p:txBody>
      </p:sp>
    </p:spTree>
    <p:extLst>
      <p:ext uri="{BB962C8B-B14F-4D97-AF65-F5344CB8AC3E}">
        <p14:creationId xmlns:p14="http://schemas.microsoft.com/office/powerpoint/2010/main" val="972583562"/>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928E14D-00E6-340E-B740-16B52602BF0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E47C668-2400-239F-792E-2D32F7475DA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7BBC58E-F61D-FF02-6915-DE686F8B3C02}"/>
              </a:ext>
            </a:extLst>
          </p:cNvPr>
          <p:cNvSpPr>
            <a:spLocks noGrp="1"/>
          </p:cNvSpPr>
          <p:nvPr>
            <p:ph type="body" idx="1"/>
          </p:nvPr>
        </p:nvSpPr>
        <p:spPr/>
        <p:txBody>
          <a:bodyPr/>
          <a:lstStyle/>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algn="ctr"/>
            <a:r>
              <a:rPr lang="ar-SA" sz="1200" b="1" dirty="0">
                <a:solidFill>
                  <a:srgbClr val="000000"/>
                </a:solidFill>
                <a:effectLst/>
                <a:ea typeface="Calibri" panose="020F0502020204030204" pitchFamily="34" charset="0"/>
                <a:cs typeface="Sakkal Majalla" panose="02000000000000000000" pitchFamily="2" charset="-78"/>
              </a:rPr>
              <a:t>(دورات تدريبية، استشارات، تصميم حقائب تدريبي</a:t>
            </a:r>
            <a:endParaRPr lang="en-US" dirty="0"/>
          </a:p>
        </p:txBody>
      </p:sp>
      <p:sp>
        <p:nvSpPr>
          <p:cNvPr id="4" name="Slide Number Placeholder 3">
            <a:extLst>
              <a:ext uri="{FF2B5EF4-FFF2-40B4-BE49-F238E27FC236}">
                <a16:creationId xmlns:a16="http://schemas.microsoft.com/office/drawing/2014/main" id="{BF042CEE-D5B4-8595-6DBF-A7E96932D253}"/>
              </a:ext>
            </a:extLst>
          </p:cNvPr>
          <p:cNvSpPr>
            <a:spLocks noGrp="1"/>
          </p:cNvSpPr>
          <p:nvPr>
            <p:ph type="sldNum" sz="quarter" idx="5"/>
          </p:nvPr>
        </p:nvSpPr>
        <p:spPr>
          <a:xfrm>
            <a:off x="3850443" y="9428584"/>
            <a:ext cx="2945659" cy="498055"/>
          </a:xfrm>
          <a:prstGeom prst="rect">
            <a:avLst/>
          </a:prstGeom>
        </p:spPr>
        <p:txBody>
          <a:bodyPr/>
          <a:lstStyle/>
          <a:p>
            <a:fld id="{9C2EF98E-B6FF-4B4C-B348-1EB5D4EBDBF3}" type="slidenum">
              <a:rPr lang="en-US" smtClean="0"/>
              <a:t>92</a:t>
            </a:fld>
            <a:endParaRPr lang="en-US"/>
          </a:p>
        </p:txBody>
      </p:sp>
    </p:spTree>
    <p:extLst>
      <p:ext uri="{BB962C8B-B14F-4D97-AF65-F5344CB8AC3E}">
        <p14:creationId xmlns:p14="http://schemas.microsoft.com/office/powerpoint/2010/main" val="303323200"/>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70F9774-5BDA-0D52-CC70-AF7D3E2103B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E73B2F9-CED6-75E6-C111-2029B696279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AF92D43-94F9-22DE-E5EE-FDB9C9369FE9}"/>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9D213E6B-CAE5-389C-8283-E7966F2320A0}"/>
              </a:ext>
            </a:extLst>
          </p:cNvPr>
          <p:cNvSpPr>
            <a:spLocks noGrp="1"/>
          </p:cNvSpPr>
          <p:nvPr>
            <p:ph type="sldNum" sz="quarter" idx="5"/>
          </p:nvPr>
        </p:nvSpPr>
        <p:spPr>
          <a:xfrm>
            <a:off x="3850443" y="9428584"/>
            <a:ext cx="2945659" cy="498055"/>
          </a:xfrm>
          <a:prstGeom prst="rect">
            <a:avLst/>
          </a:prstGeom>
        </p:spPr>
        <p:txBody>
          <a:bodyPr/>
          <a:lstStyle/>
          <a:p>
            <a:fld id="{9C2EF98E-B6FF-4B4C-B348-1EB5D4EBDBF3}" type="slidenum">
              <a:rPr lang="en-US" smtClean="0"/>
              <a:t>93</a:t>
            </a:fld>
            <a:endParaRPr lang="en-US"/>
          </a:p>
        </p:txBody>
      </p:sp>
    </p:spTree>
    <p:extLst>
      <p:ext uri="{BB962C8B-B14F-4D97-AF65-F5344CB8AC3E}">
        <p14:creationId xmlns:p14="http://schemas.microsoft.com/office/powerpoint/2010/main" val="2296115610"/>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240697B-FE9D-9F04-434D-ADEF959C0D3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B202569-3057-3354-7B9C-8288F10FA60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6B911A3-9402-0D33-112E-6F9221E5A8E5}"/>
              </a:ext>
            </a:extLst>
          </p:cNvPr>
          <p:cNvSpPr>
            <a:spLocks noGrp="1"/>
          </p:cNvSpPr>
          <p:nvPr>
            <p:ph type="body" idx="1"/>
          </p:nvPr>
        </p:nvSpPr>
        <p:spPr/>
        <p:txBody>
          <a:bodyPr/>
          <a:lstStyle/>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algn="ctr"/>
            <a:r>
              <a:rPr lang="ar-SA" sz="1200" b="1" dirty="0">
                <a:solidFill>
                  <a:srgbClr val="000000"/>
                </a:solidFill>
                <a:effectLst/>
                <a:ea typeface="Calibri" panose="020F0502020204030204" pitchFamily="34" charset="0"/>
                <a:cs typeface="Sakkal Majalla" panose="02000000000000000000" pitchFamily="2" charset="-78"/>
              </a:rPr>
              <a:t>(دورات تدريبية، استشارات، تصميم حقائب تدريبي</a:t>
            </a:r>
            <a:endParaRPr lang="en-US" dirty="0"/>
          </a:p>
        </p:txBody>
      </p:sp>
      <p:sp>
        <p:nvSpPr>
          <p:cNvPr id="4" name="Slide Number Placeholder 3">
            <a:extLst>
              <a:ext uri="{FF2B5EF4-FFF2-40B4-BE49-F238E27FC236}">
                <a16:creationId xmlns:a16="http://schemas.microsoft.com/office/drawing/2014/main" id="{F5C3CAC1-CF23-630E-9558-488E6713B965}"/>
              </a:ext>
            </a:extLst>
          </p:cNvPr>
          <p:cNvSpPr>
            <a:spLocks noGrp="1"/>
          </p:cNvSpPr>
          <p:nvPr>
            <p:ph type="sldNum" sz="quarter" idx="5"/>
          </p:nvPr>
        </p:nvSpPr>
        <p:spPr>
          <a:xfrm>
            <a:off x="3850443" y="9428584"/>
            <a:ext cx="2945659" cy="498055"/>
          </a:xfrm>
          <a:prstGeom prst="rect">
            <a:avLst/>
          </a:prstGeom>
        </p:spPr>
        <p:txBody>
          <a:bodyPr/>
          <a:lstStyle/>
          <a:p>
            <a:fld id="{9C2EF98E-B6FF-4B4C-B348-1EB5D4EBDBF3}" type="slidenum">
              <a:rPr lang="en-US" smtClean="0"/>
              <a:t>94</a:t>
            </a:fld>
            <a:endParaRPr lang="en-US"/>
          </a:p>
        </p:txBody>
      </p:sp>
    </p:spTree>
    <p:extLst>
      <p:ext uri="{BB962C8B-B14F-4D97-AF65-F5344CB8AC3E}">
        <p14:creationId xmlns:p14="http://schemas.microsoft.com/office/powerpoint/2010/main" val="2681935456"/>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CF1F2BC-52C2-698F-0069-4AAFC889F54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2907557-B9D7-1752-82B0-C09CCFDE100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5EB6983-17F5-17FE-1503-5E11DBDBDEAA}"/>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58513A81-01E9-3110-8C98-8E1E471BD648}"/>
              </a:ext>
            </a:extLst>
          </p:cNvPr>
          <p:cNvSpPr>
            <a:spLocks noGrp="1"/>
          </p:cNvSpPr>
          <p:nvPr>
            <p:ph type="sldNum" sz="quarter" idx="5"/>
          </p:nvPr>
        </p:nvSpPr>
        <p:spPr>
          <a:xfrm>
            <a:off x="3850443" y="9428584"/>
            <a:ext cx="2945659" cy="498055"/>
          </a:xfrm>
          <a:prstGeom prst="rect">
            <a:avLst/>
          </a:prstGeom>
        </p:spPr>
        <p:txBody>
          <a:bodyPr/>
          <a:lstStyle/>
          <a:p>
            <a:fld id="{9C2EF98E-B6FF-4B4C-B348-1EB5D4EBDBF3}" type="slidenum">
              <a:rPr lang="en-US" smtClean="0"/>
              <a:t>95</a:t>
            </a:fld>
            <a:endParaRPr lang="en-US"/>
          </a:p>
        </p:txBody>
      </p:sp>
    </p:spTree>
    <p:extLst>
      <p:ext uri="{BB962C8B-B14F-4D97-AF65-F5344CB8AC3E}">
        <p14:creationId xmlns:p14="http://schemas.microsoft.com/office/powerpoint/2010/main" val="3875754204"/>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AF45F2A-3FB9-487C-901A-591B46E56DD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EF6BEBE-2EF9-2267-2CD1-2C95B3E9689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8E31758-BC7C-BF7F-316F-21743A9E3D8D}"/>
              </a:ext>
            </a:extLst>
          </p:cNvPr>
          <p:cNvSpPr>
            <a:spLocks noGrp="1"/>
          </p:cNvSpPr>
          <p:nvPr>
            <p:ph type="body" idx="1"/>
          </p:nvPr>
        </p:nvSpPr>
        <p:spPr/>
        <p:txBody>
          <a:bodyPr/>
          <a:lstStyle/>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algn="ctr"/>
            <a:r>
              <a:rPr lang="ar-SA" sz="1200" b="1" dirty="0">
                <a:solidFill>
                  <a:srgbClr val="000000"/>
                </a:solidFill>
                <a:effectLst/>
                <a:ea typeface="Calibri" panose="020F0502020204030204" pitchFamily="34" charset="0"/>
                <a:cs typeface="Sakkal Majalla" panose="02000000000000000000" pitchFamily="2" charset="-78"/>
              </a:rPr>
              <a:t>(دورات تدريبية، استشارات، تصميم حقائب تدريبي</a:t>
            </a:r>
            <a:endParaRPr lang="en-US" dirty="0"/>
          </a:p>
        </p:txBody>
      </p:sp>
      <p:sp>
        <p:nvSpPr>
          <p:cNvPr id="4" name="Slide Number Placeholder 3">
            <a:extLst>
              <a:ext uri="{FF2B5EF4-FFF2-40B4-BE49-F238E27FC236}">
                <a16:creationId xmlns:a16="http://schemas.microsoft.com/office/drawing/2014/main" id="{9309E489-EFDA-22FA-0F06-A72D4E37BB77}"/>
              </a:ext>
            </a:extLst>
          </p:cNvPr>
          <p:cNvSpPr>
            <a:spLocks noGrp="1"/>
          </p:cNvSpPr>
          <p:nvPr>
            <p:ph type="sldNum" sz="quarter" idx="5"/>
          </p:nvPr>
        </p:nvSpPr>
        <p:spPr>
          <a:xfrm>
            <a:off x="3850443" y="9428584"/>
            <a:ext cx="2945659" cy="498055"/>
          </a:xfrm>
          <a:prstGeom prst="rect">
            <a:avLst/>
          </a:prstGeom>
        </p:spPr>
        <p:txBody>
          <a:bodyPr/>
          <a:lstStyle/>
          <a:p>
            <a:fld id="{9C2EF98E-B6FF-4B4C-B348-1EB5D4EBDBF3}" type="slidenum">
              <a:rPr lang="en-US" smtClean="0"/>
              <a:t>96</a:t>
            </a:fld>
            <a:endParaRPr lang="en-US"/>
          </a:p>
        </p:txBody>
      </p:sp>
    </p:spTree>
    <p:extLst>
      <p:ext uri="{BB962C8B-B14F-4D97-AF65-F5344CB8AC3E}">
        <p14:creationId xmlns:p14="http://schemas.microsoft.com/office/powerpoint/2010/main" val="3751540079"/>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71C50D6-69D4-1AAB-5B42-D61DE6B6E1A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E6A0B81-5E3A-49F4-A04B-3CFA05DE3D2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C3A8A4C-0027-7C65-54E9-3A92FEED09CE}"/>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52327EEF-48A7-33A2-B390-4D47C9890587}"/>
              </a:ext>
            </a:extLst>
          </p:cNvPr>
          <p:cNvSpPr>
            <a:spLocks noGrp="1"/>
          </p:cNvSpPr>
          <p:nvPr>
            <p:ph type="sldNum" sz="quarter" idx="5"/>
          </p:nvPr>
        </p:nvSpPr>
        <p:spPr>
          <a:xfrm>
            <a:off x="3850443" y="9428584"/>
            <a:ext cx="2945659" cy="498055"/>
          </a:xfrm>
          <a:prstGeom prst="rect">
            <a:avLst/>
          </a:prstGeom>
        </p:spPr>
        <p:txBody>
          <a:bodyPr/>
          <a:lstStyle/>
          <a:p>
            <a:fld id="{9C2EF98E-B6FF-4B4C-B348-1EB5D4EBDBF3}" type="slidenum">
              <a:rPr lang="en-US" smtClean="0"/>
              <a:t>97</a:t>
            </a:fld>
            <a:endParaRPr lang="en-US"/>
          </a:p>
        </p:txBody>
      </p:sp>
    </p:spTree>
    <p:extLst>
      <p:ext uri="{BB962C8B-B14F-4D97-AF65-F5344CB8AC3E}">
        <p14:creationId xmlns:p14="http://schemas.microsoft.com/office/powerpoint/2010/main" val="2149619998"/>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D946C42-5E0B-0A93-8618-DDFC80FA976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CDE8875-C20B-9EFC-D1F3-C84FADE9B4C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F99488E-EA92-3BC2-15AC-706C62E64169}"/>
              </a:ext>
            </a:extLst>
          </p:cNvPr>
          <p:cNvSpPr>
            <a:spLocks noGrp="1"/>
          </p:cNvSpPr>
          <p:nvPr>
            <p:ph type="body" idx="1"/>
          </p:nvPr>
        </p:nvSpPr>
        <p:spPr/>
        <p:txBody>
          <a:bodyPr/>
          <a:lstStyle/>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algn="ctr"/>
            <a:r>
              <a:rPr lang="ar-SA" sz="1200" b="1" dirty="0">
                <a:solidFill>
                  <a:srgbClr val="000000"/>
                </a:solidFill>
                <a:effectLst/>
                <a:ea typeface="Calibri" panose="020F0502020204030204" pitchFamily="34" charset="0"/>
                <a:cs typeface="Sakkal Majalla" panose="02000000000000000000" pitchFamily="2" charset="-78"/>
              </a:rPr>
              <a:t>(دورات تدريبية، استشارات، تصميم حقائب تدريبي</a:t>
            </a:r>
            <a:endParaRPr lang="en-US" dirty="0"/>
          </a:p>
        </p:txBody>
      </p:sp>
      <p:sp>
        <p:nvSpPr>
          <p:cNvPr id="4" name="Slide Number Placeholder 3">
            <a:extLst>
              <a:ext uri="{FF2B5EF4-FFF2-40B4-BE49-F238E27FC236}">
                <a16:creationId xmlns:a16="http://schemas.microsoft.com/office/drawing/2014/main" id="{406BD06B-5BD8-655A-B9AC-FC587C3DC625}"/>
              </a:ext>
            </a:extLst>
          </p:cNvPr>
          <p:cNvSpPr>
            <a:spLocks noGrp="1"/>
          </p:cNvSpPr>
          <p:nvPr>
            <p:ph type="sldNum" sz="quarter" idx="5"/>
          </p:nvPr>
        </p:nvSpPr>
        <p:spPr>
          <a:xfrm>
            <a:off x="3850443" y="9428584"/>
            <a:ext cx="2945659" cy="498055"/>
          </a:xfrm>
          <a:prstGeom prst="rect">
            <a:avLst/>
          </a:prstGeom>
        </p:spPr>
        <p:txBody>
          <a:bodyPr/>
          <a:lstStyle/>
          <a:p>
            <a:fld id="{9C2EF98E-B6FF-4B4C-B348-1EB5D4EBDBF3}" type="slidenum">
              <a:rPr lang="en-US" smtClean="0"/>
              <a:t>98</a:t>
            </a:fld>
            <a:endParaRPr lang="en-US"/>
          </a:p>
        </p:txBody>
      </p:sp>
    </p:spTree>
    <p:extLst>
      <p:ext uri="{BB962C8B-B14F-4D97-AF65-F5344CB8AC3E}">
        <p14:creationId xmlns:p14="http://schemas.microsoft.com/office/powerpoint/2010/main" val="3331307212"/>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6C08A4E-535B-4B66-0187-2C534E88552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A7B9138-9094-AB2A-C616-898EAE38372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DEB8D78-2FDE-F11C-2759-01BB57B19CA1}"/>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807251C8-C8EA-00DF-871E-5D30635DCFD2}"/>
              </a:ext>
            </a:extLst>
          </p:cNvPr>
          <p:cNvSpPr>
            <a:spLocks noGrp="1"/>
          </p:cNvSpPr>
          <p:nvPr>
            <p:ph type="sldNum" sz="quarter" idx="5"/>
          </p:nvPr>
        </p:nvSpPr>
        <p:spPr>
          <a:xfrm>
            <a:off x="3850443" y="9428584"/>
            <a:ext cx="2945659" cy="498055"/>
          </a:xfrm>
          <a:prstGeom prst="rect">
            <a:avLst/>
          </a:prstGeom>
        </p:spPr>
        <p:txBody>
          <a:bodyPr/>
          <a:lstStyle/>
          <a:p>
            <a:fld id="{9C2EF98E-B6FF-4B4C-B348-1EB5D4EBDBF3}" type="slidenum">
              <a:rPr lang="en-US" smtClean="0"/>
              <a:t>99</a:t>
            </a:fld>
            <a:endParaRPr lang="en-US"/>
          </a:p>
        </p:txBody>
      </p:sp>
    </p:spTree>
    <p:extLst>
      <p:ext uri="{BB962C8B-B14F-4D97-AF65-F5344CB8AC3E}">
        <p14:creationId xmlns:p14="http://schemas.microsoft.com/office/powerpoint/2010/main" val="2625071617"/>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D7FB42B-B665-FF60-7476-30C8404D33A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31CCA92-3AE9-97F6-3C82-3475279F6F4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62D2BDE-7B17-E456-0010-13B3F8B9451E}"/>
              </a:ext>
            </a:extLst>
          </p:cNvPr>
          <p:cNvSpPr>
            <a:spLocks noGrp="1"/>
          </p:cNvSpPr>
          <p:nvPr>
            <p:ph type="body" idx="1"/>
          </p:nvPr>
        </p:nvSpPr>
        <p:spPr/>
        <p:txBody>
          <a:bodyPr/>
          <a:lstStyle/>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algn="ctr"/>
            <a:r>
              <a:rPr lang="ar-SA" sz="1200" b="1" dirty="0">
                <a:solidFill>
                  <a:srgbClr val="000000"/>
                </a:solidFill>
                <a:effectLst/>
                <a:ea typeface="Calibri" panose="020F0502020204030204" pitchFamily="34" charset="0"/>
                <a:cs typeface="Sakkal Majalla" panose="02000000000000000000" pitchFamily="2" charset="-78"/>
              </a:rPr>
              <a:t>(دورات تدريبية، استشارات، تصميم حقائب تدريبي</a:t>
            </a:r>
            <a:endParaRPr lang="en-US" dirty="0"/>
          </a:p>
        </p:txBody>
      </p:sp>
      <p:sp>
        <p:nvSpPr>
          <p:cNvPr id="4" name="Slide Number Placeholder 3">
            <a:extLst>
              <a:ext uri="{FF2B5EF4-FFF2-40B4-BE49-F238E27FC236}">
                <a16:creationId xmlns:a16="http://schemas.microsoft.com/office/drawing/2014/main" id="{4BCEC0B4-6DFC-0C49-B4F0-970423CA20FF}"/>
              </a:ext>
            </a:extLst>
          </p:cNvPr>
          <p:cNvSpPr>
            <a:spLocks noGrp="1"/>
          </p:cNvSpPr>
          <p:nvPr>
            <p:ph type="sldNum" sz="quarter" idx="5"/>
          </p:nvPr>
        </p:nvSpPr>
        <p:spPr>
          <a:xfrm>
            <a:off x="3850443" y="9428584"/>
            <a:ext cx="2945659" cy="498055"/>
          </a:xfrm>
          <a:prstGeom prst="rect">
            <a:avLst/>
          </a:prstGeom>
        </p:spPr>
        <p:txBody>
          <a:bodyPr/>
          <a:lstStyle/>
          <a:p>
            <a:fld id="{9C2EF98E-B6FF-4B4C-B348-1EB5D4EBDBF3}" type="slidenum">
              <a:rPr lang="en-US" smtClean="0"/>
              <a:t>100</a:t>
            </a:fld>
            <a:endParaRPr lang="en-US"/>
          </a:p>
        </p:txBody>
      </p:sp>
    </p:spTree>
    <p:extLst>
      <p:ext uri="{BB962C8B-B14F-4D97-AF65-F5344CB8AC3E}">
        <p14:creationId xmlns:p14="http://schemas.microsoft.com/office/powerpoint/2010/main" val="2169658037"/>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9A49300-98D5-D720-2FD7-5D708FC7FA8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74D5EE0-D804-E9C6-27F7-9CEE5932C07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67F3018-6CD7-D87B-B05F-9C042F5373D5}"/>
              </a:ext>
            </a:extLst>
          </p:cNvPr>
          <p:cNvSpPr>
            <a:spLocks noGrp="1"/>
          </p:cNvSpPr>
          <p:nvPr>
            <p:ph type="body" idx="1"/>
          </p:nvPr>
        </p:nvSpPr>
        <p:spPr/>
        <p:txBody>
          <a:bodyPr/>
          <a:lstStyle/>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algn="ctr"/>
            <a:r>
              <a:rPr lang="ar-SA" sz="1200" b="1" dirty="0">
                <a:solidFill>
                  <a:srgbClr val="000000"/>
                </a:solidFill>
                <a:effectLst/>
                <a:ea typeface="Calibri" panose="020F0502020204030204" pitchFamily="34" charset="0"/>
                <a:cs typeface="Sakkal Majalla" panose="02000000000000000000" pitchFamily="2" charset="-78"/>
              </a:rPr>
              <a:t>(دورات تدريبية، استشارات، تصميم حقائب تدريبي</a:t>
            </a:r>
            <a:endParaRPr lang="en-US" dirty="0"/>
          </a:p>
        </p:txBody>
      </p:sp>
      <p:sp>
        <p:nvSpPr>
          <p:cNvPr id="4" name="Slide Number Placeholder 3">
            <a:extLst>
              <a:ext uri="{FF2B5EF4-FFF2-40B4-BE49-F238E27FC236}">
                <a16:creationId xmlns:a16="http://schemas.microsoft.com/office/drawing/2014/main" id="{EE2BB8D3-CD1F-4D7D-7998-6186EC1D1622}"/>
              </a:ext>
            </a:extLst>
          </p:cNvPr>
          <p:cNvSpPr>
            <a:spLocks noGrp="1"/>
          </p:cNvSpPr>
          <p:nvPr>
            <p:ph type="sldNum" sz="quarter" idx="5"/>
          </p:nvPr>
        </p:nvSpPr>
        <p:spPr>
          <a:xfrm>
            <a:off x="3850443" y="9428584"/>
            <a:ext cx="2945659" cy="498055"/>
          </a:xfrm>
          <a:prstGeom prst="rect">
            <a:avLst/>
          </a:prstGeom>
        </p:spPr>
        <p:txBody>
          <a:bodyPr/>
          <a:lstStyle/>
          <a:p>
            <a:fld id="{9C2EF98E-B6FF-4B4C-B348-1EB5D4EBDBF3}" type="slidenum">
              <a:rPr lang="en-US" smtClean="0"/>
              <a:t>101</a:t>
            </a:fld>
            <a:endParaRPr lang="en-US"/>
          </a:p>
        </p:txBody>
      </p:sp>
    </p:spTree>
    <p:extLst>
      <p:ext uri="{BB962C8B-B14F-4D97-AF65-F5344CB8AC3E}">
        <p14:creationId xmlns:p14="http://schemas.microsoft.com/office/powerpoint/2010/main" val="15397515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ontents slide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9324262"/>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Contents slide layout">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6470D1FA-C46A-3990-BBB2-F60845D2CEA4}"/>
              </a:ext>
            </a:extLst>
          </p:cNvPr>
          <p:cNvSpPr/>
          <p:nvPr userDrawn="1"/>
        </p:nvSpPr>
        <p:spPr>
          <a:xfrm>
            <a:off x="94407" y="6448691"/>
            <a:ext cx="648072" cy="552450"/>
          </a:xfrm>
          <a:prstGeom prst="rect">
            <a:avLst/>
          </a:prstGeom>
          <a:solidFill>
            <a:srgbClr val="16848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algn="ctr" defTabSz="1043056" rtl="1" eaLnBrk="1" latinLnBrk="0" hangingPunct="1"/>
            <a:endParaRPr lang="x-none" b="0" i="0" dirty="0">
              <a:latin typeface="GE Dinar Two" panose="020A0503020102020204" pitchFamily="18" charset="-78"/>
            </a:endParaRPr>
          </a:p>
        </p:txBody>
      </p:sp>
      <p:sp>
        <p:nvSpPr>
          <p:cNvPr id="5" name="Slide Number Placeholder 5">
            <a:extLst>
              <a:ext uri="{FF2B5EF4-FFF2-40B4-BE49-F238E27FC236}">
                <a16:creationId xmlns:a16="http://schemas.microsoft.com/office/drawing/2014/main" id="{79F970E8-679A-A2C1-3B6C-9959A71CD127}"/>
              </a:ext>
            </a:extLst>
          </p:cNvPr>
          <p:cNvSpPr txBox="1">
            <a:spLocks/>
          </p:cNvSpPr>
          <p:nvPr userDrawn="1"/>
        </p:nvSpPr>
        <p:spPr>
          <a:xfrm flipH="1">
            <a:off x="0" y="6524097"/>
            <a:ext cx="836886" cy="401637"/>
          </a:xfrm>
          <a:prstGeom prst="rect">
            <a:avLst/>
          </a:prstGeom>
        </p:spPr>
        <p:txBody>
          <a:bodyPr vert="horz" lIns="91440" tIns="45720" rIns="91440" bIns="45720" rtlCol="0" anchor="ctr"/>
          <a:lstStyle>
            <a:defPPr>
              <a:defRPr lang="en-US"/>
            </a:defPPr>
            <a:lvl1pPr marL="0" algn="r" defTabSz="1043056" rtl="0" eaLnBrk="1" latinLnBrk="0" hangingPunct="1">
              <a:defRPr sz="1200" kern="1200">
                <a:solidFill>
                  <a:schemeClr val="tx1">
                    <a:tint val="75000"/>
                  </a:schemeClr>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algn="ctr"/>
            <a:fld id="{B1D33054-687B-B342-A45C-FF217C851E55}" type="slidenum">
              <a:rPr lang="x-none" sz="1600" b="0" i="0" smtClean="0">
                <a:solidFill>
                  <a:schemeClr val="bg1"/>
                </a:solidFill>
                <a:latin typeface="DIN Next LT Arabic" panose="020B0503020203050203" pitchFamily="34" charset="-78"/>
                <a:cs typeface="DIN Next LT Arabic" panose="020B0503020203050203" pitchFamily="34" charset="-78"/>
              </a:rPr>
              <a:pPr algn="ctr"/>
              <a:t>‹#›</a:t>
            </a:fld>
            <a:endParaRPr lang="x-none" sz="1600" b="0" i="0" dirty="0">
              <a:solidFill>
                <a:schemeClr val="bg1"/>
              </a:solidFill>
              <a:latin typeface="DIN Next LT Arabic" panose="020B0503020203050203" pitchFamily="34" charset="-78"/>
              <a:cs typeface="DIN Next LT Arabic" panose="020B0503020203050203" pitchFamily="34" charset="-78"/>
            </a:endParaRPr>
          </a:p>
        </p:txBody>
      </p:sp>
      <p:grpSp>
        <p:nvGrpSpPr>
          <p:cNvPr id="23" name="Group 22">
            <a:extLst>
              <a:ext uri="{FF2B5EF4-FFF2-40B4-BE49-F238E27FC236}">
                <a16:creationId xmlns:a16="http://schemas.microsoft.com/office/drawing/2014/main" id="{DEA4F793-E983-698C-6B61-CBD476E08FD5}"/>
              </a:ext>
            </a:extLst>
          </p:cNvPr>
          <p:cNvGrpSpPr/>
          <p:nvPr userDrawn="1"/>
        </p:nvGrpSpPr>
        <p:grpSpPr>
          <a:xfrm>
            <a:off x="0" y="0"/>
            <a:ext cx="12192000" cy="711204"/>
            <a:chOff x="0" y="1125454"/>
            <a:chExt cx="12192000" cy="914400"/>
          </a:xfrm>
        </p:grpSpPr>
        <p:sp>
          <p:nvSpPr>
            <p:cNvPr id="18" name="Freeform: Shape 17">
              <a:extLst>
                <a:ext uri="{FF2B5EF4-FFF2-40B4-BE49-F238E27FC236}">
                  <a16:creationId xmlns:a16="http://schemas.microsoft.com/office/drawing/2014/main" id="{171BDCA6-79B6-43D7-4A9D-6A28ED3C886D}"/>
                </a:ext>
              </a:extLst>
            </p:cNvPr>
            <p:cNvSpPr/>
            <p:nvPr/>
          </p:nvSpPr>
          <p:spPr>
            <a:xfrm>
              <a:off x="0" y="1125454"/>
              <a:ext cx="12191999" cy="873160"/>
            </a:xfrm>
            <a:custGeom>
              <a:avLst/>
              <a:gdLst>
                <a:gd name="connsiteX0" fmla="*/ 0 w 12191999"/>
                <a:gd name="connsiteY0" fmla="*/ 0 h 873160"/>
                <a:gd name="connsiteX1" fmla="*/ 12191999 w 12191999"/>
                <a:gd name="connsiteY1" fmla="*/ 0 h 873160"/>
                <a:gd name="connsiteX2" fmla="*/ 12191999 w 12191999"/>
                <a:gd name="connsiteY2" fmla="*/ 873160 h 873160"/>
                <a:gd name="connsiteX3" fmla="*/ 0 w 12191999"/>
                <a:gd name="connsiteY3" fmla="*/ 873160 h 873160"/>
                <a:gd name="connsiteX4" fmla="*/ 0 w 12191999"/>
                <a:gd name="connsiteY4" fmla="*/ 0 h 8731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1999" h="873160">
                  <a:moveTo>
                    <a:pt x="0" y="0"/>
                  </a:moveTo>
                  <a:lnTo>
                    <a:pt x="12191999" y="0"/>
                  </a:lnTo>
                  <a:lnTo>
                    <a:pt x="12191999" y="873160"/>
                  </a:lnTo>
                  <a:lnTo>
                    <a:pt x="0" y="873160"/>
                  </a:lnTo>
                  <a:lnTo>
                    <a:pt x="0" y="0"/>
                  </a:lnTo>
                  <a:close/>
                </a:path>
              </a:pathLst>
            </a:custGeom>
            <a:solidFill>
              <a:srgbClr val="168489"/>
            </a:solidFill>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9" name="Freeform: Shape 8">
              <a:extLst>
                <a:ext uri="{FF2B5EF4-FFF2-40B4-BE49-F238E27FC236}">
                  <a16:creationId xmlns:a16="http://schemas.microsoft.com/office/drawing/2014/main" id="{8E197AAC-ED12-1D1C-DE8C-6A20DD67FE8C}"/>
                </a:ext>
              </a:extLst>
            </p:cNvPr>
            <p:cNvSpPr/>
            <p:nvPr/>
          </p:nvSpPr>
          <p:spPr>
            <a:xfrm>
              <a:off x="0" y="1789512"/>
              <a:ext cx="12192000" cy="250342"/>
            </a:xfrm>
            <a:custGeom>
              <a:avLst/>
              <a:gdLst>
                <a:gd name="connsiteX0" fmla="*/ 0 w 12192000"/>
                <a:gd name="connsiteY0" fmla="*/ 0 h 250342"/>
                <a:gd name="connsiteX1" fmla="*/ 12192000 w 12192000"/>
                <a:gd name="connsiteY1" fmla="*/ 0 h 250342"/>
                <a:gd name="connsiteX2" fmla="*/ 12192000 w 12192000"/>
                <a:gd name="connsiteY2" fmla="*/ 250342 h 250342"/>
                <a:gd name="connsiteX3" fmla="*/ 0 w 12192000"/>
                <a:gd name="connsiteY3" fmla="*/ 250342 h 250342"/>
                <a:gd name="connsiteX4" fmla="*/ 0 w 12192000"/>
                <a:gd name="connsiteY4" fmla="*/ 0 h 2503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2000" h="250342">
                  <a:moveTo>
                    <a:pt x="0" y="0"/>
                  </a:moveTo>
                  <a:lnTo>
                    <a:pt x="12192000" y="0"/>
                  </a:lnTo>
                  <a:lnTo>
                    <a:pt x="12192000" y="250342"/>
                  </a:lnTo>
                  <a:lnTo>
                    <a:pt x="0" y="250342"/>
                  </a:lnTo>
                  <a:lnTo>
                    <a:pt x="0" y="0"/>
                  </a:lnTo>
                  <a:close/>
                </a:path>
              </a:pathLst>
            </a:custGeom>
            <a:solidFill>
              <a:schemeClr val="bg1">
                <a:lumMod val="65000"/>
              </a:schemeClr>
            </a:solidFill>
            <a:ln>
              <a:solidFill>
                <a:schemeClr val="bg1">
                  <a:lumMod val="6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1" fromWordArt="0" anchor="ctr" anchorCtr="0" forceAA="0" compatLnSpc="1">
              <a:prstTxWarp prst="textNoShape">
                <a:avLst/>
              </a:prstTxWarp>
              <a:noAutofit/>
            </a:bodyPr>
            <a:lstStyle/>
            <a:p>
              <a:endParaRPr lang="en-US"/>
            </a:p>
          </p:txBody>
        </p:sp>
      </p:grpSp>
      <p:pic>
        <p:nvPicPr>
          <p:cNvPr id="3" name="صورة 2">
            <a:extLst>
              <a:ext uri="{FF2B5EF4-FFF2-40B4-BE49-F238E27FC236}">
                <a16:creationId xmlns:a16="http://schemas.microsoft.com/office/drawing/2014/main" id="{99B21A1E-CE16-FD22-3811-059157D54708}"/>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36886" y="6629186"/>
            <a:ext cx="1563559" cy="228814"/>
          </a:xfrm>
          <a:prstGeom prst="rect">
            <a:avLst/>
          </a:prstGeom>
        </p:spPr>
      </p:pic>
    </p:spTree>
    <p:extLst>
      <p:ext uri="{BB962C8B-B14F-4D97-AF65-F5344CB8AC3E}">
        <p14:creationId xmlns:p14="http://schemas.microsoft.com/office/powerpoint/2010/main" val="145839437"/>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Icon sets layout">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23E4C7D9-D61A-BE49-8F1C-599E0D61FB57}"/>
              </a:ext>
            </a:extLst>
          </p:cNvPr>
          <p:cNvSpPr/>
          <p:nvPr userDrawn="1"/>
        </p:nvSpPr>
        <p:spPr>
          <a:xfrm>
            <a:off x="0" y="0"/>
            <a:ext cx="12192000" cy="6858000"/>
          </a:xfrm>
          <a:prstGeom prst="rect">
            <a:avLst/>
          </a:prstGeom>
          <a:solidFill>
            <a:srgbClr val="50A3A7"/>
          </a:solidFill>
          <a:ln>
            <a:solidFill>
              <a:srgbClr val="50A3A7"/>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13676580"/>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097B8F-0A5F-80EB-D5D7-FCEBF28FCEAC}"/>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4F4CD495-3DE3-1105-CC39-711D73B51425}"/>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B0594AE3-50F1-1B57-4313-13478566E467}"/>
              </a:ext>
            </a:extLst>
          </p:cNvPr>
          <p:cNvSpPr>
            <a:spLocks noGrp="1"/>
          </p:cNvSpPr>
          <p:nvPr>
            <p:ph type="dt" sz="half" idx="10"/>
          </p:nvPr>
        </p:nvSpPr>
        <p:spPr/>
        <p:txBody>
          <a:bodyPr/>
          <a:lstStyle/>
          <a:p>
            <a:fld id="{D38E35FC-C465-47F7-BE22-668E919D4D53}" type="datetimeFigureOut">
              <a:rPr lang="en-US" smtClean="0"/>
              <a:t>5/4/2025</a:t>
            </a:fld>
            <a:endParaRPr lang="en-US"/>
          </a:p>
        </p:txBody>
      </p:sp>
      <p:sp>
        <p:nvSpPr>
          <p:cNvPr id="5" name="Footer Placeholder 4">
            <a:extLst>
              <a:ext uri="{FF2B5EF4-FFF2-40B4-BE49-F238E27FC236}">
                <a16:creationId xmlns:a16="http://schemas.microsoft.com/office/drawing/2014/main" id="{579B47A2-B5DF-E9FE-8445-107CE1C8EFC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C349ECA-EC62-A6FE-2849-7B4AE63F4AD4}"/>
              </a:ext>
            </a:extLst>
          </p:cNvPr>
          <p:cNvSpPr>
            <a:spLocks noGrp="1"/>
          </p:cNvSpPr>
          <p:nvPr>
            <p:ph type="sldNum" sz="quarter" idx="12"/>
          </p:nvPr>
        </p:nvSpPr>
        <p:spPr/>
        <p:txBody>
          <a:bodyPr/>
          <a:lstStyle/>
          <a:p>
            <a:fld id="{BB971F20-A6BB-4F15-A400-6631C382F7CE}" type="slidenum">
              <a:rPr lang="en-US" smtClean="0"/>
              <a:t>‹#›</a:t>
            </a:fld>
            <a:endParaRPr lang="en-US"/>
          </a:p>
        </p:txBody>
      </p:sp>
    </p:spTree>
    <p:extLst>
      <p:ext uri="{BB962C8B-B14F-4D97-AF65-F5344CB8AC3E}">
        <p14:creationId xmlns:p14="http://schemas.microsoft.com/office/powerpoint/2010/main" val="717487814"/>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615311501"/>
      </p:ext>
    </p:extLst>
  </p:cSld>
  <p:clrMap bg1="lt1" tx1="dk1" bg2="lt2" tx2="dk2" accent1="accent1" accent2="accent2" accent3="accent3" accent4="accent4" accent5="accent5" accent6="accent6" hlink="hlink" folHlink="folHlink"/>
  <p:sldLayoutIdLst>
    <p:sldLayoutId id="2147483652" r:id="rId1"/>
    <p:sldLayoutId id="2147483654" r:id="rId2"/>
    <p:sldLayoutId id="2147483672" r:id="rId3"/>
    <p:sldLayoutId id="2147483673" r:id="rId4"/>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10.xml"/><Relationship Id="rId1" Type="http://schemas.openxmlformats.org/officeDocument/2006/relationships/slideLayout" Target="../slideLayouts/slideLayout2.xml"/><Relationship Id="rId5" Type="http://schemas.openxmlformats.org/officeDocument/2006/relationships/image" Target="../media/image19.svg"/><Relationship Id="rId4" Type="http://schemas.openxmlformats.org/officeDocument/2006/relationships/image" Target="../media/image18.png"/></Relationships>
</file>

<file path=ppt/slides/_rels/slide100.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98.xml"/><Relationship Id="rId1" Type="http://schemas.openxmlformats.org/officeDocument/2006/relationships/slideLayout" Target="../slideLayouts/slideLayout2.xml"/><Relationship Id="rId5" Type="http://schemas.openxmlformats.org/officeDocument/2006/relationships/image" Target="../media/image14.png"/><Relationship Id="rId4" Type="http://schemas.openxmlformats.org/officeDocument/2006/relationships/image" Target="../media/image13.png"/></Relationships>
</file>

<file path=ppt/slides/_rels/slide101.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99.xml"/><Relationship Id="rId1" Type="http://schemas.openxmlformats.org/officeDocument/2006/relationships/slideLayout" Target="../slideLayouts/slideLayout2.xml"/><Relationship Id="rId4" Type="http://schemas.openxmlformats.org/officeDocument/2006/relationships/image" Target="../media/image14.png"/></Relationships>
</file>

<file path=ppt/slides/_rels/slide102.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100.xml"/><Relationship Id="rId1" Type="http://schemas.openxmlformats.org/officeDocument/2006/relationships/slideLayout" Target="../slideLayouts/slideLayout2.xml"/><Relationship Id="rId4" Type="http://schemas.openxmlformats.org/officeDocument/2006/relationships/image" Target="../media/image14.png"/></Relationships>
</file>

<file path=ppt/slides/_rels/slide103.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101.xml"/><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102.xml"/><Relationship Id="rId1" Type="http://schemas.openxmlformats.org/officeDocument/2006/relationships/slideLayout" Target="../slideLayouts/slideLayout2.xml"/><Relationship Id="rId4" Type="http://schemas.openxmlformats.org/officeDocument/2006/relationships/image" Target="../media/image14.png"/></Relationships>
</file>

<file path=ppt/slides/_rels/slide105.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103.xml"/><Relationship Id="rId1" Type="http://schemas.openxmlformats.org/officeDocument/2006/relationships/slideLayout" Target="../slideLayouts/slideLayout2.xml"/><Relationship Id="rId4" Type="http://schemas.openxmlformats.org/officeDocument/2006/relationships/image" Target="../media/image14.png"/></Relationships>
</file>

<file path=ppt/slides/_rels/slide106.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104.xml"/><Relationship Id="rId1" Type="http://schemas.openxmlformats.org/officeDocument/2006/relationships/slideLayout" Target="../slideLayouts/slideLayout2.xml"/><Relationship Id="rId4" Type="http://schemas.openxmlformats.org/officeDocument/2006/relationships/image" Target="../media/image14.png"/></Relationships>
</file>

<file path=ppt/slides/_rels/slide107.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105.xml"/><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106.xml"/><Relationship Id="rId1" Type="http://schemas.openxmlformats.org/officeDocument/2006/relationships/slideLayout" Target="../slideLayouts/slideLayout2.xml"/><Relationship Id="rId4" Type="http://schemas.openxmlformats.org/officeDocument/2006/relationships/image" Target="../media/image14.png"/></Relationships>
</file>

<file path=ppt/slides/_rels/slide109.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107.xml"/><Relationship Id="rId1" Type="http://schemas.openxmlformats.org/officeDocument/2006/relationships/slideLayout" Target="../slideLayouts/slideLayout2.xml"/><Relationship Id="rId4" Type="http://schemas.openxmlformats.org/officeDocument/2006/relationships/image" Target="../media/image14.png"/></Relationships>
</file>

<file path=ppt/slides/_rels/slide11.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11.xml"/><Relationship Id="rId1" Type="http://schemas.openxmlformats.org/officeDocument/2006/relationships/slideLayout" Target="../slideLayouts/slideLayout2.xml"/><Relationship Id="rId5" Type="http://schemas.openxmlformats.org/officeDocument/2006/relationships/image" Target="../media/image21.svg"/><Relationship Id="rId4" Type="http://schemas.openxmlformats.org/officeDocument/2006/relationships/image" Target="../media/image20.png"/></Relationships>
</file>

<file path=ppt/slides/_rels/slide110.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108.xml"/><Relationship Id="rId1" Type="http://schemas.openxmlformats.org/officeDocument/2006/relationships/slideLayout" Target="../slideLayouts/slideLayout2.xml"/><Relationship Id="rId4" Type="http://schemas.openxmlformats.org/officeDocument/2006/relationships/image" Target="../media/image117.png"/></Relationships>
</file>

<file path=ppt/slides/_rels/slide111.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109.xml"/><Relationship Id="rId1" Type="http://schemas.openxmlformats.org/officeDocument/2006/relationships/slideLayout" Target="../slideLayouts/slideLayout2.xml"/><Relationship Id="rId4" Type="http://schemas.openxmlformats.org/officeDocument/2006/relationships/image" Target="../media/image117.png"/></Relationships>
</file>

<file path=ppt/slides/_rels/slide112.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110.xml"/><Relationship Id="rId1" Type="http://schemas.openxmlformats.org/officeDocument/2006/relationships/slideLayout" Target="../slideLayouts/slideLayout2.xml"/><Relationship Id="rId4" Type="http://schemas.openxmlformats.org/officeDocument/2006/relationships/image" Target="../media/image117.png"/></Relationships>
</file>

<file path=ppt/slides/_rels/slide113.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111.xml"/><Relationship Id="rId1" Type="http://schemas.openxmlformats.org/officeDocument/2006/relationships/slideLayout" Target="../slideLayouts/slideLayout2.xml"/><Relationship Id="rId4" Type="http://schemas.openxmlformats.org/officeDocument/2006/relationships/image" Target="../media/image117.png"/></Relationships>
</file>

<file path=ppt/slides/_rels/slide114.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112.xml"/><Relationship Id="rId1" Type="http://schemas.openxmlformats.org/officeDocument/2006/relationships/slideLayout" Target="../slideLayouts/slideLayout2.xml"/><Relationship Id="rId4" Type="http://schemas.openxmlformats.org/officeDocument/2006/relationships/image" Target="../media/image117.png"/></Relationships>
</file>

<file path=ppt/slides/_rels/slide115.xml.rels><?xml version="1.0" encoding="UTF-8" standalone="yes"?>
<Relationships xmlns="http://schemas.openxmlformats.org/package/2006/relationships"><Relationship Id="rId2" Type="http://schemas.openxmlformats.org/officeDocument/2006/relationships/notesSlide" Target="../notesSlides/notesSlide113.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12.xml"/><Relationship Id="rId1" Type="http://schemas.openxmlformats.org/officeDocument/2006/relationships/slideLayout" Target="../slideLayouts/slideLayout2.xml"/><Relationship Id="rId5" Type="http://schemas.openxmlformats.org/officeDocument/2006/relationships/image" Target="../media/image23.svg"/><Relationship Id="rId4" Type="http://schemas.openxmlformats.org/officeDocument/2006/relationships/image" Target="../media/image22.png"/></Relationships>
</file>

<file path=ppt/slides/_rels/slide13.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13.xml"/><Relationship Id="rId1" Type="http://schemas.openxmlformats.org/officeDocument/2006/relationships/slideLayout" Target="../slideLayouts/slideLayout2.xml"/><Relationship Id="rId5" Type="http://schemas.openxmlformats.org/officeDocument/2006/relationships/image" Target="../media/image25.svg"/><Relationship Id="rId4" Type="http://schemas.openxmlformats.org/officeDocument/2006/relationships/image" Target="../media/image24.png"/></Relationships>
</file>

<file path=ppt/slides/_rels/slide14.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14.xml"/><Relationship Id="rId1" Type="http://schemas.openxmlformats.org/officeDocument/2006/relationships/slideLayout" Target="../slideLayouts/slideLayout2.xml"/><Relationship Id="rId5" Type="http://schemas.openxmlformats.org/officeDocument/2006/relationships/image" Target="../media/image27.svg"/><Relationship Id="rId4" Type="http://schemas.openxmlformats.org/officeDocument/2006/relationships/image" Target="../media/image26.png"/></Relationships>
</file>

<file path=ppt/slides/_rels/slide15.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15.xml"/><Relationship Id="rId1" Type="http://schemas.openxmlformats.org/officeDocument/2006/relationships/slideLayout" Target="../slideLayouts/slideLayout2.xml"/><Relationship Id="rId5" Type="http://schemas.openxmlformats.org/officeDocument/2006/relationships/image" Target="../media/image29.svg"/><Relationship Id="rId4" Type="http://schemas.openxmlformats.org/officeDocument/2006/relationships/image" Target="../media/image28.png"/></Relationships>
</file>

<file path=ppt/slides/_rels/slide16.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16.xml"/><Relationship Id="rId1" Type="http://schemas.openxmlformats.org/officeDocument/2006/relationships/slideLayout" Target="../slideLayouts/slideLayout2.xml"/><Relationship Id="rId5" Type="http://schemas.openxmlformats.org/officeDocument/2006/relationships/image" Target="../media/image31.svg"/><Relationship Id="rId4" Type="http://schemas.openxmlformats.org/officeDocument/2006/relationships/image" Target="../media/image30.png"/></Relationships>
</file>

<file path=ppt/slides/_rels/slide17.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18.xml"/><Relationship Id="rId1" Type="http://schemas.openxmlformats.org/officeDocument/2006/relationships/slideLayout" Target="../slideLayouts/slideLayout2.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32.gif"/></Relationships>
</file>

<file path=ppt/slides/_rels/slide19.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4.gif"/></Relationships>
</file>

<file path=ppt/slides/_rels/slide20.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8" Type="http://schemas.openxmlformats.org/officeDocument/2006/relationships/image" Target="../media/image37.png"/><Relationship Id="rId3" Type="http://schemas.openxmlformats.org/officeDocument/2006/relationships/image" Target="../media/image3.gif"/><Relationship Id="rId7" Type="http://schemas.openxmlformats.org/officeDocument/2006/relationships/image" Target="../media/image36.svg"/><Relationship Id="rId2" Type="http://schemas.openxmlformats.org/officeDocument/2006/relationships/notesSlide" Target="../notesSlides/notesSlide21.xml"/><Relationship Id="rId1" Type="http://schemas.openxmlformats.org/officeDocument/2006/relationships/slideLayout" Target="../slideLayouts/slideLayout2.xml"/><Relationship Id="rId6" Type="http://schemas.openxmlformats.org/officeDocument/2006/relationships/image" Target="../media/image35.png"/><Relationship Id="rId11" Type="http://schemas.openxmlformats.org/officeDocument/2006/relationships/image" Target="../media/image40.svg"/><Relationship Id="rId5" Type="http://schemas.openxmlformats.org/officeDocument/2006/relationships/image" Target="../media/image34.svg"/><Relationship Id="rId10" Type="http://schemas.openxmlformats.org/officeDocument/2006/relationships/image" Target="../media/image39.png"/><Relationship Id="rId4" Type="http://schemas.openxmlformats.org/officeDocument/2006/relationships/image" Target="../media/image33.png"/><Relationship Id="rId9" Type="http://schemas.openxmlformats.org/officeDocument/2006/relationships/image" Target="../media/image38.svg"/></Relationships>
</file>

<file path=ppt/slides/_rels/slide22.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25.xml"/><Relationship Id="rId1" Type="http://schemas.openxmlformats.org/officeDocument/2006/relationships/slideLayout" Target="../slideLayouts/slideLayout2.xml"/><Relationship Id="rId4" Type="http://schemas.openxmlformats.org/officeDocument/2006/relationships/image" Target="../media/image41.jpeg"/></Relationships>
</file>

<file path=ppt/slides/_rels/slide26.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26.xml"/><Relationship Id="rId1" Type="http://schemas.openxmlformats.org/officeDocument/2006/relationships/slideLayout" Target="../slideLayouts/slideLayout2.xml"/><Relationship Id="rId6" Type="http://schemas.openxmlformats.org/officeDocument/2006/relationships/image" Target="../media/image43.png"/><Relationship Id="rId5" Type="http://schemas.microsoft.com/office/2007/relationships/hdphoto" Target="../media/hdphoto3.wdp"/><Relationship Id="rId4" Type="http://schemas.openxmlformats.org/officeDocument/2006/relationships/image" Target="../media/image42.png"/></Relationships>
</file>

<file path=ppt/slides/_rels/slide27.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27.xml"/><Relationship Id="rId1" Type="http://schemas.openxmlformats.org/officeDocument/2006/relationships/slideLayout" Target="../slideLayouts/slideLayout2.xml"/><Relationship Id="rId6" Type="http://schemas.openxmlformats.org/officeDocument/2006/relationships/image" Target="../media/image43.png"/><Relationship Id="rId5" Type="http://schemas.microsoft.com/office/2007/relationships/hdphoto" Target="../media/hdphoto3.wdp"/><Relationship Id="rId4" Type="http://schemas.openxmlformats.org/officeDocument/2006/relationships/image" Target="../media/image42.png"/></Relationships>
</file>

<file path=ppt/slides/_rels/slide28.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28.xml"/><Relationship Id="rId1" Type="http://schemas.openxmlformats.org/officeDocument/2006/relationships/slideLayout" Target="../slideLayouts/slideLayout2.xml"/><Relationship Id="rId6" Type="http://schemas.openxmlformats.org/officeDocument/2006/relationships/image" Target="../media/image43.png"/><Relationship Id="rId5" Type="http://schemas.microsoft.com/office/2007/relationships/hdphoto" Target="../media/hdphoto3.wdp"/><Relationship Id="rId4" Type="http://schemas.openxmlformats.org/officeDocument/2006/relationships/image" Target="../media/image42.png"/></Relationships>
</file>

<file path=ppt/slides/_rels/slide29.xml.rels><?xml version="1.0" encoding="UTF-8" standalone="yes"?>
<Relationships xmlns="http://schemas.openxmlformats.org/package/2006/relationships"><Relationship Id="rId8" Type="http://schemas.microsoft.com/office/2007/relationships/hdphoto" Target="../media/hdphoto2.wdp"/><Relationship Id="rId3" Type="http://schemas.openxmlformats.org/officeDocument/2006/relationships/image" Target="../media/image6.png"/><Relationship Id="rId7" Type="http://schemas.openxmlformats.org/officeDocument/2006/relationships/image" Target="../media/image9.png"/><Relationship Id="rId2" Type="http://schemas.openxmlformats.org/officeDocument/2006/relationships/notesSlide" Target="../notesSlides/notesSlide29.xml"/><Relationship Id="rId1" Type="http://schemas.openxmlformats.org/officeDocument/2006/relationships/slideLayout" Target="../slideLayouts/slideLayout4.xml"/><Relationship Id="rId6" Type="http://schemas.openxmlformats.org/officeDocument/2006/relationships/image" Target="../media/image8.svg"/><Relationship Id="rId5" Type="http://schemas.openxmlformats.org/officeDocument/2006/relationships/image" Target="../media/image7.png"/><Relationship Id="rId4" Type="http://schemas.microsoft.com/office/2007/relationships/hdphoto" Target="../media/hdphoto1.wdp"/><Relationship Id="rId9" Type="http://schemas.openxmlformats.org/officeDocument/2006/relationships/image" Target="../media/image10.gif"/></Relationships>
</file>

<file path=ppt/slides/_rels/slide3.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5.gif"/></Relationships>
</file>

<file path=ppt/slides/_rels/slide30.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30.xml"/><Relationship Id="rId1" Type="http://schemas.openxmlformats.org/officeDocument/2006/relationships/slideLayout" Target="../slideLayouts/slideLayout2.xml"/><Relationship Id="rId5" Type="http://schemas.openxmlformats.org/officeDocument/2006/relationships/image" Target="../media/image44.png"/><Relationship Id="rId4" Type="http://schemas.openxmlformats.org/officeDocument/2006/relationships/hyperlink" Target="https://youtu.be/tvCOIgGxSEg?si=Fa1F9_yVCUTw20c4" TargetMode="External"/></Relationships>
</file>

<file path=ppt/slides/_rels/slide31.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31.xml"/><Relationship Id="rId1" Type="http://schemas.openxmlformats.org/officeDocument/2006/relationships/slideLayout" Target="../slideLayouts/slideLayout2.xml"/><Relationship Id="rId4" Type="http://schemas.openxmlformats.org/officeDocument/2006/relationships/image" Target="../media/image45.gif"/></Relationships>
</file>

<file path=ppt/slides/_rels/slide32.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32.xml"/><Relationship Id="rId1" Type="http://schemas.openxmlformats.org/officeDocument/2006/relationships/slideLayout" Target="../slideLayouts/slideLayout2.xml"/><Relationship Id="rId4" Type="http://schemas.openxmlformats.org/officeDocument/2006/relationships/image" Target="../media/image46.png"/></Relationships>
</file>

<file path=ppt/slides/_rels/slide33.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8" Type="http://schemas.microsoft.com/office/2007/relationships/hdphoto" Target="../media/hdphoto2.wdp"/><Relationship Id="rId3" Type="http://schemas.openxmlformats.org/officeDocument/2006/relationships/image" Target="../media/image6.png"/><Relationship Id="rId7" Type="http://schemas.openxmlformats.org/officeDocument/2006/relationships/image" Target="../media/image9.png"/><Relationship Id="rId2" Type="http://schemas.openxmlformats.org/officeDocument/2006/relationships/notesSlide" Target="../notesSlides/notesSlide4.xml"/><Relationship Id="rId1" Type="http://schemas.openxmlformats.org/officeDocument/2006/relationships/slideLayout" Target="../slideLayouts/slideLayout4.xml"/><Relationship Id="rId6" Type="http://schemas.openxmlformats.org/officeDocument/2006/relationships/image" Target="../media/image8.svg"/><Relationship Id="rId5" Type="http://schemas.openxmlformats.org/officeDocument/2006/relationships/image" Target="../media/image7.png"/><Relationship Id="rId4" Type="http://schemas.microsoft.com/office/2007/relationships/hdphoto" Target="../media/hdphoto1.wdp"/><Relationship Id="rId9" Type="http://schemas.openxmlformats.org/officeDocument/2006/relationships/image" Target="../media/image10.gif"/></Relationships>
</file>

<file path=ppt/slides/_rels/slide40.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42.xml"/><Relationship Id="rId1" Type="http://schemas.openxmlformats.org/officeDocument/2006/relationships/slideLayout" Target="../slideLayouts/slideLayout2.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47.png"/></Relationships>
</file>

<file path=ppt/slides/_rels/slide43.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8" Type="http://schemas.openxmlformats.org/officeDocument/2006/relationships/image" Target="../media/image39.png"/><Relationship Id="rId13" Type="http://schemas.openxmlformats.org/officeDocument/2006/relationships/image" Target="../media/image53.svg"/><Relationship Id="rId3" Type="http://schemas.openxmlformats.org/officeDocument/2006/relationships/image" Target="../media/image3.gif"/><Relationship Id="rId7" Type="http://schemas.openxmlformats.org/officeDocument/2006/relationships/image" Target="../media/image36.svg"/><Relationship Id="rId12" Type="http://schemas.openxmlformats.org/officeDocument/2006/relationships/image" Target="../media/image52.png"/><Relationship Id="rId2" Type="http://schemas.openxmlformats.org/officeDocument/2006/relationships/notesSlide" Target="../notesSlides/notesSlide44.xml"/><Relationship Id="rId1" Type="http://schemas.openxmlformats.org/officeDocument/2006/relationships/slideLayout" Target="../slideLayouts/slideLayout2.xml"/><Relationship Id="rId6" Type="http://schemas.openxmlformats.org/officeDocument/2006/relationships/image" Target="../media/image35.png"/><Relationship Id="rId11" Type="http://schemas.openxmlformats.org/officeDocument/2006/relationships/image" Target="../media/image51.svg"/><Relationship Id="rId5" Type="http://schemas.openxmlformats.org/officeDocument/2006/relationships/image" Target="../media/image49.svg"/><Relationship Id="rId10" Type="http://schemas.openxmlformats.org/officeDocument/2006/relationships/image" Target="../media/image50.png"/><Relationship Id="rId4" Type="http://schemas.openxmlformats.org/officeDocument/2006/relationships/image" Target="../media/image48.png"/><Relationship Id="rId9" Type="http://schemas.openxmlformats.org/officeDocument/2006/relationships/image" Target="../media/image40.svg"/></Relationships>
</file>

<file path=ppt/slides/_rels/slide45.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image" Target="../media/image11.png"/><Relationship Id="rId4" Type="http://schemas.openxmlformats.org/officeDocument/2006/relationships/hyperlink" Target="https://youtu.be/gw_F0qMRl7U?si=wOWaFbg6oXPa68Kd" TargetMode="External"/></Relationships>
</file>

<file path=ppt/slides/_rels/slide50.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microsoft.com/office/2007/relationships/hdphoto" Target="../media/hdphoto4.wdp"/><Relationship Id="rId2" Type="http://schemas.openxmlformats.org/officeDocument/2006/relationships/image" Target="../media/image54.pn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8" Type="http://schemas.microsoft.com/office/2007/relationships/hdphoto" Target="../media/hdphoto2.wdp"/><Relationship Id="rId3" Type="http://schemas.openxmlformats.org/officeDocument/2006/relationships/image" Target="../media/image6.png"/><Relationship Id="rId7" Type="http://schemas.openxmlformats.org/officeDocument/2006/relationships/image" Target="../media/image9.png"/><Relationship Id="rId2" Type="http://schemas.openxmlformats.org/officeDocument/2006/relationships/notesSlide" Target="../notesSlides/notesSlide52.xml"/><Relationship Id="rId1" Type="http://schemas.openxmlformats.org/officeDocument/2006/relationships/slideLayout" Target="../slideLayouts/slideLayout4.xml"/><Relationship Id="rId6" Type="http://schemas.openxmlformats.org/officeDocument/2006/relationships/image" Target="../media/image8.svg"/><Relationship Id="rId5" Type="http://schemas.openxmlformats.org/officeDocument/2006/relationships/image" Target="../media/image7.png"/><Relationship Id="rId4" Type="http://schemas.microsoft.com/office/2007/relationships/hdphoto" Target="../media/hdphoto1.wdp"/><Relationship Id="rId9" Type="http://schemas.openxmlformats.org/officeDocument/2006/relationships/image" Target="../media/image10.gif"/></Relationships>
</file>

<file path=ppt/slides/_rels/slide54.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53.xml"/><Relationship Id="rId1" Type="http://schemas.openxmlformats.org/officeDocument/2006/relationships/slideLayout" Target="../slideLayouts/slideLayout2.xml"/><Relationship Id="rId5" Type="http://schemas.openxmlformats.org/officeDocument/2006/relationships/image" Target="../media/image55.png"/><Relationship Id="rId4" Type="http://schemas.openxmlformats.org/officeDocument/2006/relationships/hyperlink" Target="https://youtu.be/69SB__VXBdI?si=iGM-GtNbP-5ytwxL" TargetMode="External"/></Relationships>
</file>

<file path=ppt/slides/_rels/slide55.xml.rels><?xml version="1.0" encoding="UTF-8" standalone="yes"?>
<Relationships xmlns="http://schemas.openxmlformats.org/package/2006/relationships"><Relationship Id="rId8" Type="http://schemas.openxmlformats.org/officeDocument/2006/relationships/image" Target="../media/image60.png"/><Relationship Id="rId13" Type="http://schemas.openxmlformats.org/officeDocument/2006/relationships/image" Target="../media/image65.svg"/><Relationship Id="rId3" Type="http://schemas.openxmlformats.org/officeDocument/2006/relationships/image" Target="../media/image3.gif"/><Relationship Id="rId7" Type="http://schemas.openxmlformats.org/officeDocument/2006/relationships/image" Target="../media/image59.svg"/><Relationship Id="rId12" Type="http://schemas.openxmlformats.org/officeDocument/2006/relationships/image" Target="../media/image64.png"/><Relationship Id="rId2" Type="http://schemas.openxmlformats.org/officeDocument/2006/relationships/notesSlide" Target="../notesSlides/notesSlide54.xml"/><Relationship Id="rId1" Type="http://schemas.openxmlformats.org/officeDocument/2006/relationships/slideLayout" Target="../slideLayouts/slideLayout2.xml"/><Relationship Id="rId6" Type="http://schemas.openxmlformats.org/officeDocument/2006/relationships/image" Target="../media/image58.png"/><Relationship Id="rId11" Type="http://schemas.openxmlformats.org/officeDocument/2006/relationships/image" Target="../media/image63.svg"/><Relationship Id="rId5" Type="http://schemas.openxmlformats.org/officeDocument/2006/relationships/image" Target="../media/image57.svg"/><Relationship Id="rId10" Type="http://schemas.openxmlformats.org/officeDocument/2006/relationships/image" Target="../media/image62.png"/><Relationship Id="rId4" Type="http://schemas.openxmlformats.org/officeDocument/2006/relationships/image" Target="../media/image56.png"/><Relationship Id="rId9" Type="http://schemas.openxmlformats.org/officeDocument/2006/relationships/image" Target="../media/image61.svg"/></Relationships>
</file>

<file path=ppt/slides/_rels/slide56.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gif"/></Relationships>
</file>

<file path=ppt/slides/_rels/slide60.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59.xml"/><Relationship Id="rId1" Type="http://schemas.openxmlformats.org/officeDocument/2006/relationships/slideLayout" Target="../slideLayouts/slideLayout2.xml"/><Relationship Id="rId5" Type="http://schemas.openxmlformats.org/officeDocument/2006/relationships/image" Target="../media/image67.svg"/><Relationship Id="rId4" Type="http://schemas.openxmlformats.org/officeDocument/2006/relationships/image" Target="../media/image66.png"/></Relationships>
</file>

<file path=ppt/slides/_rels/slide61.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60.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61.xml"/><Relationship Id="rId1" Type="http://schemas.openxmlformats.org/officeDocument/2006/relationships/slideLayout" Target="../slideLayouts/slideLayout2.xml"/><Relationship Id="rId4" Type="http://schemas.openxmlformats.org/officeDocument/2006/relationships/image" Target="../media/image68.gif"/></Relationships>
</file>

<file path=ppt/slides/_rels/slide63.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62.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63.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8" Type="http://schemas.openxmlformats.org/officeDocument/2006/relationships/image" Target="../media/image71.png"/><Relationship Id="rId13" Type="http://schemas.openxmlformats.org/officeDocument/2006/relationships/image" Target="../media/image76.svg"/><Relationship Id="rId3" Type="http://schemas.openxmlformats.org/officeDocument/2006/relationships/image" Target="../media/image3.gif"/><Relationship Id="rId7" Type="http://schemas.openxmlformats.org/officeDocument/2006/relationships/image" Target="../media/image70.svg"/><Relationship Id="rId12" Type="http://schemas.openxmlformats.org/officeDocument/2006/relationships/image" Target="../media/image75.png"/><Relationship Id="rId2" Type="http://schemas.openxmlformats.org/officeDocument/2006/relationships/notesSlide" Target="../notesSlides/notesSlide64.xml"/><Relationship Id="rId1" Type="http://schemas.openxmlformats.org/officeDocument/2006/relationships/slideLayout" Target="../slideLayouts/slideLayout2.xml"/><Relationship Id="rId6" Type="http://schemas.openxmlformats.org/officeDocument/2006/relationships/image" Target="../media/image69.png"/><Relationship Id="rId11" Type="http://schemas.openxmlformats.org/officeDocument/2006/relationships/image" Target="../media/image74.svg"/><Relationship Id="rId5" Type="http://schemas.openxmlformats.org/officeDocument/2006/relationships/image" Target="../media/image34.svg"/><Relationship Id="rId15" Type="http://schemas.openxmlformats.org/officeDocument/2006/relationships/image" Target="../media/image78.svg"/><Relationship Id="rId10" Type="http://schemas.openxmlformats.org/officeDocument/2006/relationships/image" Target="../media/image73.png"/><Relationship Id="rId4" Type="http://schemas.openxmlformats.org/officeDocument/2006/relationships/image" Target="../media/image33.png"/><Relationship Id="rId9" Type="http://schemas.openxmlformats.org/officeDocument/2006/relationships/image" Target="../media/image72.svg"/><Relationship Id="rId14" Type="http://schemas.openxmlformats.org/officeDocument/2006/relationships/image" Target="../media/image77.png"/></Relationships>
</file>

<file path=ppt/slides/_rels/slide66.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65.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8" Type="http://schemas.openxmlformats.org/officeDocument/2006/relationships/image" Target="../media/image83.png"/><Relationship Id="rId3" Type="http://schemas.openxmlformats.org/officeDocument/2006/relationships/image" Target="../media/image3.gif"/><Relationship Id="rId7" Type="http://schemas.openxmlformats.org/officeDocument/2006/relationships/image" Target="../media/image82.svg"/><Relationship Id="rId2" Type="http://schemas.openxmlformats.org/officeDocument/2006/relationships/notesSlide" Target="../notesSlides/notesSlide66.xml"/><Relationship Id="rId1" Type="http://schemas.openxmlformats.org/officeDocument/2006/relationships/slideLayout" Target="../slideLayouts/slideLayout2.xml"/><Relationship Id="rId6" Type="http://schemas.openxmlformats.org/officeDocument/2006/relationships/image" Target="../media/image81.png"/><Relationship Id="rId11" Type="http://schemas.openxmlformats.org/officeDocument/2006/relationships/image" Target="../media/image72.svg"/><Relationship Id="rId5" Type="http://schemas.openxmlformats.org/officeDocument/2006/relationships/image" Target="../media/image80.svg"/><Relationship Id="rId10" Type="http://schemas.openxmlformats.org/officeDocument/2006/relationships/image" Target="../media/image71.png"/><Relationship Id="rId4" Type="http://schemas.openxmlformats.org/officeDocument/2006/relationships/image" Target="../media/image79.png"/><Relationship Id="rId9" Type="http://schemas.openxmlformats.org/officeDocument/2006/relationships/image" Target="../media/image84.svg"/></Relationships>
</file>

<file path=ppt/slides/_rels/slide68.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67.xml"/><Relationship Id="rId1" Type="http://schemas.openxmlformats.org/officeDocument/2006/relationships/slideLayout" Target="../slideLayouts/slideLayout2.xml"/><Relationship Id="rId4" Type="http://schemas.openxmlformats.org/officeDocument/2006/relationships/image" Target="../media/image41.jpeg"/></Relationships>
</file>

<file path=ppt/slides/_rels/slide69.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68.xml"/><Relationship Id="rId1" Type="http://schemas.openxmlformats.org/officeDocument/2006/relationships/slideLayout" Target="../slideLayouts/slideLayout2.xml"/><Relationship Id="rId6" Type="http://schemas.openxmlformats.org/officeDocument/2006/relationships/image" Target="../media/image43.png"/><Relationship Id="rId5" Type="http://schemas.microsoft.com/office/2007/relationships/hdphoto" Target="../media/hdphoto3.wdp"/><Relationship Id="rId4" Type="http://schemas.openxmlformats.org/officeDocument/2006/relationships/image" Target="../media/image42.png"/></Relationships>
</file>

<file path=ppt/slides/_rels/slide7.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15.gif"/><Relationship Id="rId5" Type="http://schemas.openxmlformats.org/officeDocument/2006/relationships/image" Target="../media/image14.png"/><Relationship Id="rId4" Type="http://schemas.openxmlformats.org/officeDocument/2006/relationships/image" Target="../media/image13.png"/></Relationships>
</file>

<file path=ppt/slides/_rels/slide70.xml.rels><?xml version="1.0" encoding="UTF-8" standalone="yes"?>
<Relationships xmlns="http://schemas.openxmlformats.org/package/2006/relationships"><Relationship Id="rId8" Type="http://schemas.microsoft.com/office/2007/relationships/hdphoto" Target="../media/hdphoto2.wdp"/><Relationship Id="rId3" Type="http://schemas.openxmlformats.org/officeDocument/2006/relationships/image" Target="../media/image6.png"/><Relationship Id="rId7" Type="http://schemas.openxmlformats.org/officeDocument/2006/relationships/image" Target="../media/image9.png"/><Relationship Id="rId2" Type="http://schemas.openxmlformats.org/officeDocument/2006/relationships/notesSlide" Target="../notesSlides/notesSlide69.xml"/><Relationship Id="rId1" Type="http://schemas.openxmlformats.org/officeDocument/2006/relationships/slideLayout" Target="../slideLayouts/slideLayout4.xml"/><Relationship Id="rId6" Type="http://schemas.openxmlformats.org/officeDocument/2006/relationships/image" Target="../media/image8.svg"/><Relationship Id="rId5" Type="http://schemas.openxmlformats.org/officeDocument/2006/relationships/image" Target="../media/image7.png"/><Relationship Id="rId4" Type="http://schemas.microsoft.com/office/2007/relationships/hdphoto" Target="../media/hdphoto1.wdp"/><Relationship Id="rId9" Type="http://schemas.openxmlformats.org/officeDocument/2006/relationships/image" Target="../media/image10.gif"/></Relationships>
</file>

<file path=ppt/slides/_rels/slide71.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70.xml"/><Relationship Id="rId1" Type="http://schemas.openxmlformats.org/officeDocument/2006/relationships/slideLayout" Target="../slideLayouts/slideLayout2.xml"/><Relationship Id="rId5" Type="http://schemas.openxmlformats.org/officeDocument/2006/relationships/image" Target="../media/image85.png"/><Relationship Id="rId4" Type="http://schemas.openxmlformats.org/officeDocument/2006/relationships/hyperlink" Target="https://youtu.be/Muve0T1K3R4?si=S2bqpCV4H7NPWgwr" TargetMode="External"/></Relationships>
</file>

<file path=ppt/slides/_rels/slide72.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71.xml"/><Relationship Id="rId1" Type="http://schemas.openxmlformats.org/officeDocument/2006/relationships/slideLayout" Target="../slideLayouts/slideLayout2.xml"/><Relationship Id="rId4" Type="http://schemas.openxmlformats.org/officeDocument/2006/relationships/image" Target="../media/image86.gif"/></Relationships>
</file>

<file path=ppt/slides/_rels/slide73.xml.rels><?xml version="1.0" encoding="UTF-8" standalone="yes"?>
<Relationships xmlns="http://schemas.openxmlformats.org/package/2006/relationships"><Relationship Id="rId8" Type="http://schemas.openxmlformats.org/officeDocument/2006/relationships/image" Target="../media/image89.png"/><Relationship Id="rId3" Type="http://schemas.openxmlformats.org/officeDocument/2006/relationships/image" Target="../media/image3.gif"/><Relationship Id="rId7" Type="http://schemas.openxmlformats.org/officeDocument/2006/relationships/image" Target="../media/image88.svg"/><Relationship Id="rId2" Type="http://schemas.openxmlformats.org/officeDocument/2006/relationships/notesSlide" Target="../notesSlides/notesSlide72.xml"/><Relationship Id="rId1" Type="http://schemas.openxmlformats.org/officeDocument/2006/relationships/slideLayout" Target="../slideLayouts/slideLayout2.xml"/><Relationship Id="rId6" Type="http://schemas.openxmlformats.org/officeDocument/2006/relationships/image" Target="../media/image87.png"/><Relationship Id="rId11" Type="http://schemas.openxmlformats.org/officeDocument/2006/relationships/image" Target="../media/image92.svg"/><Relationship Id="rId5" Type="http://schemas.openxmlformats.org/officeDocument/2006/relationships/image" Target="../media/image74.svg"/><Relationship Id="rId10" Type="http://schemas.openxmlformats.org/officeDocument/2006/relationships/image" Target="../media/image91.png"/><Relationship Id="rId4" Type="http://schemas.openxmlformats.org/officeDocument/2006/relationships/image" Target="../media/image73.png"/><Relationship Id="rId9" Type="http://schemas.openxmlformats.org/officeDocument/2006/relationships/image" Target="../media/image90.svg"/></Relationships>
</file>

<file path=ppt/slides/_rels/slide74.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73.xml"/><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8" Type="http://schemas.openxmlformats.org/officeDocument/2006/relationships/image" Target="../media/image95.png"/><Relationship Id="rId3" Type="http://schemas.openxmlformats.org/officeDocument/2006/relationships/image" Target="../media/image3.gif"/><Relationship Id="rId7" Type="http://schemas.openxmlformats.org/officeDocument/2006/relationships/image" Target="../media/image19.svg"/><Relationship Id="rId2" Type="http://schemas.openxmlformats.org/officeDocument/2006/relationships/notesSlide" Target="../notesSlides/notesSlide74.xml"/><Relationship Id="rId1" Type="http://schemas.openxmlformats.org/officeDocument/2006/relationships/slideLayout" Target="../slideLayouts/slideLayout2.xml"/><Relationship Id="rId6" Type="http://schemas.openxmlformats.org/officeDocument/2006/relationships/image" Target="../media/image18.png"/><Relationship Id="rId5" Type="http://schemas.openxmlformats.org/officeDocument/2006/relationships/image" Target="../media/image94.svg"/><Relationship Id="rId4" Type="http://schemas.openxmlformats.org/officeDocument/2006/relationships/image" Target="../media/image93.png"/><Relationship Id="rId9" Type="http://schemas.openxmlformats.org/officeDocument/2006/relationships/image" Target="../media/image96.svg"/></Relationships>
</file>

<file path=ppt/slides/_rels/slide76.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75.xml"/><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76.xml"/><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77.xml"/><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78.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3.gif"/></Relationships>
</file>

<file path=ppt/slides/_rels/slide80.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79.xml"/><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8" Type="http://schemas.openxmlformats.org/officeDocument/2006/relationships/image" Target="../media/image52.png"/><Relationship Id="rId3" Type="http://schemas.openxmlformats.org/officeDocument/2006/relationships/image" Target="../media/image3.gif"/><Relationship Id="rId7" Type="http://schemas.openxmlformats.org/officeDocument/2006/relationships/image" Target="../media/image100.svg"/><Relationship Id="rId2" Type="http://schemas.openxmlformats.org/officeDocument/2006/relationships/notesSlide" Target="../notesSlides/notesSlide80.xml"/><Relationship Id="rId1" Type="http://schemas.openxmlformats.org/officeDocument/2006/relationships/slideLayout" Target="../slideLayouts/slideLayout2.xml"/><Relationship Id="rId6" Type="http://schemas.openxmlformats.org/officeDocument/2006/relationships/image" Target="../media/image99.png"/><Relationship Id="rId11" Type="http://schemas.openxmlformats.org/officeDocument/2006/relationships/image" Target="../media/image102.svg"/><Relationship Id="rId5" Type="http://schemas.openxmlformats.org/officeDocument/2006/relationships/image" Target="../media/image98.svg"/><Relationship Id="rId10" Type="http://schemas.openxmlformats.org/officeDocument/2006/relationships/image" Target="../media/image101.png"/><Relationship Id="rId4" Type="http://schemas.openxmlformats.org/officeDocument/2006/relationships/image" Target="../media/image97.png"/><Relationship Id="rId9" Type="http://schemas.openxmlformats.org/officeDocument/2006/relationships/image" Target="../media/image53.svg"/></Relationships>
</file>

<file path=ppt/slides/_rels/slide82.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81.xml"/><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82.xml"/><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83.xml"/><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84.xml"/><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85.xml"/><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86.xml"/><Relationship Id="rId1" Type="http://schemas.openxmlformats.org/officeDocument/2006/relationships/slideLayout" Target="../slideLayouts/slideLayout2.xml"/><Relationship Id="rId4" Type="http://schemas.microsoft.com/office/2007/relationships/hdphoto" Target="../media/hdphoto4.wdp"/></Relationships>
</file>

<file path=ppt/slides/_rels/slide88.xml.rels><?xml version="1.0" encoding="UTF-8" standalone="yes"?>
<Relationships xmlns="http://schemas.openxmlformats.org/package/2006/relationships"><Relationship Id="rId8" Type="http://schemas.openxmlformats.org/officeDocument/2006/relationships/image" Target="../media/image10.gif"/><Relationship Id="rId3" Type="http://schemas.microsoft.com/office/2007/relationships/hdphoto" Target="../media/hdphoto1.wdp"/><Relationship Id="rId7" Type="http://schemas.microsoft.com/office/2007/relationships/hdphoto" Target="../media/hdphoto2.wdp"/><Relationship Id="rId2" Type="http://schemas.openxmlformats.org/officeDocument/2006/relationships/image" Target="../media/image6.png"/><Relationship Id="rId1" Type="http://schemas.openxmlformats.org/officeDocument/2006/relationships/slideLayout" Target="../slideLayouts/slideLayout4.xml"/><Relationship Id="rId6" Type="http://schemas.openxmlformats.org/officeDocument/2006/relationships/image" Target="../media/image9.png"/><Relationship Id="rId5" Type="http://schemas.openxmlformats.org/officeDocument/2006/relationships/image" Target="../media/image8.svg"/><Relationship Id="rId4" Type="http://schemas.openxmlformats.org/officeDocument/2006/relationships/image" Target="../media/image7.png"/></Relationships>
</file>

<file path=ppt/slides/_rels/slide89.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87.xml"/><Relationship Id="rId1" Type="http://schemas.openxmlformats.org/officeDocument/2006/relationships/slideLayout" Target="../slideLayouts/slideLayout2.xml"/><Relationship Id="rId5" Type="http://schemas.openxmlformats.org/officeDocument/2006/relationships/image" Target="../media/image103.png"/><Relationship Id="rId4" Type="http://schemas.openxmlformats.org/officeDocument/2006/relationships/hyperlink" Target="https://youtu.be/j_bkVQaj6nU?si=0hSoBzvkXynb5dfP" TargetMode="External"/></Relationships>
</file>

<file path=ppt/slides/_rels/slide9.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17.gif"/></Relationships>
</file>

<file path=ppt/slides/_rels/slide90.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88.xml"/><Relationship Id="rId1" Type="http://schemas.openxmlformats.org/officeDocument/2006/relationships/slideLayout" Target="../slideLayouts/slideLayout2.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04.gif"/></Relationships>
</file>

<file path=ppt/slides/_rels/slide91.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89.xml"/><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90.xml"/><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91.xml"/><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92.xml"/><Relationship Id="rId1" Type="http://schemas.openxmlformats.org/officeDocument/2006/relationships/slideLayout" Target="../slideLayouts/slideLayout2.xml"/><Relationship Id="rId4" Type="http://schemas.openxmlformats.org/officeDocument/2006/relationships/image" Target="../media/image105.png"/></Relationships>
</file>

<file path=ppt/slides/_rels/slide95.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93.xml"/><Relationship Id="rId1" Type="http://schemas.openxmlformats.org/officeDocument/2006/relationships/slideLayout" Target="../slideLayouts/slideLayout2.xml"/><Relationship Id="rId5" Type="http://schemas.openxmlformats.org/officeDocument/2006/relationships/image" Target="../media/image14.png"/><Relationship Id="rId4" Type="http://schemas.openxmlformats.org/officeDocument/2006/relationships/image" Target="../media/image13.png"/></Relationships>
</file>

<file path=ppt/slides/_rels/slide96.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94.xml"/><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95.xml"/><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8" Type="http://schemas.openxmlformats.org/officeDocument/2006/relationships/image" Target="../media/image110.png"/><Relationship Id="rId13" Type="http://schemas.openxmlformats.org/officeDocument/2006/relationships/image" Target="../media/image115.svg"/><Relationship Id="rId3" Type="http://schemas.openxmlformats.org/officeDocument/2006/relationships/image" Target="../media/image3.gif"/><Relationship Id="rId7" Type="http://schemas.openxmlformats.org/officeDocument/2006/relationships/image" Target="../media/image109.svg"/><Relationship Id="rId12" Type="http://schemas.openxmlformats.org/officeDocument/2006/relationships/image" Target="../media/image114.png"/><Relationship Id="rId2" Type="http://schemas.openxmlformats.org/officeDocument/2006/relationships/notesSlide" Target="../notesSlides/notesSlide96.xml"/><Relationship Id="rId1" Type="http://schemas.openxmlformats.org/officeDocument/2006/relationships/slideLayout" Target="../slideLayouts/slideLayout2.xml"/><Relationship Id="rId6" Type="http://schemas.openxmlformats.org/officeDocument/2006/relationships/image" Target="../media/image108.png"/><Relationship Id="rId11" Type="http://schemas.openxmlformats.org/officeDocument/2006/relationships/image" Target="../media/image113.svg"/><Relationship Id="rId5" Type="http://schemas.openxmlformats.org/officeDocument/2006/relationships/image" Target="../media/image107.svg"/><Relationship Id="rId10" Type="http://schemas.openxmlformats.org/officeDocument/2006/relationships/image" Target="../media/image112.png"/><Relationship Id="rId4" Type="http://schemas.openxmlformats.org/officeDocument/2006/relationships/image" Target="../media/image106.png"/><Relationship Id="rId9" Type="http://schemas.openxmlformats.org/officeDocument/2006/relationships/image" Target="../media/image111.svg"/></Relationships>
</file>

<file path=ppt/slides/_rels/slide99.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97.xml"/><Relationship Id="rId1" Type="http://schemas.openxmlformats.org/officeDocument/2006/relationships/slideLayout" Target="../slideLayouts/slideLayout2.xml"/><Relationship Id="rId4" Type="http://schemas.openxmlformats.org/officeDocument/2006/relationships/image" Target="../media/image116.gi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B0FE5B45-D037-A4C6-3551-C1B2667A34CD}"/>
              </a:ext>
            </a:extLst>
          </p:cNvPr>
          <p:cNvPicPr>
            <a:picLocks noChangeAspect="1"/>
          </p:cNvPicPr>
          <p:nvPr/>
        </p:nvPicPr>
        <p:blipFill rotWithShape="1">
          <a:blip r:embed="rId3">
            <a:extLst>
              <a:ext uri="{28A0092B-C50C-407E-A947-70E740481C1C}">
                <a14:useLocalDpi xmlns:a14="http://schemas.microsoft.com/office/drawing/2010/main" val="0"/>
              </a:ext>
            </a:extLst>
          </a:blip>
          <a:srcRect l="5556" r="5556"/>
          <a:stretch/>
        </p:blipFill>
        <p:spPr>
          <a:xfrm>
            <a:off x="0" y="0"/>
            <a:ext cx="12192000" cy="6858000"/>
          </a:xfrm>
          <a:prstGeom prst="rect">
            <a:avLst/>
          </a:prstGeom>
        </p:spPr>
      </p:pic>
      <p:sp>
        <p:nvSpPr>
          <p:cNvPr id="5" name="Rectangle 1">
            <a:extLst>
              <a:ext uri="{FF2B5EF4-FFF2-40B4-BE49-F238E27FC236}">
                <a16:creationId xmlns:a16="http://schemas.microsoft.com/office/drawing/2014/main" id="{8AC71BB5-325B-2D09-FC3B-CF0C0BC11E58}"/>
              </a:ext>
            </a:extLst>
          </p:cNvPr>
          <p:cNvSpPr>
            <a:spLocks noChangeArrowheads="1"/>
          </p:cNvSpPr>
          <p:nvPr/>
        </p:nvSpPr>
        <p:spPr bwMode="auto">
          <a:xfrm>
            <a:off x="6096000" y="921089"/>
            <a:ext cx="5958504" cy="12003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ar-SA" altLang="en-US" sz="7200" b="1" i="0" u="none" strike="noStrike" cap="none" normalizeH="0" baseline="0" dirty="0">
                <a:ln>
                  <a:noFill/>
                </a:ln>
                <a:solidFill>
                  <a:schemeClr val="bg1"/>
                </a:solidFill>
                <a:effectLst>
                  <a:outerShdw blurRad="38100" dist="38100" dir="2700000" algn="tl">
                    <a:srgbClr val="000000">
                      <a:alpha val="43137"/>
                    </a:srgbClr>
                  </a:outerShdw>
                </a:effectLst>
                <a:latin typeface="Adobe Arabic" panose="02040503050201020203" pitchFamily="18" charset="-78"/>
                <a:ea typeface="Calibri" panose="020F0502020204030204" pitchFamily="34" charset="0"/>
                <a:cs typeface="Adobe Arabic" panose="02040503050201020203" pitchFamily="18" charset="-78"/>
              </a:rPr>
              <a:t>المراجعة الخارجية</a:t>
            </a:r>
            <a:endParaRPr kumimoji="0" lang="en-US" altLang="en-US" sz="3200" b="0" i="0" u="none" strike="noStrike" cap="none" normalizeH="0" baseline="0" dirty="0">
              <a:ln>
                <a:noFill/>
              </a:ln>
              <a:solidFill>
                <a:schemeClr val="bg1"/>
              </a:solidFill>
              <a:effectLst>
                <a:outerShdw blurRad="38100" dist="38100" dir="2700000" algn="tl">
                  <a:srgbClr val="000000">
                    <a:alpha val="43137"/>
                  </a:srgbClr>
                </a:outerShdw>
              </a:effectLst>
              <a:latin typeface="Arial" panose="020B0604020202020204" pitchFamily="34" charset="0"/>
            </a:endParaRPr>
          </a:p>
        </p:txBody>
      </p:sp>
    </p:spTree>
    <p:extLst>
      <p:ext uri="{BB962C8B-B14F-4D97-AF65-F5344CB8AC3E}">
        <p14:creationId xmlns:p14="http://schemas.microsoft.com/office/powerpoint/2010/main" val="2345629806"/>
      </p:ext>
    </p:extLst>
  </p:cSld>
  <p:clrMapOvr>
    <a:masterClrMapping/>
  </p:clrMapOvr>
  <p:transition spd="slow">
    <p:wip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D117E2C-A139-81C1-E1A9-7F695C50DD0A}"/>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044914C9-264B-7DFE-C488-BC7CA61BC565}"/>
              </a:ext>
            </a:extLst>
          </p:cNvPr>
          <p:cNvSpPr txBox="1"/>
          <p:nvPr/>
        </p:nvSpPr>
        <p:spPr>
          <a:xfrm>
            <a:off x="2779494" y="-181335"/>
            <a:ext cx="6633012" cy="729430"/>
          </a:xfrm>
          <a:prstGeom prst="rect">
            <a:avLst/>
          </a:prstGeom>
          <a:noFill/>
        </p:spPr>
        <p:txBody>
          <a:bodyPr wrap="square">
            <a:spAutoFit/>
          </a:bodyPr>
          <a:lstStyle/>
          <a:p>
            <a:pPr marL="0" marR="0" algn="ctr" rtl="1">
              <a:lnSpc>
                <a:spcPct val="115000"/>
              </a:lnSpc>
              <a:spcBef>
                <a:spcPts val="0"/>
              </a:spcBef>
              <a:spcAft>
                <a:spcPts val="0"/>
              </a:spcAft>
            </a:pPr>
            <a:r>
              <a:rPr lang="en-US" sz="3600" b="1" dirty="0">
                <a:solidFill>
                  <a:schemeClr val="bg1"/>
                </a:solidFill>
                <a:latin typeface="Adobe Arabic" panose="02040503050201020203" pitchFamily="18" charset="-78"/>
                <a:cs typeface="Adobe Arabic" panose="02040503050201020203" pitchFamily="18" charset="-78"/>
              </a:rPr>
              <a:t> </a:t>
            </a:r>
            <a:r>
              <a:rPr lang="ar-SA" sz="3600" b="1" dirty="0">
                <a:solidFill>
                  <a:schemeClr val="bg1"/>
                </a:solidFill>
                <a:latin typeface="Adobe Arabic" panose="02040503050201020203" pitchFamily="18" charset="-78"/>
                <a:cs typeface="Adobe Arabic" panose="02040503050201020203" pitchFamily="18" charset="-78"/>
              </a:rPr>
              <a:t>أهمية المراجعة الخارجية</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BEB857A0-068B-3134-E631-3C77E5778C3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grpSp>
        <p:nvGrpSpPr>
          <p:cNvPr id="37" name="Group 36">
            <a:extLst>
              <a:ext uri="{FF2B5EF4-FFF2-40B4-BE49-F238E27FC236}">
                <a16:creationId xmlns:a16="http://schemas.microsoft.com/office/drawing/2014/main" id="{655B716C-AC34-94C5-3CC1-90CE80C05496}"/>
              </a:ext>
            </a:extLst>
          </p:cNvPr>
          <p:cNvGrpSpPr/>
          <p:nvPr/>
        </p:nvGrpSpPr>
        <p:grpSpPr>
          <a:xfrm>
            <a:off x="8585428" y="2705723"/>
            <a:ext cx="2343981" cy="2340412"/>
            <a:chOff x="9035133" y="1641421"/>
            <a:chExt cx="2343981" cy="2340412"/>
          </a:xfrm>
        </p:grpSpPr>
        <p:pic>
          <p:nvPicPr>
            <p:cNvPr id="7" name="Graphic 21" descr="Group brainstorm with solid fill">
              <a:extLst>
                <a:ext uri="{FF2B5EF4-FFF2-40B4-BE49-F238E27FC236}">
                  <a16:creationId xmlns:a16="http://schemas.microsoft.com/office/drawing/2014/main" id="{6E35D8FC-49CD-663C-A771-8B15D52D0520}"/>
                </a:ext>
              </a:extLst>
            </p:cNvPr>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9624919" y="1641421"/>
              <a:ext cx="1189125" cy="1177146"/>
            </a:xfrm>
            <a:prstGeom prst="rect">
              <a:avLst/>
            </a:prstGeom>
          </p:spPr>
        </p:pic>
        <p:grpSp>
          <p:nvGrpSpPr>
            <p:cNvPr id="16" name="مجموعة 89">
              <a:extLst>
                <a:ext uri="{FF2B5EF4-FFF2-40B4-BE49-F238E27FC236}">
                  <a16:creationId xmlns:a16="http://schemas.microsoft.com/office/drawing/2014/main" id="{CAB8C839-3873-4FC1-2A4D-DEC4EC1CF640}"/>
                </a:ext>
              </a:extLst>
            </p:cNvPr>
            <p:cNvGrpSpPr/>
            <p:nvPr/>
          </p:nvGrpSpPr>
          <p:grpSpPr>
            <a:xfrm>
              <a:off x="9035133" y="1851128"/>
              <a:ext cx="2343981" cy="2130705"/>
              <a:chOff x="4477355" y="112204"/>
              <a:chExt cx="1291337" cy="1173956"/>
            </a:xfrm>
          </p:grpSpPr>
          <p:sp>
            <p:nvSpPr>
              <p:cNvPr id="26" name="مستطيل: زوايا مستديرة 108">
                <a:extLst>
                  <a:ext uri="{FF2B5EF4-FFF2-40B4-BE49-F238E27FC236}">
                    <a16:creationId xmlns:a16="http://schemas.microsoft.com/office/drawing/2014/main" id="{993B31CC-B5B6-5CDF-4374-CD82EEA3756F}"/>
                  </a:ext>
                </a:extLst>
              </p:cNvPr>
              <p:cNvSpPr/>
              <p:nvPr/>
            </p:nvSpPr>
            <p:spPr>
              <a:xfrm rot="18900000">
                <a:off x="4551528" y="112204"/>
                <a:ext cx="1173956" cy="1173956"/>
              </a:xfrm>
              <a:prstGeom prst="roundRect">
                <a:avLst/>
              </a:prstGeom>
              <a:noFill/>
              <a:ln w="28575">
                <a:solidFill>
                  <a:srgbClr val="A0C9CA"/>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endParaRPr lang="en-US" sz="3200"/>
              </a:p>
            </p:txBody>
          </p:sp>
          <p:sp>
            <p:nvSpPr>
              <p:cNvPr id="27" name="مربع نص 150">
                <a:extLst>
                  <a:ext uri="{FF2B5EF4-FFF2-40B4-BE49-F238E27FC236}">
                    <a16:creationId xmlns:a16="http://schemas.microsoft.com/office/drawing/2014/main" id="{5058A850-13C5-D8FD-134E-AFBDD992816B}"/>
                  </a:ext>
                </a:extLst>
              </p:cNvPr>
              <p:cNvSpPr txBox="1"/>
              <p:nvPr/>
            </p:nvSpPr>
            <p:spPr>
              <a:xfrm>
                <a:off x="4477355" y="527791"/>
                <a:ext cx="1291337" cy="664737"/>
              </a:xfrm>
              <a:prstGeom prst="rect">
                <a:avLst/>
              </a:prstGeom>
              <a:noFill/>
            </p:spPr>
            <p:txBody>
              <a:bodyPr wrap="square" rtlCol="1">
                <a:spAutoFit/>
              </a:bodyPr>
              <a:lstStyle/>
              <a:p>
                <a:pPr algn="ctr" rtl="1">
                  <a:lnSpc>
                    <a:spcPct val="115000"/>
                  </a:lnSpc>
                </a:pPr>
                <a:r>
                  <a:rPr lang="ar-EG" sz="32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تعزيز الثقة والمصداقية</a:t>
                </a:r>
                <a:endParaRPr lang="en-US"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sp>
        <p:nvSpPr>
          <p:cNvPr id="44" name="TextBox 43">
            <a:extLst>
              <a:ext uri="{FF2B5EF4-FFF2-40B4-BE49-F238E27FC236}">
                <a16:creationId xmlns:a16="http://schemas.microsoft.com/office/drawing/2014/main" id="{6235176A-DD66-D284-FD98-899F5AD49C09}"/>
              </a:ext>
            </a:extLst>
          </p:cNvPr>
          <p:cNvSpPr txBox="1"/>
          <p:nvPr/>
        </p:nvSpPr>
        <p:spPr>
          <a:xfrm>
            <a:off x="2005297" y="2857397"/>
            <a:ext cx="5338916" cy="2246769"/>
          </a:xfrm>
          <a:prstGeom prst="rect">
            <a:avLst/>
          </a:prstGeom>
          <a:noFill/>
        </p:spPr>
        <p:txBody>
          <a:bodyPr wrap="square">
            <a:spAutoFit/>
          </a:bodyPr>
          <a:lstStyle>
            <a:defPPr>
              <a:defRPr lang="en-US"/>
            </a:defPPr>
            <a:lvl1pPr algn="just" rtl="1">
              <a:defRPr sz="2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defRPr>
            </a:lvl1pPr>
          </a:lstStyle>
          <a:p>
            <a:r>
              <a:rPr lang="en-US"/>
              <a:t> </a:t>
            </a:r>
            <a:r>
              <a:rPr lang="ar-SA"/>
              <a:t>المراجعة الخارجية تُساعد في بناء الثقة بين المؤسسة وأصحاب المصلحة، مثل المستثمرين، المساهمين، والبنوك، من خلال ضمان دقة القوائم المالية. هذه الثقة تُعد أساسية لجذب الاستثمارات ودعم القرارات الاقتصادية</a:t>
            </a:r>
            <a:endParaRPr lang="en-US" dirty="0"/>
          </a:p>
        </p:txBody>
      </p:sp>
    </p:spTree>
    <p:extLst>
      <p:ext uri="{BB962C8B-B14F-4D97-AF65-F5344CB8AC3E}">
        <p14:creationId xmlns:p14="http://schemas.microsoft.com/office/powerpoint/2010/main" val="2839897027"/>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37"/>
                                        </p:tgtEl>
                                        <p:attrNameLst>
                                          <p:attrName>style.visibility</p:attrName>
                                        </p:attrNameLst>
                                      </p:cBhvr>
                                      <p:to>
                                        <p:strVal val="visible"/>
                                      </p:to>
                                    </p:set>
                                    <p:anim calcmode="lin" valueType="num">
                                      <p:cBhvr additive="base">
                                        <p:cTn id="7" dur="500" fill="hold"/>
                                        <p:tgtEl>
                                          <p:spTgt spid="37"/>
                                        </p:tgtEl>
                                        <p:attrNameLst>
                                          <p:attrName>ppt_x</p:attrName>
                                        </p:attrNameLst>
                                      </p:cBhvr>
                                      <p:tavLst>
                                        <p:tav tm="0">
                                          <p:val>
                                            <p:strVal val="#ppt_x"/>
                                          </p:val>
                                        </p:tav>
                                        <p:tav tm="100000">
                                          <p:val>
                                            <p:strVal val="#ppt_x"/>
                                          </p:val>
                                        </p:tav>
                                      </p:tavLst>
                                    </p:anim>
                                    <p:anim calcmode="lin" valueType="num">
                                      <p:cBhvr additive="base">
                                        <p:cTn id="8" dur="500" fill="hold"/>
                                        <p:tgtEl>
                                          <p:spTgt spid="37"/>
                                        </p:tgtEl>
                                        <p:attrNameLst>
                                          <p:attrName>ppt_y</p:attrName>
                                        </p:attrNameLst>
                                      </p:cBhvr>
                                      <p:tavLst>
                                        <p:tav tm="0">
                                          <p:val>
                                            <p:strVal val="1+#ppt_h/2"/>
                                          </p:val>
                                        </p:tav>
                                        <p:tav tm="100000">
                                          <p:val>
                                            <p:strVal val="#ppt_y"/>
                                          </p:val>
                                        </p:tav>
                                      </p:tavLst>
                                    </p:anim>
                                  </p:childTnLst>
                                </p:cTn>
                              </p:par>
                              <p:par>
                                <p:cTn id="9" presetID="22" presetClass="entr" presetSubtype="4" fill="hold" grpId="0" nodeType="withEffect">
                                  <p:stCondLst>
                                    <p:cond delay="0"/>
                                  </p:stCondLst>
                                  <p:childTnLst>
                                    <p:set>
                                      <p:cBhvr>
                                        <p:cTn id="10" dur="1" fill="hold">
                                          <p:stCondLst>
                                            <p:cond delay="0"/>
                                          </p:stCondLst>
                                        </p:cTn>
                                        <p:tgtEl>
                                          <p:spTgt spid="44"/>
                                        </p:tgtEl>
                                        <p:attrNameLst>
                                          <p:attrName>style.visibility</p:attrName>
                                        </p:attrNameLst>
                                      </p:cBhvr>
                                      <p:to>
                                        <p:strVal val="visible"/>
                                      </p:to>
                                    </p:set>
                                    <p:animEffect transition="in" filter="wipe(down)">
                                      <p:cBhvr>
                                        <p:cTn id="11"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p:bld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45ED123-81BE-4F06-75F2-1A3B9B8CF819}"/>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33E82217-CE2C-3F95-9E48-D6D672D94F02}"/>
              </a:ext>
            </a:extLst>
          </p:cNvPr>
          <p:cNvSpPr txBox="1"/>
          <p:nvPr/>
        </p:nvSpPr>
        <p:spPr>
          <a:xfrm>
            <a:off x="1638300" y="-80643"/>
            <a:ext cx="8915400" cy="646331"/>
          </a:xfrm>
          <a:prstGeom prst="rect">
            <a:avLst/>
          </a:prstGeom>
          <a:noFill/>
        </p:spPr>
        <p:txBody>
          <a:bodyPr wrap="square">
            <a:spAutoFit/>
          </a:bodyPr>
          <a:lstStyle/>
          <a:p>
            <a:pPr algn="ctr" rtl="1"/>
            <a:r>
              <a:rPr lang="en-US" sz="3600" b="1" dirty="0">
                <a:solidFill>
                  <a:schemeClr val="bg1"/>
                </a:solidFill>
                <a:latin typeface="Adobe Arabic" panose="02040503050201020203" pitchFamily="18" charset="-78"/>
                <a:cs typeface="Adobe Arabic" panose="02040503050201020203" pitchFamily="18" charset="-78"/>
              </a:rPr>
              <a:t> </a:t>
            </a:r>
            <a:r>
              <a:rPr lang="ar-SA" sz="3600" b="1" dirty="0">
                <a:solidFill>
                  <a:schemeClr val="bg1"/>
                </a:solidFill>
                <a:latin typeface="Adobe Arabic" panose="02040503050201020203" pitchFamily="18" charset="-78"/>
                <a:cs typeface="Adobe Arabic" panose="02040503050201020203" pitchFamily="18" charset="-78"/>
              </a:rPr>
              <a:t>خطة المراجعة الخارجية</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82B9B682-59F8-B4E1-91E3-9F1A98C8538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grpSp>
        <p:nvGrpSpPr>
          <p:cNvPr id="2" name="Group 1">
            <a:extLst>
              <a:ext uri="{FF2B5EF4-FFF2-40B4-BE49-F238E27FC236}">
                <a16:creationId xmlns:a16="http://schemas.microsoft.com/office/drawing/2014/main" id="{B721268D-8A8D-9AF3-3F6B-9222A77767AD}"/>
              </a:ext>
            </a:extLst>
          </p:cNvPr>
          <p:cNvGrpSpPr/>
          <p:nvPr/>
        </p:nvGrpSpPr>
        <p:grpSpPr>
          <a:xfrm>
            <a:off x="8370441" y="2115717"/>
            <a:ext cx="2743873" cy="3208614"/>
            <a:chOff x="4285984" y="0"/>
            <a:chExt cx="1357308" cy="1587261"/>
          </a:xfrm>
        </p:grpSpPr>
        <p:sp>
          <p:nvSpPr>
            <p:cNvPr id="4" name="Freeform: Shape 3">
              <a:extLst>
                <a:ext uri="{FF2B5EF4-FFF2-40B4-BE49-F238E27FC236}">
                  <a16:creationId xmlns:a16="http://schemas.microsoft.com/office/drawing/2014/main" id="{C62CF920-0419-942D-1922-BF1152E68FF8}"/>
                </a:ext>
              </a:extLst>
            </p:cNvPr>
            <p:cNvSpPr/>
            <p:nvPr/>
          </p:nvSpPr>
          <p:spPr>
            <a:xfrm>
              <a:off x="4402127" y="518830"/>
              <a:ext cx="1225615" cy="520881"/>
            </a:xfrm>
            <a:custGeom>
              <a:avLst/>
              <a:gdLst>
                <a:gd name="connsiteX0" fmla="*/ 0 w 2064132"/>
                <a:gd name="connsiteY0" fmla="*/ 0 h 877957"/>
                <a:gd name="connsiteX1" fmla="*/ 352967 w 2064132"/>
                <a:gd name="connsiteY1" fmla="*/ 0 h 877957"/>
                <a:gd name="connsiteX2" fmla="*/ 385327 w 2064132"/>
                <a:gd name="connsiteY2" fmla="*/ 104246 h 877957"/>
                <a:gd name="connsiteX3" fmla="*/ 1032066 w 2064132"/>
                <a:gd name="connsiteY3" fmla="*/ 532933 h 877957"/>
                <a:gd name="connsiteX4" fmla="*/ 1678805 w 2064132"/>
                <a:gd name="connsiteY4" fmla="*/ 104246 h 877957"/>
                <a:gd name="connsiteX5" fmla="*/ 1711165 w 2064132"/>
                <a:gd name="connsiteY5" fmla="*/ 0 h 877957"/>
                <a:gd name="connsiteX6" fmla="*/ 2064132 w 2064132"/>
                <a:gd name="connsiteY6" fmla="*/ 0 h 877957"/>
                <a:gd name="connsiteX7" fmla="*/ 2057718 w 2064132"/>
                <a:gd name="connsiteY7" fmla="*/ 42026 h 877957"/>
                <a:gd name="connsiteX8" fmla="*/ 1032066 w 2064132"/>
                <a:gd name="connsiteY8" fmla="*/ 877957 h 877957"/>
                <a:gd name="connsiteX9" fmla="*/ 6414 w 2064132"/>
                <a:gd name="connsiteY9" fmla="*/ 42026 h 877957"/>
                <a:gd name="connsiteX10" fmla="*/ 0 w 2064132"/>
                <a:gd name="connsiteY10" fmla="*/ 0 h 8779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064132" h="877957">
                  <a:moveTo>
                    <a:pt x="0" y="0"/>
                  </a:moveTo>
                  <a:lnTo>
                    <a:pt x="352967" y="0"/>
                  </a:lnTo>
                  <a:lnTo>
                    <a:pt x="385327" y="104246"/>
                  </a:lnTo>
                  <a:cubicBezTo>
                    <a:pt x="491881" y="356168"/>
                    <a:pt x="741330" y="532933"/>
                    <a:pt x="1032066" y="532933"/>
                  </a:cubicBezTo>
                  <a:cubicBezTo>
                    <a:pt x="1322802" y="532933"/>
                    <a:pt x="1572252" y="356168"/>
                    <a:pt x="1678805" y="104246"/>
                  </a:cubicBezTo>
                  <a:lnTo>
                    <a:pt x="1711165" y="0"/>
                  </a:lnTo>
                  <a:lnTo>
                    <a:pt x="2064132" y="0"/>
                  </a:lnTo>
                  <a:lnTo>
                    <a:pt x="2057718" y="42026"/>
                  </a:lnTo>
                  <a:cubicBezTo>
                    <a:pt x="1960097" y="519091"/>
                    <a:pt x="1537990" y="877957"/>
                    <a:pt x="1032066" y="877957"/>
                  </a:cubicBezTo>
                  <a:cubicBezTo>
                    <a:pt x="526142" y="877957"/>
                    <a:pt x="104035" y="519091"/>
                    <a:pt x="6414" y="42026"/>
                  </a:cubicBezTo>
                  <a:lnTo>
                    <a:pt x="0" y="0"/>
                  </a:lnTo>
                  <a:close/>
                </a:path>
              </a:pathLst>
            </a:custGeom>
            <a:solidFill>
              <a:srgbClr val="168489"/>
            </a:solidFill>
            <a:ln>
              <a:solidFill>
                <a:srgbClr val="6D7E9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3200"/>
            </a:p>
          </p:txBody>
        </p:sp>
        <p:sp>
          <p:nvSpPr>
            <p:cNvPr id="6" name="TextBox 6">
              <a:extLst>
                <a:ext uri="{FF2B5EF4-FFF2-40B4-BE49-F238E27FC236}">
                  <a16:creationId xmlns:a16="http://schemas.microsoft.com/office/drawing/2014/main" id="{9ABCFD4C-392D-5C48-8362-56EADCF5D184}"/>
                </a:ext>
              </a:extLst>
            </p:cNvPr>
            <p:cNvSpPr txBox="1"/>
            <p:nvPr/>
          </p:nvSpPr>
          <p:spPr>
            <a:xfrm>
              <a:off x="4631863" y="0"/>
              <a:ext cx="785495" cy="586905"/>
            </a:xfrm>
            <a:prstGeom prst="rect">
              <a:avLst/>
            </a:prstGeom>
            <a:noFill/>
          </p:spPr>
          <p:txBody>
            <a:bodyPr wrap="square" rtlCol="0">
              <a:spAutoFit/>
            </a:bodyPr>
            <a:lstStyle/>
            <a:p>
              <a:pPr algn="ctr" rtl="0">
                <a:lnSpc>
                  <a:spcPct val="115000"/>
                </a:lnSpc>
              </a:pPr>
              <a:r>
                <a:rPr lang="en-GB" sz="6600" b="1" kern="1200" dirty="0">
                  <a:solidFill>
                    <a:srgbClr val="168489"/>
                  </a:solidFill>
                  <a:effectLst/>
                  <a:latin typeface="Calibri" panose="020F0502020204030204" pitchFamily="34" charset="0"/>
                  <a:ea typeface="Calibri" panose="020F0502020204030204" pitchFamily="34" charset="0"/>
                  <a:cs typeface="Activist Light"/>
                </a:rPr>
                <a:t>01</a:t>
              </a:r>
              <a:endParaRPr lang="en-US" sz="66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7" name="مربع نص 18">
              <a:extLst>
                <a:ext uri="{FF2B5EF4-FFF2-40B4-BE49-F238E27FC236}">
                  <a16:creationId xmlns:a16="http://schemas.microsoft.com/office/drawing/2014/main" id="{73827520-18A7-0B96-981A-0009D6EFF257}"/>
                </a:ext>
              </a:extLst>
            </p:cNvPr>
            <p:cNvSpPr txBox="1"/>
            <p:nvPr/>
          </p:nvSpPr>
          <p:spPr>
            <a:xfrm>
              <a:off x="4285984" y="1187585"/>
              <a:ext cx="1357308" cy="399676"/>
            </a:xfrm>
            <a:prstGeom prst="rect">
              <a:avLst/>
            </a:prstGeom>
            <a:noFill/>
          </p:spPr>
          <p:txBody>
            <a:bodyPr wrap="square" rtlCol="1">
              <a:noAutofit/>
            </a:bodyPr>
            <a:lstStyle/>
            <a:p>
              <a:pPr algn="ctr" rtl="0">
                <a:lnSpc>
                  <a:spcPct val="115000"/>
                </a:lnSpc>
              </a:pPr>
              <a:r>
                <a:rPr lang="ar-EG" sz="3600" b="1" dirty="0">
                  <a:solidFill>
                    <a:srgbClr val="000000"/>
                  </a:solidFill>
                  <a:latin typeface="Adobe Arabic" panose="02040503050201020203" pitchFamily="18" charset="-78"/>
                  <a:cs typeface="Adobe Arabic" panose="02040503050201020203" pitchFamily="18" charset="-78"/>
                </a:rPr>
                <a:t>أهداف خطة المراجعة</a:t>
              </a:r>
              <a:endParaRPr lang="en-US" sz="3600" b="1" dirty="0">
                <a:solidFill>
                  <a:srgbClr val="000000"/>
                </a:solidFill>
                <a:latin typeface="Adobe Arabic" panose="02040503050201020203" pitchFamily="18" charset="-78"/>
                <a:cs typeface="Adobe Arabic" panose="02040503050201020203" pitchFamily="18" charset="-78"/>
              </a:endParaRPr>
            </a:p>
          </p:txBody>
        </p:sp>
      </p:grpSp>
      <p:sp>
        <p:nvSpPr>
          <p:cNvPr id="10" name="TextBox 9">
            <a:extLst>
              <a:ext uri="{FF2B5EF4-FFF2-40B4-BE49-F238E27FC236}">
                <a16:creationId xmlns:a16="http://schemas.microsoft.com/office/drawing/2014/main" id="{1AC6E072-73B5-A555-6423-621CE94852BD}"/>
              </a:ext>
            </a:extLst>
          </p:cNvPr>
          <p:cNvSpPr txBox="1"/>
          <p:nvPr/>
        </p:nvSpPr>
        <p:spPr>
          <a:xfrm>
            <a:off x="478972" y="932571"/>
            <a:ext cx="6963376" cy="1014380"/>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800">
                <a:solidFill>
                  <a:srgbClr val="000000"/>
                </a:solidFill>
                <a:effectLst/>
                <a:latin typeface="Calibri" panose="020F0502020204030204" pitchFamily="34" charset="0"/>
                <a:ea typeface="Calibri" panose="020F0502020204030204" pitchFamily="34" charset="0"/>
                <a:cs typeface="Sakkal Majalla" panose="02000000000000000000" pitchFamily="2" charset="-78"/>
              </a:defRPr>
            </a:lvl1pPr>
          </a:lstStyle>
          <a:p>
            <a:pPr>
              <a:buBlip>
                <a:blip r:embed="rId5"/>
              </a:buBlip>
            </a:pPr>
            <a:r>
              <a:rPr lang="ar-SA" dirty="0">
                <a:solidFill>
                  <a:srgbClr val="168489"/>
                </a:solidFill>
              </a:rPr>
              <a:t>تقديم رأي مستقل: </a:t>
            </a:r>
            <a:r>
              <a:rPr lang="ar-SA" dirty="0"/>
              <a:t>إبداء رأي حول مدى عدالة ودقة القوائم المالية للشركة وفقاً للمعايير الدولية لإعداد التقارير المالية (</a:t>
            </a:r>
            <a:r>
              <a:rPr lang="en-US" dirty="0"/>
              <a:t>IFRS</a:t>
            </a:r>
            <a:r>
              <a:rPr lang="ar-SA" dirty="0"/>
              <a:t>)</a:t>
            </a:r>
            <a:endParaRPr lang="en-US" dirty="0"/>
          </a:p>
        </p:txBody>
      </p:sp>
      <p:sp>
        <p:nvSpPr>
          <p:cNvPr id="11" name="TextBox 10">
            <a:extLst>
              <a:ext uri="{FF2B5EF4-FFF2-40B4-BE49-F238E27FC236}">
                <a16:creationId xmlns:a16="http://schemas.microsoft.com/office/drawing/2014/main" id="{D84100C0-4DB4-CDB0-EE33-32B2BBF50257}"/>
              </a:ext>
            </a:extLst>
          </p:cNvPr>
          <p:cNvSpPr txBox="1"/>
          <p:nvPr/>
        </p:nvSpPr>
        <p:spPr>
          <a:xfrm>
            <a:off x="478972" y="2092288"/>
            <a:ext cx="6963376" cy="1014380"/>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800">
                <a:solidFill>
                  <a:srgbClr val="000000"/>
                </a:solidFill>
                <a:effectLst/>
                <a:latin typeface="Calibri" panose="020F0502020204030204" pitchFamily="34" charset="0"/>
                <a:ea typeface="Calibri" panose="020F0502020204030204" pitchFamily="34" charset="0"/>
                <a:cs typeface="Sakkal Majalla" panose="02000000000000000000" pitchFamily="2" charset="-78"/>
              </a:defRPr>
            </a:lvl1pPr>
          </a:lstStyle>
          <a:p>
            <a:pPr>
              <a:buBlip>
                <a:blip r:embed="rId5"/>
              </a:buBlip>
            </a:pPr>
            <a:r>
              <a:rPr lang="ar-SA" dirty="0">
                <a:solidFill>
                  <a:srgbClr val="168489"/>
                </a:solidFill>
              </a:rPr>
              <a:t>التأكد من الالتزام بالقوانين واللوائح: </a:t>
            </a:r>
            <a:r>
              <a:rPr lang="ar-SA" dirty="0"/>
              <a:t>التحقق من امتثال الشركة للأنظمة المحلية والقوانين الضريبية</a:t>
            </a:r>
            <a:endParaRPr lang="en-US" dirty="0"/>
          </a:p>
        </p:txBody>
      </p:sp>
      <p:sp>
        <p:nvSpPr>
          <p:cNvPr id="12" name="TextBox 11">
            <a:extLst>
              <a:ext uri="{FF2B5EF4-FFF2-40B4-BE49-F238E27FC236}">
                <a16:creationId xmlns:a16="http://schemas.microsoft.com/office/drawing/2014/main" id="{FEBAFF0C-3D8B-D55E-0F24-F7B536C1620F}"/>
              </a:ext>
            </a:extLst>
          </p:cNvPr>
          <p:cNvSpPr txBox="1"/>
          <p:nvPr/>
        </p:nvSpPr>
        <p:spPr>
          <a:xfrm>
            <a:off x="478972" y="3252004"/>
            <a:ext cx="6963376" cy="1014380"/>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800">
                <a:solidFill>
                  <a:srgbClr val="000000"/>
                </a:solidFill>
                <a:effectLst/>
                <a:latin typeface="Calibri" panose="020F0502020204030204" pitchFamily="34" charset="0"/>
                <a:ea typeface="Calibri" panose="020F0502020204030204" pitchFamily="34" charset="0"/>
                <a:cs typeface="Sakkal Majalla" panose="02000000000000000000" pitchFamily="2" charset="-78"/>
              </a:defRPr>
            </a:lvl1pPr>
          </a:lstStyle>
          <a:p>
            <a:pPr>
              <a:buBlip>
                <a:blip r:embed="rId5"/>
              </a:buBlip>
            </a:pPr>
            <a:r>
              <a:rPr lang="ar-SA" dirty="0">
                <a:solidFill>
                  <a:srgbClr val="168489"/>
                </a:solidFill>
              </a:rPr>
              <a:t>تقييم أنظمة الرقابة الداخلية: </a:t>
            </a:r>
            <a:r>
              <a:rPr lang="ar-SA" dirty="0"/>
              <a:t>ضمان كفاءة وفعالية أنظمة الرقابة الداخلية والحد من احتمالية وجود أخطاء أو تلاعب</a:t>
            </a:r>
            <a:endParaRPr lang="en-US" dirty="0"/>
          </a:p>
        </p:txBody>
      </p:sp>
      <p:sp>
        <p:nvSpPr>
          <p:cNvPr id="13" name="TextBox 12">
            <a:extLst>
              <a:ext uri="{FF2B5EF4-FFF2-40B4-BE49-F238E27FC236}">
                <a16:creationId xmlns:a16="http://schemas.microsoft.com/office/drawing/2014/main" id="{E14D0647-DFD8-0A80-19C7-9141D375C3D2}"/>
              </a:ext>
            </a:extLst>
          </p:cNvPr>
          <p:cNvSpPr txBox="1"/>
          <p:nvPr/>
        </p:nvSpPr>
        <p:spPr>
          <a:xfrm>
            <a:off x="478972" y="4411720"/>
            <a:ext cx="6963376" cy="1014380"/>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800">
                <a:solidFill>
                  <a:srgbClr val="000000"/>
                </a:solidFill>
                <a:effectLst/>
                <a:latin typeface="Calibri" panose="020F0502020204030204" pitchFamily="34" charset="0"/>
                <a:ea typeface="Calibri" panose="020F0502020204030204" pitchFamily="34" charset="0"/>
                <a:cs typeface="Sakkal Majalla" panose="02000000000000000000" pitchFamily="2" charset="-78"/>
              </a:defRPr>
            </a:lvl1pPr>
          </a:lstStyle>
          <a:p>
            <a:pPr>
              <a:buBlip>
                <a:blip r:embed="rId5"/>
              </a:buBlip>
            </a:pPr>
            <a:r>
              <a:rPr lang="ar-SA" dirty="0">
                <a:solidFill>
                  <a:srgbClr val="168489"/>
                </a:solidFill>
              </a:rPr>
              <a:t>الكشف عن الأخطاء أو التحريفات الجوهرية: </a:t>
            </a:r>
            <a:r>
              <a:rPr lang="ar-SA" dirty="0"/>
              <a:t>تحديد أي أخطاء أو تلاعبات قد تؤثر على القوائم المالية</a:t>
            </a:r>
            <a:endParaRPr lang="en-US" dirty="0"/>
          </a:p>
        </p:txBody>
      </p:sp>
      <p:sp>
        <p:nvSpPr>
          <p:cNvPr id="14" name="TextBox 13">
            <a:extLst>
              <a:ext uri="{FF2B5EF4-FFF2-40B4-BE49-F238E27FC236}">
                <a16:creationId xmlns:a16="http://schemas.microsoft.com/office/drawing/2014/main" id="{E023AD35-232C-556D-C4E0-8B1405696BF3}"/>
              </a:ext>
            </a:extLst>
          </p:cNvPr>
          <p:cNvSpPr txBox="1"/>
          <p:nvPr/>
        </p:nvSpPr>
        <p:spPr>
          <a:xfrm>
            <a:off x="478972" y="5571437"/>
            <a:ext cx="6963376" cy="1014380"/>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800">
                <a:solidFill>
                  <a:srgbClr val="000000"/>
                </a:solidFill>
                <a:effectLst/>
                <a:latin typeface="Calibri" panose="020F0502020204030204" pitchFamily="34" charset="0"/>
                <a:ea typeface="Calibri" panose="020F0502020204030204" pitchFamily="34" charset="0"/>
                <a:cs typeface="Sakkal Majalla" panose="02000000000000000000" pitchFamily="2" charset="-78"/>
              </a:defRPr>
            </a:lvl1pPr>
          </a:lstStyle>
          <a:p>
            <a:pPr>
              <a:buBlip>
                <a:blip r:embed="rId5"/>
              </a:buBlip>
            </a:pPr>
            <a:r>
              <a:rPr lang="ar-SA" dirty="0">
                <a:solidFill>
                  <a:srgbClr val="168489"/>
                </a:solidFill>
              </a:rPr>
              <a:t>تقديم توصيات لتحسين العمليات: </a:t>
            </a:r>
            <a:r>
              <a:rPr lang="ar-SA" dirty="0"/>
              <a:t>تزويد الإدارة بتوصيات لتحسين الأنظمة المالية والإدارية</a:t>
            </a:r>
            <a:endParaRPr lang="en-US" dirty="0"/>
          </a:p>
        </p:txBody>
      </p:sp>
    </p:spTree>
    <p:extLst>
      <p:ext uri="{BB962C8B-B14F-4D97-AF65-F5344CB8AC3E}">
        <p14:creationId xmlns:p14="http://schemas.microsoft.com/office/powerpoint/2010/main" val="1344849244"/>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par>
                                <p:cTn id="8" presetID="42" presetClass="entr" presetSubtype="0"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fade">
                                      <p:cBhvr>
                                        <p:cTn id="10" dur="1000"/>
                                        <p:tgtEl>
                                          <p:spTgt spid="10"/>
                                        </p:tgtEl>
                                      </p:cBhvr>
                                    </p:animEffect>
                                    <p:anim calcmode="lin" valueType="num">
                                      <p:cBhvr>
                                        <p:cTn id="11" dur="1000" fill="hold"/>
                                        <p:tgtEl>
                                          <p:spTgt spid="10"/>
                                        </p:tgtEl>
                                        <p:attrNameLst>
                                          <p:attrName>ppt_x</p:attrName>
                                        </p:attrNameLst>
                                      </p:cBhvr>
                                      <p:tavLst>
                                        <p:tav tm="0">
                                          <p:val>
                                            <p:strVal val="#ppt_x"/>
                                          </p:val>
                                        </p:tav>
                                        <p:tav tm="100000">
                                          <p:val>
                                            <p:strVal val="#ppt_x"/>
                                          </p:val>
                                        </p:tav>
                                      </p:tavLst>
                                    </p:anim>
                                    <p:anim calcmode="lin" valueType="num">
                                      <p:cBhvr>
                                        <p:cTn id="12"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1000"/>
                                        <p:tgtEl>
                                          <p:spTgt spid="11"/>
                                        </p:tgtEl>
                                      </p:cBhvr>
                                    </p:animEffect>
                                    <p:anim calcmode="lin" valueType="num">
                                      <p:cBhvr>
                                        <p:cTn id="18" dur="1000" fill="hold"/>
                                        <p:tgtEl>
                                          <p:spTgt spid="11"/>
                                        </p:tgtEl>
                                        <p:attrNameLst>
                                          <p:attrName>ppt_x</p:attrName>
                                        </p:attrNameLst>
                                      </p:cBhvr>
                                      <p:tavLst>
                                        <p:tav tm="0">
                                          <p:val>
                                            <p:strVal val="#ppt_x"/>
                                          </p:val>
                                        </p:tav>
                                        <p:tav tm="100000">
                                          <p:val>
                                            <p:strVal val="#ppt_x"/>
                                          </p:val>
                                        </p:tav>
                                      </p:tavLst>
                                    </p:anim>
                                    <p:anim calcmode="lin" valueType="num">
                                      <p:cBhvr>
                                        <p:cTn id="19"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grpId="0" nodeType="clickEffect">
                                  <p:stCondLst>
                                    <p:cond delay="0"/>
                                  </p:stCondLst>
                                  <p:childTnLst>
                                    <p:set>
                                      <p:cBhvr>
                                        <p:cTn id="23" dur="1" fill="hold">
                                          <p:stCondLst>
                                            <p:cond delay="0"/>
                                          </p:stCondLst>
                                        </p:cTn>
                                        <p:tgtEl>
                                          <p:spTgt spid="12"/>
                                        </p:tgtEl>
                                        <p:attrNameLst>
                                          <p:attrName>style.visibility</p:attrName>
                                        </p:attrNameLst>
                                      </p:cBhvr>
                                      <p:to>
                                        <p:strVal val="visible"/>
                                      </p:to>
                                    </p:set>
                                    <p:animEffect transition="in" filter="fade">
                                      <p:cBhvr>
                                        <p:cTn id="24" dur="1000"/>
                                        <p:tgtEl>
                                          <p:spTgt spid="12"/>
                                        </p:tgtEl>
                                      </p:cBhvr>
                                    </p:animEffect>
                                    <p:anim calcmode="lin" valueType="num">
                                      <p:cBhvr>
                                        <p:cTn id="25" dur="1000" fill="hold"/>
                                        <p:tgtEl>
                                          <p:spTgt spid="12"/>
                                        </p:tgtEl>
                                        <p:attrNameLst>
                                          <p:attrName>ppt_x</p:attrName>
                                        </p:attrNameLst>
                                      </p:cBhvr>
                                      <p:tavLst>
                                        <p:tav tm="0">
                                          <p:val>
                                            <p:strVal val="#ppt_x"/>
                                          </p:val>
                                        </p:tav>
                                        <p:tav tm="100000">
                                          <p:val>
                                            <p:strVal val="#ppt_x"/>
                                          </p:val>
                                        </p:tav>
                                      </p:tavLst>
                                    </p:anim>
                                    <p:anim calcmode="lin" valueType="num">
                                      <p:cBhvr>
                                        <p:cTn id="26"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grpId="0" nodeType="click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fade">
                                      <p:cBhvr>
                                        <p:cTn id="31" dur="1000"/>
                                        <p:tgtEl>
                                          <p:spTgt spid="13"/>
                                        </p:tgtEl>
                                      </p:cBhvr>
                                    </p:animEffect>
                                    <p:anim calcmode="lin" valueType="num">
                                      <p:cBhvr>
                                        <p:cTn id="32" dur="1000" fill="hold"/>
                                        <p:tgtEl>
                                          <p:spTgt spid="13"/>
                                        </p:tgtEl>
                                        <p:attrNameLst>
                                          <p:attrName>ppt_x</p:attrName>
                                        </p:attrNameLst>
                                      </p:cBhvr>
                                      <p:tavLst>
                                        <p:tav tm="0">
                                          <p:val>
                                            <p:strVal val="#ppt_x"/>
                                          </p:val>
                                        </p:tav>
                                        <p:tav tm="100000">
                                          <p:val>
                                            <p:strVal val="#ppt_x"/>
                                          </p:val>
                                        </p:tav>
                                      </p:tavLst>
                                    </p:anim>
                                    <p:anim calcmode="lin" valueType="num">
                                      <p:cBhvr>
                                        <p:cTn id="33"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42" presetClass="entr" presetSubtype="0" fill="hold" grpId="0" nodeType="clickEffect">
                                  <p:stCondLst>
                                    <p:cond delay="0"/>
                                  </p:stCondLst>
                                  <p:childTnLst>
                                    <p:set>
                                      <p:cBhvr>
                                        <p:cTn id="37" dur="1" fill="hold">
                                          <p:stCondLst>
                                            <p:cond delay="0"/>
                                          </p:stCondLst>
                                        </p:cTn>
                                        <p:tgtEl>
                                          <p:spTgt spid="14"/>
                                        </p:tgtEl>
                                        <p:attrNameLst>
                                          <p:attrName>style.visibility</p:attrName>
                                        </p:attrNameLst>
                                      </p:cBhvr>
                                      <p:to>
                                        <p:strVal val="visible"/>
                                      </p:to>
                                    </p:set>
                                    <p:animEffect transition="in" filter="fade">
                                      <p:cBhvr>
                                        <p:cTn id="38" dur="1000"/>
                                        <p:tgtEl>
                                          <p:spTgt spid="14"/>
                                        </p:tgtEl>
                                      </p:cBhvr>
                                    </p:animEffect>
                                    <p:anim calcmode="lin" valueType="num">
                                      <p:cBhvr>
                                        <p:cTn id="39" dur="1000" fill="hold"/>
                                        <p:tgtEl>
                                          <p:spTgt spid="14"/>
                                        </p:tgtEl>
                                        <p:attrNameLst>
                                          <p:attrName>ppt_x</p:attrName>
                                        </p:attrNameLst>
                                      </p:cBhvr>
                                      <p:tavLst>
                                        <p:tav tm="0">
                                          <p:val>
                                            <p:strVal val="#ppt_x"/>
                                          </p:val>
                                        </p:tav>
                                        <p:tav tm="100000">
                                          <p:val>
                                            <p:strVal val="#ppt_x"/>
                                          </p:val>
                                        </p:tav>
                                      </p:tavLst>
                                    </p:anim>
                                    <p:anim calcmode="lin" valueType="num">
                                      <p:cBhvr>
                                        <p:cTn id="40"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p:bldP spid="13" grpId="0"/>
      <p:bldP spid="14" grpId="0"/>
    </p:bld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4E71AE6-6367-8BA6-81D4-A67620382CA3}"/>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5A7BCF40-7960-3B3D-91FF-5ACD0A30824E}"/>
              </a:ext>
            </a:extLst>
          </p:cNvPr>
          <p:cNvSpPr txBox="1"/>
          <p:nvPr/>
        </p:nvSpPr>
        <p:spPr>
          <a:xfrm>
            <a:off x="1638300" y="-80643"/>
            <a:ext cx="8915400" cy="646331"/>
          </a:xfrm>
          <a:prstGeom prst="rect">
            <a:avLst/>
          </a:prstGeom>
          <a:noFill/>
        </p:spPr>
        <p:txBody>
          <a:bodyPr wrap="square">
            <a:spAutoFit/>
          </a:bodyPr>
          <a:lstStyle/>
          <a:p>
            <a:pPr algn="ctr" rtl="1"/>
            <a:r>
              <a:rPr lang="en-US" sz="3600" b="1" dirty="0">
                <a:solidFill>
                  <a:schemeClr val="bg1"/>
                </a:solidFill>
                <a:latin typeface="Adobe Arabic" panose="02040503050201020203" pitchFamily="18" charset="-78"/>
                <a:cs typeface="Adobe Arabic" panose="02040503050201020203" pitchFamily="18" charset="-78"/>
              </a:rPr>
              <a:t> </a:t>
            </a:r>
            <a:r>
              <a:rPr lang="ar-SA" sz="3600" b="1" dirty="0">
                <a:solidFill>
                  <a:schemeClr val="bg1"/>
                </a:solidFill>
                <a:latin typeface="Adobe Arabic" panose="02040503050201020203" pitchFamily="18" charset="-78"/>
                <a:cs typeface="Adobe Arabic" panose="02040503050201020203" pitchFamily="18" charset="-78"/>
              </a:rPr>
              <a:t>خطة المراجعة الخارجية</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127661E9-FD1F-51FE-7993-F0E5BCF68BF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grpSp>
        <p:nvGrpSpPr>
          <p:cNvPr id="2" name="Group 1">
            <a:extLst>
              <a:ext uri="{FF2B5EF4-FFF2-40B4-BE49-F238E27FC236}">
                <a16:creationId xmlns:a16="http://schemas.microsoft.com/office/drawing/2014/main" id="{D2FA1704-A1C3-53B8-7A99-08E9C0819C2A}"/>
              </a:ext>
            </a:extLst>
          </p:cNvPr>
          <p:cNvGrpSpPr/>
          <p:nvPr/>
        </p:nvGrpSpPr>
        <p:grpSpPr>
          <a:xfrm>
            <a:off x="8370441" y="2115717"/>
            <a:ext cx="2743873" cy="3208614"/>
            <a:chOff x="4285984" y="0"/>
            <a:chExt cx="1357308" cy="1587261"/>
          </a:xfrm>
        </p:grpSpPr>
        <p:sp>
          <p:nvSpPr>
            <p:cNvPr id="4" name="Freeform: Shape 3">
              <a:extLst>
                <a:ext uri="{FF2B5EF4-FFF2-40B4-BE49-F238E27FC236}">
                  <a16:creationId xmlns:a16="http://schemas.microsoft.com/office/drawing/2014/main" id="{86DD084A-96B6-45C8-B0AF-FF14E822C109}"/>
                </a:ext>
              </a:extLst>
            </p:cNvPr>
            <p:cNvSpPr/>
            <p:nvPr/>
          </p:nvSpPr>
          <p:spPr>
            <a:xfrm>
              <a:off x="4402127" y="518830"/>
              <a:ext cx="1225615" cy="520881"/>
            </a:xfrm>
            <a:custGeom>
              <a:avLst/>
              <a:gdLst>
                <a:gd name="connsiteX0" fmla="*/ 0 w 2064132"/>
                <a:gd name="connsiteY0" fmla="*/ 0 h 877957"/>
                <a:gd name="connsiteX1" fmla="*/ 352967 w 2064132"/>
                <a:gd name="connsiteY1" fmla="*/ 0 h 877957"/>
                <a:gd name="connsiteX2" fmla="*/ 385327 w 2064132"/>
                <a:gd name="connsiteY2" fmla="*/ 104246 h 877957"/>
                <a:gd name="connsiteX3" fmla="*/ 1032066 w 2064132"/>
                <a:gd name="connsiteY3" fmla="*/ 532933 h 877957"/>
                <a:gd name="connsiteX4" fmla="*/ 1678805 w 2064132"/>
                <a:gd name="connsiteY4" fmla="*/ 104246 h 877957"/>
                <a:gd name="connsiteX5" fmla="*/ 1711165 w 2064132"/>
                <a:gd name="connsiteY5" fmla="*/ 0 h 877957"/>
                <a:gd name="connsiteX6" fmla="*/ 2064132 w 2064132"/>
                <a:gd name="connsiteY6" fmla="*/ 0 h 877957"/>
                <a:gd name="connsiteX7" fmla="*/ 2057718 w 2064132"/>
                <a:gd name="connsiteY7" fmla="*/ 42026 h 877957"/>
                <a:gd name="connsiteX8" fmla="*/ 1032066 w 2064132"/>
                <a:gd name="connsiteY8" fmla="*/ 877957 h 877957"/>
                <a:gd name="connsiteX9" fmla="*/ 6414 w 2064132"/>
                <a:gd name="connsiteY9" fmla="*/ 42026 h 877957"/>
                <a:gd name="connsiteX10" fmla="*/ 0 w 2064132"/>
                <a:gd name="connsiteY10" fmla="*/ 0 h 8779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064132" h="877957">
                  <a:moveTo>
                    <a:pt x="0" y="0"/>
                  </a:moveTo>
                  <a:lnTo>
                    <a:pt x="352967" y="0"/>
                  </a:lnTo>
                  <a:lnTo>
                    <a:pt x="385327" y="104246"/>
                  </a:lnTo>
                  <a:cubicBezTo>
                    <a:pt x="491881" y="356168"/>
                    <a:pt x="741330" y="532933"/>
                    <a:pt x="1032066" y="532933"/>
                  </a:cubicBezTo>
                  <a:cubicBezTo>
                    <a:pt x="1322802" y="532933"/>
                    <a:pt x="1572252" y="356168"/>
                    <a:pt x="1678805" y="104246"/>
                  </a:cubicBezTo>
                  <a:lnTo>
                    <a:pt x="1711165" y="0"/>
                  </a:lnTo>
                  <a:lnTo>
                    <a:pt x="2064132" y="0"/>
                  </a:lnTo>
                  <a:lnTo>
                    <a:pt x="2057718" y="42026"/>
                  </a:lnTo>
                  <a:cubicBezTo>
                    <a:pt x="1960097" y="519091"/>
                    <a:pt x="1537990" y="877957"/>
                    <a:pt x="1032066" y="877957"/>
                  </a:cubicBezTo>
                  <a:cubicBezTo>
                    <a:pt x="526142" y="877957"/>
                    <a:pt x="104035" y="519091"/>
                    <a:pt x="6414" y="42026"/>
                  </a:cubicBezTo>
                  <a:lnTo>
                    <a:pt x="0" y="0"/>
                  </a:lnTo>
                  <a:close/>
                </a:path>
              </a:pathLst>
            </a:custGeom>
            <a:solidFill>
              <a:srgbClr val="A0C9CA"/>
            </a:solidFill>
            <a:ln>
              <a:solidFill>
                <a:srgbClr val="A0C9CA"/>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3200"/>
            </a:p>
          </p:txBody>
        </p:sp>
        <p:sp>
          <p:nvSpPr>
            <p:cNvPr id="6" name="TextBox 6">
              <a:extLst>
                <a:ext uri="{FF2B5EF4-FFF2-40B4-BE49-F238E27FC236}">
                  <a16:creationId xmlns:a16="http://schemas.microsoft.com/office/drawing/2014/main" id="{8EE4A970-A917-8535-1C0E-F7C36694827B}"/>
                </a:ext>
              </a:extLst>
            </p:cNvPr>
            <p:cNvSpPr txBox="1"/>
            <p:nvPr/>
          </p:nvSpPr>
          <p:spPr>
            <a:xfrm>
              <a:off x="4631863" y="0"/>
              <a:ext cx="785495" cy="586905"/>
            </a:xfrm>
            <a:prstGeom prst="rect">
              <a:avLst/>
            </a:prstGeom>
            <a:noFill/>
          </p:spPr>
          <p:txBody>
            <a:bodyPr wrap="square" rtlCol="0">
              <a:spAutoFit/>
            </a:bodyPr>
            <a:lstStyle/>
            <a:p>
              <a:pPr algn="ctr" rtl="0">
                <a:lnSpc>
                  <a:spcPct val="115000"/>
                </a:lnSpc>
              </a:pPr>
              <a:r>
                <a:rPr lang="en-GB" sz="6600" b="1" kern="1200" dirty="0">
                  <a:solidFill>
                    <a:srgbClr val="A0C9CA"/>
                  </a:solidFill>
                  <a:effectLst/>
                  <a:latin typeface="Calibri" panose="020F0502020204030204" pitchFamily="34" charset="0"/>
                  <a:ea typeface="Calibri" panose="020F0502020204030204" pitchFamily="34" charset="0"/>
                  <a:cs typeface="Activist Light"/>
                </a:rPr>
                <a:t>02</a:t>
              </a:r>
              <a:endParaRPr lang="en-US" sz="6600" dirty="0">
                <a:solidFill>
                  <a:srgbClr val="A0C9CA"/>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7" name="مربع نص 18">
              <a:extLst>
                <a:ext uri="{FF2B5EF4-FFF2-40B4-BE49-F238E27FC236}">
                  <a16:creationId xmlns:a16="http://schemas.microsoft.com/office/drawing/2014/main" id="{223DD4A7-F232-0618-ECB7-9AB94B173953}"/>
                </a:ext>
              </a:extLst>
            </p:cNvPr>
            <p:cNvSpPr txBox="1"/>
            <p:nvPr/>
          </p:nvSpPr>
          <p:spPr>
            <a:xfrm>
              <a:off x="4285984" y="1187585"/>
              <a:ext cx="1357308" cy="399676"/>
            </a:xfrm>
            <a:prstGeom prst="rect">
              <a:avLst/>
            </a:prstGeom>
            <a:noFill/>
          </p:spPr>
          <p:txBody>
            <a:bodyPr wrap="square" rtlCol="1">
              <a:noAutofit/>
            </a:bodyPr>
            <a:lstStyle/>
            <a:p>
              <a:pPr algn="ctr" rtl="0">
                <a:lnSpc>
                  <a:spcPct val="115000"/>
                </a:lnSpc>
              </a:pPr>
              <a:r>
                <a:rPr lang="ar-EG" sz="3600" b="1" dirty="0">
                  <a:solidFill>
                    <a:srgbClr val="000000"/>
                  </a:solidFill>
                  <a:latin typeface="Adobe Arabic" panose="02040503050201020203" pitchFamily="18" charset="-78"/>
                  <a:cs typeface="Adobe Arabic" panose="02040503050201020203" pitchFamily="18" charset="-78"/>
                </a:rPr>
                <a:t>نطاق المراجعة</a:t>
              </a:r>
              <a:endParaRPr lang="en-US" sz="3600" b="1" dirty="0">
                <a:solidFill>
                  <a:srgbClr val="000000"/>
                </a:solidFill>
                <a:latin typeface="Adobe Arabic" panose="02040503050201020203" pitchFamily="18" charset="-78"/>
                <a:cs typeface="Adobe Arabic" panose="02040503050201020203" pitchFamily="18" charset="-78"/>
              </a:endParaRPr>
            </a:p>
          </p:txBody>
        </p:sp>
      </p:grpSp>
      <p:sp>
        <p:nvSpPr>
          <p:cNvPr id="10" name="TextBox 9">
            <a:extLst>
              <a:ext uri="{FF2B5EF4-FFF2-40B4-BE49-F238E27FC236}">
                <a16:creationId xmlns:a16="http://schemas.microsoft.com/office/drawing/2014/main" id="{2980363C-8163-D2E2-6827-BCD0EEB4019C}"/>
              </a:ext>
            </a:extLst>
          </p:cNvPr>
          <p:cNvSpPr txBox="1"/>
          <p:nvPr/>
        </p:nvSpPr>
        <p:spPr>
          <a:xfrm>
            <a:off x="478972" y="932571"/>
            <a:ext cx="6963376" cy="2643352"/>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800">
                <a:solidFill>
                  <a:srgbClr val="168489"/>
                </a:solidFill>
                <a:effectLst/>
                <a:latin typeface="Calibri" panose="020F0502020204030204" pitchFamily="34" charset="0"/>
                <a:ea typeface="Calibri" panose="020F0502020204030204" pitchFamily="34" charset="0"/>
                <a:cs typeface="Sakkal Majalla" panose="02000000000000000000" pitchFamily="2" charset="-78"/>
              </a:defRPr>
            </a:lvl1pPr>
          </a:lstStyle>
          <a:p>
            <a:pPr marL="0" indent="0">
              <a:buNone/>
            </a:pPr>
            <a:r>
              <a:rPr lang="ar-SA" sz="2600" dirty="0"/>
              <a:t>1. التقارير المالية المشمولة:</a:t>
            </a:r>
            <a:endParaRPr lang="en-US" sz="2600" dirty="0"/>
          </a:p>
          <a:p>
            <a:pPr marL="0" indent="0">
              <a:buNone/>
            </a:pPr>
            <a:r>
              <a:rPr lang="ar-SA" sz="2600" dirty="0"/>
              <a:t>   </a:t>
            </a:r>
            <a:r>
              <a:rPr lang="ar-SA" sz="2600" dirty="0">
                <a:solidFill>
                  <a:schemeClr val="tx1"/>
                </a:solidFill>
              </a:rPr>
              <a:t>- قائمة المركز المالي (الميزانية العمومية).  </a:t>
            </a:r>
            <a:endParaRPr lang="en-US" sz="2600" dirty="0">
              <a:solidFill>
                <a:schemeClr val="tx1"/>
              </a:solidFill>
            </a:endParaRPr>
          </a:p>
          <a:p>
            <a:pPr marL="0" indent="0">
              <a:buNone/>
            </a:pPr>
            <a:r>
              <a:rPr lang="ar-SA" sz="2600" dirty="0">
                <a:solidFill>
                  <a:schemeClr val="tx1"/>
                </a:solidFill>
              </a:rPr>
              <a:t>   - قائمة الدخل (بيان الأرباح والخسائر).  </a:t>
            </a:r>
            <a:endParaRPr lang="en-US" sz="2600" dirty="0">
              <a:solidFill>
                <a:schemeClr val="tx1"/>
              </a:solidFill>
            </a:endParaRPr>
          </a:p>
          <a:p>
            <a:pPr marL="0" indent="0">
              <a:buNone/>
            </a:pPr>
            <a:r>
              <a:rPr lang="ar-SA" sz="2600" dirty="0">
                <a:solidFill>
                  <a:schemeClr val="tx1"/>
                </a:solidFill>
              </a:rPr>
              <a:t>   - قائمة التدفقات النقدية.  </a:t>
            </a:r>
            <a:endParaRPr lang="en-US" sz="2600" dirty="0">
              <a:solidFill>
                <a:schemeClr val="tx1"/>
              </a:solidFill>
            </a:endParaRPr>
          </a:p>
          <a:p>
            <a:pPr marL="0" indent="0">
              <a:buNone/>
            </a:pPr>
            <a:r>
              <a:rPr lang="ar-SA" sz="2600" dirty="0">
                <a:solidFill>
                  <a:schemeClr val="tx1"/>
                </a:solidFill>
              </a:rPr>
              <a:t>   - قائمة التغيرات في حقوق الملكية.  </a:t>
            </a:r>
            <a:endParaRPr lang="en-US" sz="2600" dirty="0">
              <a:solidFill>
                <a:schemeClr val="tx1"/>
              </a:solidFill>
            </a:endParaRPr>
          </a:p>
        </p:txBody>
      </p:sp>
      <p:sp>
        <p:nvSpPr>
          <p:cNvPr id="13" name="TextBox 12">
            <a:extLst>
              <a:ext uri="{FF2B5EF4-FFF2-40B4-BE49-F238E27FC236}">
                <a16:creationId xmlns:a16="http://schemas.microsoft.com/office/drawing/2014/main" id="{5ECF2A51-5D44-ABDD-DE16-4FABE56C220E}"/>
              </a:ext>
            </a:extLst>
          </p:cNvPr>
          <p:cNvSpPr txBox="1"/>
          <p:nvPr/>
        </p:nvSpPr>
        <p:spPr>
          <a:xfrm>
            <a:off x="478972" y="3517377"/>
            <a:ext cx="6963376" cy="1051185"/>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800">
                <a:solidFill>
                  <a:srgbClr val="168489"/>
                </a:solidFill>
                <a:effectLst/>
                <a:latin typeface="Calibri" panose="020F0502020204030204" pitchFamily="34" charset="0"/>
                <a:ea typeface="Calibri" panose="020F0502020204030204" pitchFamily="34" charset="0"/>
                <a:cs typeface="Sakkal Majalla" panose="02000000000000000000" pitchFamily="2" charset="-78"/>
              </a:defRPr>
            </a:lvl1pPr>
          </a:lstStyle>
          <a:p>
            <a:pPr marL="0" indent="0">
              <a:buNone/>
            </a:pPr>
            <a:r>
              <a:rPr lang="ar-SA" sz="2600" dirty="0"/>
              <a:t>2. الفترات الزمنية المشمولة:</a:t>
            </a:r>
            <a:endParaRPr lang="en-US" sz="2600" dirty="0"/>
          </a:p>
          <a:p>
            <a:pPr marL="0" indent="0">
              <a:buNone/>
            </a:pPr>
            <a:r>
              <a:rPr lang="ar-SA" sz="2600" dirty="0">
                <a:solidFill>
                  <a:schemeClr val="tx1"/>
                </a:solidFill>
              </a:rPr>
              <a:t>   - الفترة من 1 يناير 2024 إلى 31 ديسمبر 2024.  </a:t>
            </a:r>
            <a:endParaRPr lang="en-US" sz="2600" dirty="0">
              <a:solidFill>
                <a:schemeClr val="tx1"/>
              </a:solidFill>
            </a:endParaRPr>
          </a:p>
        </p:txBody>
      </p:sp>
      <p:sp>
        <p:nvSpPr>
          <p:cNvPr id="14" name="TextBox 13">
            <a:extLst>
              <a:ext uri="{FF2B5EF4-FFF2-40B4-BE49-F238E27FC236}">
                <a16:creationId xmlns:a16="http://schemas.microsoft.com/office/drawing/2014/main" id="{947A1F2C-FC78-1DFB-59CD-06B1E896C13D}"/>
              </a:ext>
            </a:extLst>
          </p:cNvPr>
          <p:cNvSpPr txBox="1"/>
          <p:nvPr/>
        </p:nvSpPr>
        <p:spPr>
          <a:xfrm>
            <a:off x="478972" y="4642522"/>
            <a:ext cx="6963376" cy="2112630"/>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800">
                <a:solidFill>
                  <a:srgbClr val="168489"/>
                </a:solidFill>
                <a:effectLst/>
                <a:latin typeface="Calibri" panose="020F0502020204030204" pitchFamily="34" charset="0"/>
                <a:ea typeface="Calibri" panose="020F0502020204030204" pitchFamily="34" charset="0"/>
                <a:cs typeface="Sakkal Majalla" panose="02000000000000000000" pitchFamily="2" charset="-78"/>
              </a:defRPr>
            </a:lvl1pPr>
          </a:lstStyle>
          <a:p>
            <a:pPr marL="0" indent="0">
              <a:buNone/>
            </a:pPr>
            <a:r>
              <a:rPr lang="ar-SA" sz="2600" dirty="0"/>
              <a:t>3. المناطق الرئيسية التي سيتم مراجعتها:</a:t>
            </a:r>
            <a:endParaRPr lang="en-US" sz="2600" dirty="0"/>
          </a:p>
          <a:p>
            <a:pPr marL="0" indent="0">
              <a:buNone/>
            </a:pPr>
            <a:r>
              <a:rPr lang="ar-SA" sz="2600" dirty="0"/>
              <a:t>   </a:t>
            </a:r>
            <a:r>
              <a:rPr lang="ar-SA" sz="2600" dirty="0">
                <a:solidFill>
                  <a:schemeClr val="tx1"/>
                </a:solidFill>
              </a:rPr>
              <a:t>- الإيرادات والمبيعات.                 - المخزون وتكاليف البضائع المباعة.  </a:t>
            </a:r>
            <a:endParaRPr lang="en-US" sz="2600" dirty="0">
              <a:solidFill>
                <a:schemeClr val="tx1"/>
              </a:solidFill>
            </a:endParaRPr>
          </a:p>
          <a:p>
            <a:pPr marL="0" indent="0">
              <a:buNone/>
            </a:pPr>
            <a:r>
              <a:rPr lang="ar-SA" sz="2600" dirty="0">
                <a:solidFill>
                  <a:schemeClr val="tx1"/>
                </a:solidFill>
              </a:rPr>
              <a:t>   - الذمم الدائنة والمدينة.                - الأصول الثابتة والإهلاك.  </a:t>
            </a:r>
            <a:endParaRPr lang="en-US" sz="2600" dirty="0">
              <a:solidFill>
                <a:schemeClr val="tx1"/>
              </a:solidFill>
            </a:endParaRPr>
          </a:p>
          <a:p>
            <a:pPr marL="0" indent="0">
              <a:buNone/>
            </a:pPr>
            <a:r>
              <a:rPr lang="ar-SA" sz="2600" dirty="0">
                <a:solidFill>
                  <a:schemeClr val="tx1"/>
                </a:solidFill>
              </a:rPr>
              <a:t>   - الالتزامات (القروض والضرائب).     - النقدية والتدفقات النقدية.  </a:t>
            </a:r>
            <a:endParaRPr lang="en-US" sz="2600" dirty="0">
              <a:solidFill>
                <a:schemeClr val="tx1"/>
              </a:solidFill>
            </a:endParaRPr>
          </a:p>
        </p:txBody>
      </p:sp>
    </p:spTree>
    <p:extLst>
      <p:ext uri="{BB962C8B-B14F-4D97-AF65-F5344CB8AC3E}">
        <p14:creationId xmlns:p14="http://schemas.microsoft.com/office/powerpoint/2010/main" val="159385441"/>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par>
                                <p:cTn id="8" presetID="42" presetClass="entr" presetSubtype="0"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fade">
                                      <p:cBhvr>
                                        <p:cTn id="10" dur="1000"/>
                                        <p:tgtEl>
                                          <p:spTgt spid="10"/>
                                        </p:tgtEl>
                                      </p:cBhvr>
                                    </p:animEffect>
                                    <p:anim calcmode="lin" valueType="num">
                                      <p:cBhvr>
                                        <p:cTn id="11" dur="1000" fill="hold"/>
                                        <p:tgtEl>
                                          <p:spTgt spid="10"/>
                                        </p:tgtEl>
                                        <p:attrNameLst>
                                          <p:attrName>ppt_x</p:attrName>
                                        </p:attrNameLst>
                                      </p:cBhvr>
                                      <p:tavLst>
                                        <p:tav tm="0">
                                          <p:val>
                                            <p:strVal val="#ppt_x"/>
                                          </p:val>
                                        </p:tav>
                                        <p:tav tm="100000">
                                          <p:val>
                                            <p:strVal val="#ppt_x"/>
                                          </p:val>
                                        </p:tav>
                                      </p:tavLst>
                                    </p:anim>
                                    <p:anim calcmode="lin" valueType="num">
                                      <p:cBhvr>
                                        <p:cTn id="12"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fade">
                                      <p:cBhvr>
                                        <p:cTn id="17" dur="1000"/>
                                        <p:tgtEl>
                                          <p:spTgt spid="13"/>
                                        </p:tgtEl>
                                      </p:cBhvr>
                                    </p:animEffect>
                                    <p:anim calcmode="lin" valueType="num">
                                      <p:cBhvr>
                                        <p:cTn id="18" dur="1000" fill="hold"/>
                                        <p:tgtEl>
                                          <p:spTgt spid="13"/>
                                        </p:tgtEl>
                                        <p:attrNameLst>
                                          <p:attrName>ppt_x</p:attrName>
                                        </p:attrNameLst>
                                      </p:cBhvr>
                                      <p:tavLst>
                                        <p:tav tm="0">
                                          <p:val>
                                            <p:strVal val="#ppt_x"/>
                                          </p:val>
                                        </p:tav>
                                        <p:tav tm="100000">
                                          <p:val>
                                            <p:strVal val="#ppt_x"/>
                                          </p:val>
                                        </p:tav>
                                      </p:tavLst>
                                    </p:anim>
                                    <p:anim calcmode="lin" valueType="num">
                                      <p:cBhvr>
                                        <p:cTn id="19"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grpId="0" nodeType="clickEffect">
                                  <p:stCondLst>
                                    <p:cond delay="0"/>
                                  </p:stCondLst>
                                  <p:childTnLst>
                                    <p:set>
                                      <p:cBhvr>
                                        <p:cTn id="23" dur="1" fill="hold">
                                          <p:stCondLst>
                                            <p:cond delay="0"/>
                                          </p:stCondLst>
                                        </p:cTn>
                                        <p:tgtEl>
                                          <p:spTgt spid="14"/>
                                        </p:tgtEl>
                                        <p:attrNameLst>
                                          <p:attrName>style.visibility</p:attrName>
                                        </p:attrNameLst>
                                      </p:cBhvr>
                                      <p:to>
                                        <p:strVal val="visible"/>
                                      </p:to>
                                    </p:set>
                                    <p:animEffect transition="in" filter="fade">
                                      <p:cBhvr>
                                        <p:cTn id="24" dur="1000"/>
                                        <p:tgtEl>
                                          <p:spTgt spid="14"/>
                                        </p:tgtEl>
                                      </p:cBhvr>
                                    </p:animEffect>
                                    <p:anim calcmode="lin" valueType="num">
                                      <p:cBhvr>
                                        <p:cTn id="25" dur="1000" fill="hold"/>
                                        <p:tgtEl>
                                          <p:spTgt spid="14"/>
                                        </p:tgtEl>
                                        <p:attrNameLst>
                                          <p:attrName>ppt_x</p:attrName>
                                        </p:attrNameLst>
                                      </p:cBhvr>
                                      <p:tavLst>
                                        <p:tav tm="0">
                                          <p:val>
                                            <p:strVal val="#ppt_x"/>
                                          </p:val>
                                        </p:tav>
                                        <p:tav tm="100000">
                                          <p:val>
                                            <p:strVal val="#ppt_x"/>
                                          </p:val>
                                        </p:tav>
                                      </p:tavLst>
                                    </p:anim>
                                    <p:anim calcmode="lin" valueType="num">
                                      <p:cBhvr>
                                        <p:cTn id="26"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3" grpId="0"/>
      <p:bldP spid="14" grpId="0"/>
    </p:bld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0156D03-65C6-7CE7-8B6D-219C9E120D3E}"/>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EAD9C868-CC5C-0637-94BB-BDC7AE311FFF}"/>
              </a:ext>
            </a:extLst>
          </p:cNvPr>
          <p:cNvSpPr txBox="1"/>
          <p:nvPr/>
        </p:nvSpPr>
        <p:spPr>
          <a:xfrm>
            <a:off x="1638300" y="-80643"/>
            <a:ext cx="8915400" cy="646331"/>
          </a:xfrm>
          <a:prstGeom prst="rect">
            <a:avLst/>
          </a:prstGeom>
          <a:noFill/>
        </p:spPr>
        <p:txBody>
          <a:bodyPr wrap="square">
            <a:spAutoFit/>
          </a:bodyPr>
          <a:lstStyle/>
          <a:p>
            <a:pPr algn="ctr" rtl="1"/>
            <a:r>
              <a:rPr lang="en-US" sz="3600" b="1" dirty="0">
                <a:solidFill>
                  <a:schemeClr val="bg1"/>
                </a:solidFill>
                <a:latin typeface="Adobe Arabic" panose="02040503050201020203" pitchFamily="18" charset="-78"/>
                <a:cs typeface="Adobe Arabic" panose="02040503050201020203" pitchFamily="18" charset="-78"/>
              </a:rPr>
              <a:t> </a:t>
            </a:r>
            <a:r>
              <a:rPr lang="ar-SA" sz="3600" b="1" dirty="0">
                <a:solidFill>
                  <a:schemeClr val="bg1"/>
                </a:solidFill>
                <a:latin typeface="Adobe Arabic" panose="02040503050201020203" pitchFamily="18" charset="-78"/>
                <a:cs typeface="Adobe Arabic" panose="02040503050201020203" pitchFamily="18" charset="-78"/>
              </a:rPr>
              <a:t>خطة المراجعة الخارجية</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16F3961F-12A6-3517-04BE-0C7BCB97945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grpSp>
        <p:nvGrpSpPr>
          <p:cNvPr id="2" name="Group 1">
            <a:extLst>
              <a:ext uri="{FF2B5EF4-FFF2-40B4-BE49-F238E27FC236}">
                <a16:creationId xmlns:a16="http://schemas.microsoft.com/office/drawing/2014/main" id="{3A7B82F1-6784-14F0-C9B8-9EDAC6973658}"/>
              </a:ext>
            </a:extLst>
          </p:cNvPr>
          <p:cNvGrpSpPr/>
          <p:nvPr/>
        </p:nvGrpSpPr>
        <p:grpSpPr>
          <a:xfrm>
            <a:off x="8370441" y="2115717"/>
            <a:ext cx="2743873" cy="3208614"/>
            <a:chOff x="4285984" y="0"/>
            <a:chExt cx="1357308" cy="1587261"/>
          </a:xfrm>
        </p:grpSpPr>
        <p:sp>
          <p:nvSpPr>
            <p:cNvPr id="4" name="Freeform: Shape 3">
              <a:extLst>
                <a:ext uri="{FF2B5EF4-FFF2-40B4-BE49-F238E27FC236}">
                  <a16:creationId xmlns:a16="http://schemas.microsoft.com/office/drawing/2014/main" id="{05433647-9871-73EF-FC84-C5AE0B8642E4}"/>
                </a:ext>
              </a:extLst>
            </p:cNvPr>
            <p:cNvSpPr/>
            <p:nvPr/>
          </p:nvSpPr>
          <p:spPr>
            <a:xfrm>
              <a:off x="4402127" y="518830"/>
              <a:ext cx="1225615" cy="520881"/>
            </a:xfrm>
            <a:custGeom>
              <a:avLst/>
              <a:gdLst>
                <a:gd name="connsiteX0" fmla="*/ 0 w 2064132"/>
                <a:gd name="connsiteY0" fmla="*/ 0 h 877957"/>
                <a:gd name="connsiteX1" fmla="*/ 352967 w 2064132"/>
                <a:gd name="connsiteY1" fmla="*/ 0 h 877957"/>
                <a:gd name="connsiteX2" fmla="*/ 385327 w 2064132"/>
                <a:gd name="connsiteY2" fmla="*/ 104246 h 877957"/>
                <a:gd name="connsiteX3" fmla="*/ 1032066 w 2064132"/>
                <a:gd name="connsiteY3" fmla="*/ 532933 h 877957"/>
                <a:gd name="connsiteX4" fmla="*/ 1678805 w 2064132"/>
                <a:gd name="connsiteY4" fmla="*/ 104246 h 877957"/>
                <a:gd name="connsiteX5" fmla="*/ 1711165 w 2064132"/>
                <a:gd name="connsiteY5" fmla="*/ 0 h 877957"/>
                <a:gd name="connsiteX6" fmla="*/ 2064132 w 2064132"/>
                <a:gd name="connsiteY6" fmla="*/ 0 h 877957"/>
                <a:gd name="connsiteX7" fmla="*/ 2057718 w 2064132"/>
                <a:gd name="connsiteY7" fmla="*/ 42026 h 877957"/>
                <a:gd name="connsiteX8" fmla="*/ 1032066 w 2064132"/>
                <a:gd name="connsiteY8" fmla="*/ 877957 h 877957"/>
                <a:gd name="connsiteX9" fmla="*/ 6414 w 2064132"/>
                <a:gd name="connsiteY9" fmla="*/ 42026 h 877957"/>
                <a:gd name="connsiteX10" fmla="*/ 0 w 2064132"/>
                <a:gd name="connsiteY10" fmla="*/ 0 h 8779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064132" h="877957">
                  <a:moveTo>
                    <a:pt x="0" y="0"/>
                  </a:moveTo>
                  <a:lnTo>
                    <a:pt x="352967" y="0"/>
                  </a:lnTo>
                  <a:lnTo>
                    <a:pt x="385327" y="104246"/>
                  </a:lnTo>
                  <a:cubicBezTo>
                    <a:pt x="491881" y="356168"/>
                    <a:pt x="741330" y="532933"/>
                    <a:pt x="1032066" y="532933"/>
                  </a:cubicBezTo>
                  <a:cubicBezTo>
                    <a:pt x="1322802" y="532933"/>
                    <a:pt x="1572252" y="356168"/>
                    <a:pt x="1678805" y="104246"/>
                  </a:cubicBezTo>
                  <a:lnTo>
                    <a:pt x="1711165" y="0"/>
                  </a:lnTo>
                  <a:lnTo>
                    <a:pt x="2064132" y="0"/>
                  </a:lnTo>
                  <a:lnTo>
                    <a:pt x="2057718" y="42026"/>
                  </a:lnTo>
                  <a:cubicBezTo>
                    <a:pt x="1960097" y="519091"/>
                    <a:pt x="1537990" y="877957"/>
                    <a:pt x="1032066" y="877957"/>
                  </a:cubicBezTo>
                  <a:cubicBezTo>
                    <a:pt x="526142" y="877957"/>
                    <a:pt x="104035" y="519091"/>
                    <a:pt x="6414" y="42026"/>
                  </a:cubicBezTo>
                  <a:lnTo>
                    <a:pt x="0" y="0"/>
                  </a:lnTo>
                  <a:close/>
                </a:path>
              </a:pathLst>
            </a:custGeom>
            <a:solidFill>
              <a:srgbClr val="BCBCBC"/>
            </a:solidFill>
            <a:ln>
              <a:solidFill>
                <a:srgbClr val="BCBCBC"/>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3200"/>
            </a:p>
          </p:txBody>
        </p:sp>
        <p:sp>
          <p:nvSpPr>
            <p:cNvPr id="6" name="TextBox 6">
              <a:extLst>
                <a:ext uri="{FF2B5EF4-FFF2-40B4-BE49-F238E27FC236}">
                  <a16:creationId xmlns:a16="http://schemas.microsoft.com/office/drawing/2014/main" id="{7E59B647-DE54-CA8E-6FA3-B0E9D1FD7315}"/>
                </a:ext>
              </a:extLst>
            </p:cNvPr>
            <p:cNvSpPr txBox="1"/>
            <p:nvPr/>
          </p:nvSpPr>
          <p:spPr>
            <a:xfrm>
              <a:off x="4631863" y="0"/>
              <a:ext cx="785495" cy="586905"/>
            </a:xfrm>
            <a:prstGeom prst="rect">
              <a:avLst/>
            </a:prstGeom>
            <a:noFill/>
          </p:spPr>
          <p:txBody>
            <a:bodyPr wrap="square" rtlCol="0">
              <a:spAutoFit/>
            </a:bodyPr>
            <a:lstStyle/>
            <a:p>
              <a:pPr algn="ctr" rtl="0">
                <a:lnSpc>
                  <a:spcPct val="115000"/>
                </a:lnSpc>
              </a:pPr>
              <a:r>
                <a:rPr lang="en-GB" sz="6600" b="1" kern="1200" dirty="0">
                  <a:solidFill>
                    <a:srgbClr val="BCBCBC"/>
                  </a:solidFill>
                  <a:effectLst/>
                  <a:latin typeface="Calibri" panose="020F0502020204030204" pitchFamily="34" charset="0"/>
                  <a:ea typeface="Calibri" panose="020F0502020204030204" pitchFamily="34" charset="0"/>
                  <a:cs typeface="Activist Light"/>
                </a:rPr>
                <a:t>03</a:t>
              </a:r>
              <a:endParaRPr lang="en-US" sz="6600" dirty="0">
                <a:solidFill>
                  <a:srgbClr val="BCBCBC"/>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7" name="مربع نص 18">
              <a:extLst>
                <a:ext uri="{FF2B5EF4-FFF2-40B4-BE49-F238E27FC236}">
                  <a16:creationId xmlns:a16="http://schemas.microsoft.com/office/drawing/2014/main" id="{8D1E8530-E86A-3D65-975F-2A5FA2A8EF9E}"/>
                </a:ext>
              </a:extLst>
            </p:cNvPr>
            <p:cNvSpPr txBox="1"/>
            <p:nvPr/>
          </p:nvSpPr>
          <p:spPr>
            <a:xfrm>
              <a:off x="4285984" y="1187585"/>
              <a:ext cx="1357308" cy="399676"/>
            </a:xfrm>
            <a:prstGeom prst="rect">
              <a:avLst/>
            </a:prstGeom>
            <a:noFill/>
          </p:spPr>
          <p:txBody>
            <a:bodyPr wrap="square" rtlCol="1">
              <a:noAutofit/>
            </a:bodyPr>
            <a:lstStyle/>
            <a:p>
              <a:pPr algn="ctr" rtl="0">
                <a:lnSpc>
                  <a:spcPct val="115000"/>
                </a:lnSpc>
              </a:pPr>
              <a:r>
                <a:rPr lang="ar-EG" sz="3600" b="1" dirty="0">
                  <a:solidFill>
                    <a:srgbClr val="000000"/>
                  </a:solidFill>
                  <a:latin typeface="Adobe Arabic" panose="02040503050201020203" pitchFamily="18" charset="-78"/>
                  <a:cs typeface="Adobe Arabic" panose="02040503050201020203" pitchFamily="18" charset="-78"/>
                </a:rPr>
                <a:t>تقييم المخاطر</a:t>
              </a:r>
              <a:endParaRPr lang="en-US" sz="3600" b="1" dirty="0">
                <a:solidFill>
                  <a:srgbClr val="000000"/>
                </a:solidFill>
                <a:latin typeface="Adobe Arabic" panose="02040503050201020203" pitchFamily="18" charset="-78"/>
                <a:cs typeface="Adobe Arabic" panose="02040503050201020203" pitchFamily="18" charset="-78"/>
              </a:endParaRPr>
            </a:p>
          </p:txBody>
        </p:sp>
      </p:grpSp>
      <p:sp>
        <p:nvSpPr>
          <p:cNvPr id="10" name="TextBox 9">
            <a:extLst>
              <a:ext uri="{FF2B5EF4-FFF2-40B4-BE49-F238E27FC236}">
                <a16:creationId xmlns:a16="http://schemas.microsoft.com/office/drawing/2014/main" id="{A12733C3-5547-E92E-6E67-2F89E4691CA1}"/>
              </a:ext>
            </a:extLst>
          </p:cNvPr>
          <p:cNvSpPr txBox="1"/>
          <p:nvPr/>
        </p:nvSpPr>
        <p:spPr>
          <a:xfrm>
            <a:off x="425163" y="932571"/>
            <a:ext cx="6963376" cy="1680588"/>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800">
                <a:solidFill>
                  <a:srgbClr val="168489"/>
                </a:solidFill>
                <a:effectLst/>
                <a:latin typeface="Calibri" panose="020F0502020204030204" pitchFamily="34" charset="0"/>
                <a:ea typeface="Calibri" panose="020F0502020204030204" pitchFamily="34" charset="0"/>
                <a:cs typeface="Sakkal Majalla" panose="02000000000000000000" pitchFamily="2" charset="-78"/>
              </a:defRPr>
            </a:lvl1pPr>
          </a:lstStyle>
          <a:p>
            <a:pPr marL="0" indent="0">
              <a:buNone/>
            </a:pPr>
            <a:r>
              <a:rPr lang="ar-SA" dirty="0"/>
              <a:t>1. مخاطر التحريف الجوهري:</a:t>
            </a:r>
            <a:endParaRPr lang="en-US" dirty="0"/>
          </a:p>
          <a:p>
            <a:pPr marL="0" indent="0">
              <a:buNone/>
            </a:pPr>
            <a:r>
              <a:rPr lang="ar-SA" dirty="0"/>
              <a:t>   </a:t>
            </a:r>
            <a:r>
              <a:rPr lang="ar-SA" dirty="0">
                <a:solidFill>
                  <a:schemeClr val="tx1"/>
                </a:solidFill>
              </a:rPr>
              <a:t>- احتمال وجود أخطاء في الإيرادات بسبب معاملات معقدة.  </a:t>
            </a:r>
            <a:endParaRPr lang="en-US" dirty="0">
              <a:solidFill>
                <a:schemeClr val="tx1"/>
              </a:solidFill>
            </a:endParaRPr>
          </a:p>
          <a:p>
            <a:pPr marL="0" indent="0">
              <a:buNone/>
            </a:pPr>
            <a:r>
              <a:rPr lang="ar-SA" dirty="0">
                <a:solidFill>
                  <a:schemeClr val="tx1"/>
                </a:solidFill>
              </a:rPr>
              <a:t>   - احتمال ضعف الرقابة على المخزون بسبب حجمه الكبير وتنوعه.  </a:t>
            </a:r>
            <a:endParaRPr lang="en-US" dirty="0">
              <a:solidFill>
                <a:schemeClr val="tx1"/>
              </a:solidFill>
            </a:endParaRPr>
          </a:p>
        </p:txBody>
      </p:sp>
      <p:sp>
        <p:nvSpPr>
          <p:cNvPr id="13" name="TextBox 12">
            <a:extLst>
              <a:ext uri="{FF2B5EF4-FFF2-40B4-BE49-F238E27FC236}">
                <a16:creationId xmlns:a16="http://schemas.microsoft.com/office/drawing/2014/main" id="{93ED4F1D-E655-EC8E-A9C8-98BCB065C079}"/>
              </a:ext>
            </a:extLst>
          </p:cNvPr>
          <p:cNvSpPr txBox="1"/>
          <p:nvPr/>
        </p:nvSpPr>
        <p:spPr>
          <a:xfrm>
            <a:off x="425163" y="2890013"/>
            <a:ext cx="6963376" cy="1680588"/>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800">
                <a:solidFill>
                  <a:srgbClr val="168489"/>
                </a:solidFill>
                <a:effectLst/>
                <a:latin typeface="Calibri" panose="020F0502020204030204" pitchFamily="34" charset="0"/>
                <a:ea typeface="Calibri" panose="020F0502020204030204" pitchFamily="34" charset="0"/>
                <a:cs typeface="Sakkal Majalla" panose="02000000000000000000" pitchFamily="2" charset="-78"/>
              </a:defRPr>
            </a:lvl1pPr>
          </a:lstStyle>
          <a:p>
            <a:pPr marL="0" indent="0">
              <a:buNone/>
            </a:pPr>
            <a:r>
              <a:rPr lang="ar-SA" dirty="0"/>
              <a:t>2. مخاطر الرقابة:</a:t>
            </a:r>
            <a:endParaRPr lang="en-US" dirty="0"/>
          </a:p>
          <a:p>
            <a:pPr marL="0" indent="0">
              <a:buNone/>
            </a:pPr>
            <a:r>
              <a:rPr lang="ar-SA" dirty="0"/>
              <a:t>   </a:t>
            </a:r>
            <a:r>
              <a:rPr lang="ar-SA" dirty="0">
                <a:solidFill>
                  <a:schemeClr val="tx1"/>
                </a:solidFill>
              </a:rPr>
              <a:t>- عدم وجود فصل واضح بين المهام في العمليات المحاسبية.  </a:t>
            </a:r>
            <a:endParaRPr lang="en-US" dirty="0">
              <a:solidFill>
                <a:schemeClr val="tx1"/>
              </a:solidFill>
            </a:endParaRPr>
          </a:p>
          <a:p>
            <a:pPr marL="0" indent="0">
              <a:buNone/>
            </a:pPr>
            <a:r>
              <a:rPr lang="ar-SA" dirty="0">
                <a:solidFill>
                  <a:schemeClr val="tx1"/>
                </a:solidFill>
              </a:rPr>
              <a:t>   - اعتماد كبير على نظام </a:t>
            </a:r>
            <a:r>
              <a:rPr lang="en-US" dirty="0">
                <a:solidFill>
                  <a:schemeClr val="tx1"/>
                </a:solidFill>
              </a:rPr>
              <a:t>ERP </a:t>
            </a:r>
            <a:r>
              <a:rPr lang="ar-SA" dirty="0">
                <a:solidFill>
                  <a:schemeClr val="tx1"/>
                </a:solidFill>
              </a:rPr>
              <a:t>دون إجراءات تحقق كافية.  </a:t>
            </a:r>
            <a:endParaRPr lang="en-US" dirty="0">
              <a:solidFill>
                <a:schemeClr val="tx1"/>
              </a:solidFill>
            </a:endParaRPr>
          </a:p>
        </p:txBody>
      </p:sp>
      <p:sp>
        <p:nvSpPr>
          <p:cNvPr id="14" name="TextBox 13">
            <a:extLst>
              <a:ext uri="{FF2B5EF4-FFF2-40B4-BE49-F238E27FC236}">
                <a16:creationId xmlns:a16="http://schemas.microsoft.com/office/drawing/2014/main" id="{60091CE8-FDAD-CB31-2EE8-2D635EFE1015}"/>
              </a:ext>
            </a:extLst>
          </p:cNvPr>
          <p:cNvSpPr txBox="1"/>
          <p:nvPr/>
        </p:nvSpPr>
        <p:spPr>
          <a:xfrm>
            <a:off x="425163" y="4847454"/>
            <a:ext cx="6963376" cy="1577996"/>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800">
                <a:solidFill>
                  <a:srgbClr val="168489"/>
                </a:solidFill>
                <a:effectLst/>
                <a:latin typeface="Calibri" panose="020F0502020204030204" pitchFamily="34" charset="0"/>
                <a:ea typeface="Calibri" panose="020F0502020204030204" pitchFamily="34" charset="0"/>
                <a:cs typeface="Sakkal Majalla" panose="02000000000000000000" pitchFamily="2" charset="-78"/>
              </a:defRPr>
            </a:lvl1pPr>
          </a:lstStyle>
          <a:p>
            <a:pPr marL="0" indent="0">
              <a:buNone/>
            </a:pPr>
            <a:r>
              <a:rPr lang="ar-SA" dirty="0"/>
              <a:t>3. مخاطر الاكتشاف:</a:t>
            </a:r>
            <a:endParaRPr lang="en-US" dirty="0"/>
          </a:p>
          <a:p>
            <a:pPr marL="0" indent="0">
              <a:buNone/>
            </a:pPr>
            <a:r>
              <a:rPr lang="ar-SA" dirty="0"/>
              <a:t>   </a:t>
            </a:r>
            <a:r>
              <a:rPr lang="ar-SA" dirty="0">
                <a:solidFill>
                  <a:schemeClr val="tx1"/>
                </a:solidFill>
              </a:rPr>
              <a:t>- احتمال عدم اكتشاف الأخطاء بسبب الاعتماد المفرط على الأدلة الرقمية.  </a:t>
            </a:r>
            <a:endParaRPr lang="en-US" dirty="0">
              <a:solidFill>
                <a:schemeClr val="tx1"/>
              </a:solidFill>
            </a:endParaRPr>
          </a:p>
        </p:txBody>
      </p:sp>
    </p:spTree>
    <p:extLst>
      <p:ext uri="{BB962C8B-B14F-4D97-AF65-F5344CB8AC3E}">
        <p14:creationId xmlns:p14="http://schemas.microsoft.com/office/powerpoint/2010/main" val="1254493400"/>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par>
                                <p:cTn id="8" presetID="42" presetClass="entr" presetSubtype="0"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fade">
                                      <p:cBhvr>
                                        <p:cTn id="10" dur="1000"/>
                                        <p:tgtEl>
                                          <p:spTgt spid="10"/>
                                        </p:tgtEl>
                                      </p:cBhvr>
                                    </p:animEffect>
                                    <p:anim calcmode="lin" valueType="num">
                                      <p:cBhvr>
                                        <p:cTn id="11" dur="1000" fill="hold"/>
                                        <p:tgtEl>
                                          <p:spTgt spid="10"/>
                                        </p:tgtEl>
                                        <p:attrNameLst>
                                          <p:attrName>ppt_x</p:attrName>
                                        </p:attrNameLst>
                                      </p:cBhvr>
                                      <p:tavLst>
                                        <p:tav tm="0">
                                          <p:val>
                                            <p:strVal val="#ppt_x"/>
                                          </p:val>
                                        </p:tav>
                                        <p:tav tm="100000">
                                          <p:val>
                                            <p:strVal val="#ppt_x"/>
                                          </p:val>
                                        </p:tav>
                                      </p:tavLst>
                                    </p:anim>
                                    <p:anim calcmode="lin" valueType="num">
                                      <p:cBhvr>
                                        <p:cTn id="12"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fade">
                                      <p:cBhvr>
                                        <p:cTn id="17" dur="1000"/>
                                        <p:tgtEl>
                                          <p:spTgt spid="13"/>
                                        </p:tgtEl>
                                      </p:cBhvr>
                                    </p:animEffect>
                                    <p:anim calcmode="lin" valueType="num">
                                      <p:cBhvr>
                                        <p:cTn id="18" dur="1000" fill="hold"/>
                                        <p:tgtEl>
                                          <p:spTgt spid="13"/>
                                        </p:tgtEl>
                                        <p:attrNameLst>
                                          <p:attrName>ppt_x</p:attrName>
                                        </p:attrNameLst>
                                      </p:cBhvr>
                                      <p:tavLst>
                                        <p:tav tm="0">
                                          <p:val>
                                            <p:strVal val="#ppt_x"/>
                                          </p:val>
                                        </p:tav>
                                        <p:tav tm="100000">
                                          <p:val>
                                            <p:strVal val="#ppt_x"/>
                                          </p:val>
                                        </p:tav>
                                      </p:tavLst>
                                    </p:anim>
                                    <p:anim calcmode="lin" valueType="num">
                                      <p:cBhvr>
                                        <p:cTn id="19"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grpId="0" nodeType="clickEffect">
                                  <p:stCondLst>
                                    <p:cond delay="0"/>
                                  </p:stCondLst>
                                  <p:childTnLst>
                                    <p:set>
                                      <p:cBhvr>
                                        <p:cTn id="23" dur="1" fill="hold">
                                          <p:stCondLst>
                                            <p:cond delay="0"/>
                                          </p:stCondLst>
                                        </p:cTn>
                                        <p:tgtEl>
                                          <p:spTgt spid="14"/>
                                        </p:tgtEl>
                                        <p:attrNameLst>
                                          <p:attrName>style.visibility</p:attrName>
                                        </p:attrNameLst>
                                      </p:cBhvr>
                                      <p:to>
                                        <p:strVal val="visible"/>
                                      </p:to>
                                    </p:set>
                                    <p:animEffect transition="in" filter="fade">
                                      <p:cBhvr>
                                        <p:cTn id="24" dur="1000"/>
                                        <p:tgtEl>
                                          <p:spTgt spid="14"/>
                                        </p:tgtEl>
                                      </p:cBhvr>
                                    </p:animEffect>
                                    <p:anim calcmode="lin" valueType="num">
                                      <p:cBhvr>
                                        <p:cTn id="25" dur="1000" fill="hold"/>
                                        <p:tgtEl>
                                          <p:spTgt spid="14"/>
                                        </p:tgtEl>
                                        <p:attrNameLst>
                                          <p:attrName>ppt_x</p:attrName>
                                        </p:attrNameLst>
                                      </p:cBhvr>
                                      <p:tavLst>
                                        <p:tav tm="0">
                                          <p:val>
                                            <p:strVal val="#ppt_x"/>
                                          </p:val>
                                        </p:tav>
                                        <p:tav tm="100000">
                                          <p:val>
                                            <p:strVal val="#ppt_x"/>
                                          </p:val>
                                        </p:tav>
                                      </p:tavLst>
                                    </p:anim>
                                    <p:anim calcmode="lin" valueType="num">
                                      <p:cBhvr>
                                        <p:cTn id="26"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3" grpId="0"/>
      <p:bldP spid="14" grpId="0"/>
    </p:bld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8BDED0D-D07F-51A4-7C9A-5B62F28B0CA5}"/>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3F737589-31E9-3262-6317-F5C8DA5393CE}"/>
              </a:ext>
            </a:extLst>
          </p:cNvPr>
          <p:cNvSpPr txBox="1"/>
          <p:nvPr/>
        </p:nvSpPr>
        <p:spPr>
          <a:xfrm>
            <a:off x="1638300" y="-80643"/>
            <a:ext cx="8915400" cy="646331"/>
          </a:xfrm>
          <a:prstGeom prst="rect">
            <a:avLst/>
          </a:prstGeom>
          <a:noFill/>
        </p:spPr>
        <p:txBody>
          <a:bodyPr wrap="square">
            <a:spAutoFit/>
          </a:bodyPr>
          <a:lstStyle/>
          <a:p>
            <a:pPr algn="ctr" rtl="1"/>
            <a:r>
              <a:rPr lang="en-US" sz="3600" b="1" dirty="0">
                <a:solidFill>
                  <a:schemeClr val="bg1"/>
                </a:solidFill>
                <a:latin typeface="Adobe Arabic" panose="02040503050201020203" pitchFamily="18" charset="-78"/>
                <a:cs typeface="Adobe Arabic" panose="02040503050201020203" pitchFamily="18" charset="-78"/>
              </a:rPr>
              <a:t> </a:t>
            </a:r>
            <a:r>
              <a:rPr lang="ar-SA" sz="3600" b="1" dirty="0">
                <a:solidFill>
                  <a:schemeClr val="bg1"/>
                </a:solidFill>
                <a:latin typeface="Adobe Arabic" panose="02040503050201020203" pitchFamily="18" charset="-78"/>
                <a:cs typeface="Adobe Arabic" panose="02040503050201020203" pitchFamily="18" charset="-78"/>
              </a:rPr>
              <a:t>خطة المراجعة الخارجية</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31CF1276-0E48-0BF2-9863-4458D6B9611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grpSp>
        <p:nvGrpSpPr>
          <p:cNvPr id="2" name="Group 1">
            <a:extLst>
              <a:ext uri="{FF2B5EF4-FFF2-40B4-BE49-F238E27FC236}">
                <a16:creationId xmlns:a16="http://schemas.microsoft.com/office/drawing/2014/main" id="{2CC01834-5279-2F2F-F2C0-A5795A099A82}"/>
              </a:ext>
            </a:extLst>
          </p:cNvPr>
          <p:cNvGrpSpPr/>
          <p:nvPr/>
        </p:nvGrpSpPr>
        <p:grpSpPr>
          <a:xfrm>
            <a:off x="8845740" y="2115717"/>
            <a:ext cx="2743873" cy="3208614"/>
            <a:chOff x="4285984" y="0"/>
            <a:chExt cx="1357308" cy="1587261"/>
          </a:xfrm>
        </p:grpSpPr>
        <p:sp>
          <p:nvSpPr>
            <p:cNvPr id="4" name="Freeform: Shape 3">
              <a:extLst>
                <a:ext uri="{FF2B5EF4-FFF2-40B4-BE49-F238E27FC236}">
                  <a16:creationId xmlns:a16="http://schemas.microsoft.com/office/drawing/2014/main" id="{4041A228-BE60-3D8E-B27C-85FB9F01C0E0}"/>
                </a:ext>
              </a:extLst>
            </p:cNvPr>
            <p:cNvSpPr/>
            <p:nvPr/>
          </p:nvSpPr>
          <p:spPr>
            <a:xfrm>
              <a:off x="4402127" y="518830"/>
              <a:ext cx="1225615" cy="520881"/>
            </a:xfrm>
            <a:custGeom>
              <a:avLst/>
              <a:gdLst>
                <a:gd name="connsiteX0" fmla="*/ 0 w 2064132"/>
                <a:gd name="connsiteY0" fmla="*/ 0 h 877957"/>
                <a:gd name="connsiteX1" fmla="*/ 352967 w 2064132"/>
                <a:gd name="connsiteY1" fmla="*/ 0 h 877957"/>
                <a:gd name="connsiteX2" fmla="*/ 385327 w 2064132"/>
                <a:gd name="connsiteY2" fmla="*/ 104246 h 877957"/>
                <a:gd name="connsiteX3" fmla="*/ 1032066 w 2064132"/>
                <a:gd name="connsiteY3" fmla="*/ 532933 h 877957"/>
                <a:gd name="connsiteX4" fmla="*/ 1678805 w 2064132"/>
                <a:gd name="connsiteY4" fmla="*/ 104246 h 877957"/>
                <a:gd name="connsiteX5" fmla="*/ 1711165 w 2064132"/>
                <a:gd name="connsiteY5" fmla="*/ 0 h 877957"/>
                <a:gd name="connsiteX6" fmla="*/ 2064132 w 2064132"/>
                <a:gd name="connsiteY6" fmla="*/ 0 h 877957"/>
                <a:gd name="connsiteX7" fmla="*/ 2057718 w 2064132"/>
                <a:gd name="connsiteY7" fmla="*/ 42026 h 877957"/>
                <a:gd name="connsiteX8" fmla="*/ 1032066 w 2064132"/>
                <a:gd name="connsiteY8" fmla="*/ 877957 h 877957"/>
                <a:gd name="connsiteX9" fmla="*/ 6414 w 2064132"/>
                <a:gd name="connsiteY9" fmla="*/ 42026 h 877957"/>
                <a:gd name="connsiteX10" fmla="*/ 0 w 2064132"/>
                <a:gd name="connsiteY10" fmla="*/ 0 h 8779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064132" h="877957">
                  <a:moveTo>
                    <a:pt x="0" y="0"/>
                  </a:moveTo>
                  <a:lnTo>
                    <a:pt x="352967" y="0"/>
                  </a:lnTo>
                  <a:lnTo>
                    <a:pt x="385327" y="104246"/>
                  </a:lnTo>
                  <a:cubicBezTo>
                    <a:pt x="491881" y="356168"/>
                    <a:pt x="741330" y="532933"/>
                    <a:pt x="1032066" y="532933"/>
                  </a:cubicBezTo>
                  <a:cubicBezTo>
                    <a:pt x="1322802" y="532933"/>
                    <a:pt x="1572252" y="356168"/>
                    <a:pt x="1678805" y="104246"/>
                  </a:cubicBezTo>
                  <a:lnTo>
                    <a:pt x="1711165" y="0"/>
                  </a:lnTo>
                  <a:lnTo>
                    <a:pt x="2064132" y="0"/>
                  </a:lnTo>
                  <a:lnTo>
                    <a:pt x="2057718" y="42026"/>
                  </a:lnTo>
                  <a:cubicBezTo>
                    <a:pt x="1960097" y="519091"/>
                    <a:pt x="1537990" y="877957"/>
                    <a:pt x="1032066" y="877957"/>
                  </a:cubicBezTo>
                  <a:cubicBezTo>
                    <a:pt x="526142" y="877957"/>
                    <a:pt x="104035" y="519091"/>
                    <a:pt x="6414" y="42026"/>
                  </a:cubicBezTo>
                  <a:lnTo>
                    <a:pt x="0" y="0"/>
                  </a:lnTo>
                  <a:close/>
                </a:path>
              </a:pathLst>
            </a:custGeom>
            <a:solidFill>
              <a:srgbClr val="FFD262"/>
            </a:solidFill>
            <a:ln>
              <a:solidFill>
                <a:srgbClr val="FFD26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3200"/>
            </a:p>
          </p:txBody>
        </p:sp>
        <p:sp>
          <p:nvSpPr>
            <p:cNvPr id="6" name="TextBox 6">
              <a:extLst>
                <a:ext uri="{FF2B5EF4-FFF2-40B4-BE49-F238E27FC236}">
                  <a16:creationId xmlns:a16="http://schemas.microsoft.com/office/drawing/2014/main" id="{F3517237-6C3A-E526-C636-72617561D5B1}"/>
                </a:ext>
              </a:extLst>
            </p:cNvPr>
            <p:cNvSpPr txBox="1"/>
            <p:nvPr/>
          </p:nvSpPr>
          <p:spPr>
            <a:xfrm>
              <a:off x="4631863" y="0"/>
              <a:ext cx="785495" cy="586905"/>
            </a:xfrm>
            <a:prstGeom prst="rect">
              <a:avLst/>
            </a:prstGeom>
            <a:noFill/>
          </p:spPr>
          <p:txBody>
            <a:bodyPr wrap="square" rtlCol="0">
              <a:spAutoFit/>
            </a:bodyPr>
            <a:lstStyle/>
            <a:p>
              <a:pPr algn="ctr" rtl="0">
                <a:lnSpc>
                  <a:spcPct val="115000"/>
                </a:lnSpc>
              </a:pPr>
              <a:r>
                <a:rPr lang="en-GB" sz="6600" b="1" kern="1200" dirty="0">
                  <a:solidFill>
                    <a:srgbClr val="FFD262"/>
                  </a:solidFill>
                  <a:effectLst/>
                  <a:latin typeface="Calibri" panose="020F0502020204030204" pitchFamily="34" charset="0"/>
                  <a:ea typeface="Calibri" panose="020F0502020204030204" pitchFamily="34" charset="0"/>
                  <a:cs typeface="Activist Light"/>
                </a:rPr>
                <a:t>04</a:t>
              </a:r>
              <a:endParaRPr lang="en-US" sz="6600" dirty="0">
                <a:solidFill>
                  <a:srgbClr val="FFD262"/>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7" name="مربع نص 18">
              <a:extLst>
                <a:ext uri="{FF2B5EF4-FFF2-40B4-BE49-F238E27FC236}">
                  <a16:creationId xmlns:a16="http://schemas.microsoft.com/office/drawing/2014/main" id="{6E571ADC-A1C6-E438-F29D-8892C07A9D51}"/>
                </a:ext>
              </a:extLst>
            </p:cNvPr>
            <p:cNvSpPr txBox="1"/>
            <p:nvPr/>
          </p:nvSpPr>
          <p:spPr>
            <a:xfrm>
              <a:off x="4285984" y="1187585"/>
              <a:ext cx="1357308" cy="399676"/>
            </a:xfrm>
            <a:prstGeom prst="rect">
              <a:avLst/>
            </a:prstGeom>
            <a:noFill/>
          </p:spPr>
          <p:txBody>
            <a:bodyPr wrap="square" rtlCol="1">
              <a:noAutofit/>
            </a:bodyPr>
            <a:lstStyle/>
            <a:p>
              <a:pPr algn="ctr" rtl="0">
                <a:lnSpc>
                  <a:spcPct val="115000"/>
                </a:lnSpc>
              </a:pPr>
              <a:r>
                <a:rPr lang="ar-EG" sz="3600" b="1" dirty="0">
                  <a:solidFill>
                    <a:srgbClr val="000000"/>
                  </a:solidFill>
                  <a:latin typeface="Adobe Arabic" panose="02040503050201020203" pitchFamily="18" charset="-78"/>
                  <a:cs typeface="Adobe Arabic" panose="02040503050201020203" pitchFamily="18" charset="-78"/>
                </a:rPr>
                <a:t>الجدول الزمني للمراجعة</a:t>
              </a:r>
              <a:endParaRPr lang="en-US" sz="3600" b="1" dirty="0">
                <a:solidFill>
                  <a:srgbClr val="000000"/>
                </a:solidFill>
                <a:latin typeface="Adobe Arabic" panose="02040503050201020203" pitchFamily="18" charset="-78"/>
                <a:cs typeface="Adobe Arabic" panose="02040503050201020203" pitchFamily="18" charset="-78"/>
              </a:endParaRPr>
            </a:p>
          </p:txBody>
        </p:sp>
      </p:grpSp>
      <p:graphicFrame>
        <p:nvGraphicFramePr>
          <p:cNvPr id="11" name="Table 10">
            <a:extLst>
              <a:ext uri="{FF2B5EF4-FFF2-40B4-BE49-F238E27FC236}">
                <a16:creationId xmlns:a16="http://schemas.microsoft.com/office/drawing/2014/main" id="{460EE8BF-0238-CE43-FA3C-3C7FF52AD1C8}"/>
              </a:ext>
            </a:extLst>
          </p:cNvPr>
          <p:cNvGraphicFramePr>
            <a:graphicFrameLocks noGrp="1"/>
          </p:cNvGraphicFramePr>
          <p:nvPr>
            <p:extLst>
              <p:ext uri="{D42A27DB-BD31-4B8C-83A1-F6EECF244321}">
                <p14:modId xmlns:p14="http://schemas.microsoft.com/office/powerpoint/2010/main" val="1186678349"/>
              </p:ext>
            </p:extLst>
          </p:nvPr>
        </p:nvGraphicFramePr>
        <p:xfrm>
          <a:off x="820649" y="920798"/>
          <a:ext cx="7599788" cy="5888736"/>
        </p:xfrm>
        <a:graphic>
          <a:graphicData uri="http://schemas.openxmlformats.org/drawingml/2006/table">
            <a:tbl>
              <a:tblPr rtl="1" firstRow="1" firstCol="1" bandRow="1">
                <a:tableStyleId>{5C22544A-7EE6-4342-B048-85BDC9FD1C3A}</a:tableStyleId>
              </a:tblPr>
              <a:tblGrid>
                <a:gridCol w="1802168">
                  <a:extLst>
                    <a:ext uri="{9D8B030D-6E8A-4147-A177-3AD203B41FA5}">
                      <a16:colId xmlns:a16="http://schemas.microsoft.com/office/drawing/2014/main" val="3944036216"/>
                    </a:ext>
                  </a:extLst>
                </a:gridCol>
                <a:gridCol w="2575971">
                  <a:extLst>
                    <a:ext uri="{9D8B030D-6E8A-4147-A177-3AD203B41FA5}">
                      <a16:colId xmlns:a16="http://schemas.microsoft.com/office/drawing/2014/main" val="3530743745"/>
                    </a:ext>
                  </a:extLst>
                </a:gridCol>
                <a:gridCol w="3221649">
                  <a:extLst>
                    <a:ext uri="{9D8B030D-6E8A-4147-A177-3AD203B41FA5}">
                      <a16:colId xmlns:a16="http://schemas.microsoft.com/office/drawing/2014/main" val="3682073960"/>
                    </a:ext>
                  </a:extLst>
                </a:gridCol>
              </a:tblGrid>
              <a:tr h="112473">
                <a:tc>
                  <a:txBody>
                    <a:bodyPr/>
                    <a:lstStyle/>
                    <a:p>
                      <a:pPr algn="ctr" rtl="1">
                        <a:lnSpc>
                          <a:spcPct val="115000"/>
                        </a:lnSpc>
                      </a:pPr>
                      <a:r>
                        <a:rPr lang="ar-SA" sz="2800" dirty="0">
                          <a:solidFill>
                            <a:srgbClr val="168489"/>
                          </a:solidFill>
                          <a:effectLst/>
                          <a:latin typeface="Adobe Arabic" panose="02040503050201020203" pitchFamily="18" charset="-78"/>
                          <a:cs typeface="Adobe Arabic" panose="02040503050201020203" pitchFamily="18" charset="-78"/>
                        </a:rPr>
                        <a:t>المرحلة</a:t>
                      </a:r>
                      <a:endParaRPr lang="en-US" sz="2000" dirty="0">
                        <a:solidFill>
                          <a:srgbClr val="168489"/>
                        </a:solidFill>
                        <a:effectLst/>
                        <a:latin typeface="Adobe Arabic" panose="02040503050201020203" pitchFamily="18" charset="-78"/>
                        <a:ea typeface="Calibri" panose="020F0502020204030204" pitchFamily="34" charset="0"/>
                        <a:cs typeface="Adobe Arabic" panose="02040503050201020203" pitchFamily="18" charset="-78"/>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rtl="1">
                        <a:lnSpc>
                          <a:spcPct val="115000"/>
                        </a:lnSpc>
                      </a:pPr>
                      <a:r>
                        <a:rPr lang="ar-SA" sz="2800" dirty="0">
                          <a:solidFill>
                            <a:srgbClr val="168489"/>
                          </a:solidFill>
                          <a:effectLst/>
                          <a:latin typeface="Adobe Arabic" panose="02040503050201020203" pitchFamily="18" charset="-78"/>
                          <a:cs typeface="Adobe Arabic" panose="02040503050201020203" pitchFamily="18" charset="-78"/>
                        </a:rPr>
                        <a:t>التواريخ</a:t>
                      </a:r>
                      <a:endParaRPr lang="en-US" sz="2000" dirty="0">
                        <a:solidFill>
                          <a:srgbClr val="168489"/>
                        </a:solidFill>
                        <a:effectLst/>
                        <a:latin typeface="Adobe Arabic" panose="02040503050201020203" pitchFamily="18" charset="-78"/>
                        <a:ea typeface="Calibri" panose="020F0502020204030204" pitchFamily="34" charset="0"/>
                        <a:cs typeface="Adobe Arabic" panose="02040503050201020203" pitchFamily="18" charset="-78"/>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rtl="1">
                        <a:lnSpc>
                          <a:spcPct val="115000"/>
                        </a:lnSpc>
                      </a:pPr>
                      <a:r>
                        <a:rPr lang="ar-SA" sz="2800" dirty="0">
                          <a:solidFill>
                            <a:srgbClr val="168489"/>
                          </a:solidFill>
                          <a:effectLst/>
                          <a:latin typeface="Adobe Arabic" panose="02040503050201020203" pitchFamily="18" charset="-78"/>
                          <a:cs typeface="Adobe Arabic" panose="02040503050201020203" pitchFamily="18" charset="-78"/>
                        </a:rPr>
                        <a:t>الأنشطة الرئيسية</a:t>
                      </a:r>
                      <a:endParaRPr lang="en-US" sz="2000" dirty="0">
                        <a:solidFill>
                          <a:srgbClr val="168489"/>
                        </a:solidFill>
                        <a:effectLst/>
                        <a:latin typeface="Adobe Arabic" panose="02040503050201020203" pitchFamily="18" charset="-78"/>
                        <a:ea typeface="Calibri" panose="020F0502020204030204" pitchFamily="34" charset="0"/>
                        <a:cs typeface="Adobe Arabic" panose="02040503050201020203" pitchFamily="18" charset="-78"/>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29154297"/>
                  </a:ext>
                </a:extLst>
              </a:tr>
              <a:tr h="0">
                <a:tc>
                  <a:txBody>
                    <a:bodyPr/>
                    <a:lstStyle/>
                    <a:p>
                      <a:pPr algn="ctr" rtl="1">
                        <a:lnSpc>
                          <a:spcPct val="115000"/>
                        </a:lnSpc>
                      </a:pPr>
                      <a:r>
                        <a:rPr lang="ar-SA" sz="2800">
                          <a:solidFill>
                            <a:schemeClr val="tx1"/>
                          </a:solidFill>
                          <a:effectLst/>
                          <a:latin typeface="Adobe Arabic" panose="02040503050201020203" pitchFamily="18" charset="-78"/>
                          <a:cs typeface="Adobe Arabic" panose="02040503050201020203" pitchFamily="18" charset="-78"/>
                        </a:rPr>
                        <a:t>التخطيط الأولي</a:t>
                      </a:r>
                      <a:endParaRPr lang="en-US" sz="2000">
                        <a:solidFill>
                          <a:schemeClr val="tx1"/>
                        </a:solidFill>
                        <a:effectLst/>
                        <a:latin typeface="Adobe Arabic" panose="02040503050201020203" pitchFamily="18" charset="-78"/>
                        <a:ea typeface="Calibri" panose="020F0502020204030204" pitchFamily="34" charset="0"/>
                        <a:cs typeface="Adobe Arabic" panose="02040503050201020203" pitchFamily="18" charset="-78"/>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1">
                        <a:lnSpc>
                          <a:spcPct val="115000"/>
                        </a:lnSpc>
                      </a:pPr>
                      <a:r>
                        <a:rPr lang="ar-SA" sz="2800">
                          <a:solidFill>
                            <a:schemeClr val="tx1"/>
                          </a:solidFill>
                          <a:effectLst/>
                          <a:latin typeface="Adobe Arabic" panose="02040503050201020203" pitchFamily="18" charset="-78"/>
                          <a:cs typeface="Adobe Arabic" panose="02040503050201020203" pitchFamily="18" charset="-78"/>
                        </a:rPr>
                        <a:t>1 يناير - 15 يناير 2025</a:t>
                      </a:r>
                      <a:endParaRPr lang="en-US" sz="2000">
                        <a:solidFill>
                          <a:schemeClr val="tx1"/>
                        </a:solidFill>
                        <a:effectLst/>
                        <a:latin typeface="Adobe Arabic" panose="02040503050201020203" pitchFamily="18" charset="-78"/>
                        <a:ea typeface="Calibri" panose="020F0502020204030204" pitchFamily="34" charset="0"/>
                        <a:cs typeface="Adobe Arabic" panose="02040503050201020203" pitchFamily="18" charset="-78"/>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1">
                        <a:lnSpc>
                          <a:spcPct val="115000"/>
                        </a:lnSpc>
                      </a:pPr>
                      <a:r>
                        <a:rPr lang="ar-SA" sz="2800">
                          <a:solidFill>
                            <a:schemeClr val="tx1"/>
                          </a:solidFill>
                          <a:effectLst/>
                          <a:latin typeface="Adobe Arabic" panose="02040503050201020203" pitchFamily="18" charset="-78"/>
                          <a:cs typeface="Adobe Arabic" panose="02040503050201020203" pitchFamily="18" charset="-78"/>
                        </a:rPr>
                        <a:t>فهم طبيعة أعمال الشركة. تقييم المخاطر. إعداد خطة المراجعة.</a:t>
                      </a:r>
                      <a:endParaRPr lang="en-US" sz="2000">
                        <a:solidFill>
                          <a:schemeClr val="tx1"/>
                        </a:solidFill>
                        <a:effectLst/>
                        <a:latin typeface="Adobe Arabic" panose="02040503050201020203" pitchFamily="18" charset="-78"/>
                        <a:ea typeface="Calibri" panose="020F0502020204030204" pitchFamily="34" charset="0"/>
                        <a:cs typeface="Adobe Arabic" panose="02040503050201020203" pitchFamily="18" charset="-78"/>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511560276"/>
                  </a:ext>
                </a:extLst>
              </a:tr>
              <a:tr h="0">
                <a:tc>
                  <a:txBody>
                    <a:bodyPr/>
                    <a:lstStyle/>
                    <a:p>
                      <a:pPr algn="ctr" rtl="1">
                        <a:lnSpc>
                          <a:spcPct val="115000"/>
                        </a:lnSpc>
                      </a:pPr>
                      <a:r>
                        <a:rPr lang="ar-SA" sz="2800">
                          <a:solidFill>
                            <a:schemeClr val="tx1"/>
                          </a:solidFill>
                          <a:effectLst/>
                          <a:latin typeface="Adobe Arabic" panose="02040503050201020203" pitchFamily="18" charset="-78"/>
                          <a:cs typeface="Adobe Arabic" panose="02040503050201020203" pitchFamily="18" charset="-78"/>
                        </a:rPr>
                        <a:t>فحص أنظمة الرقابة</a:t>
                      </a:r>
                      <a:endParaRPr lang="en-US" sz="2000">
                        <a:solidFill>
                          <a:schemeClr val="tx1"/>
                        </a:solidFill>
                        <a:effectLst/>
                        <a:latin typeface="Adobe Arabic" panose="02040503050201020203" pitchFamily="18" charset="-78"/>
                        <a:ea typeface="Calibri" panose="020F0502020204030204" pitchFamily="34" charset="0"/>
                        <a:cs typeface="Adobe Arabic" panose="02040503050201020203" pitchFamily="18" charset="-78"/>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1">
                        <a:lnSpc>
                          <a:spcPct val="115000"/>
                        </a:lnSpc>
                      </a:pPr>
                      <a:r>
                        <a:rPr lang="ar-SA" sz="2800">
                          <a:solidFill>
                            <a:schemeClr val="tx1"/>
                          </a:solidFill>
                          <a:effectLst/>
                          <a:latin typeface="Adobe Arabic" panose="02040503050201020203" pitchFamily="18" charset="-78"/>
                          <a:cs typeface="Adobe Arabic" panose="02040503050201020203" pitchFamily="18" charset="-78"/>
                        </a:rPr>
                        <a:t>16 يناير - 31 يناير 2025</a:t>
                      </a:r>
                      <a:endParaRPr lang="en-US" sz="2000">
                        <a:solidFill>
                          <a:schemeClr val="tx1"/>
                        </a:solidFill>
                        <a:effectLst/>
                        <a:latin typeface="Adobe Arabic" panose="02040503050201020203" pitchFamily="18" charset="-78"/>
                        <a:ea typeface="Calibri" panose="020F0502020204030204" pitchFamily="34" charset="0"/>
                        <a:cs typeface="Adobe Arabic" panose="02040503050201020203" pitchFamily="18" charset="-78"/>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1">
                        <a:lnSpc>
                          <a:spcPct val="115000"/>
                        </a:lnSpc>
                      </a:pPr>
                      <a:r>
                        <a:rPr lang="ar-SA" sz="2800">
                          <a:solidFill>
                            <a:schemeClr val="tx1"/>
                          </a:solidFill>
                          <a:effectLst/>
                          <a:latin typeface="Adobe Arabic" panose="02040503050201020203" pitchFamily="18" charset="-78"/>
                          <a:cs typeface="Adobe Arabic" panose="02040503050201020203" pitchFamily="18" charset="-78"/>
                        </a:rPr>
                        <a:t>تقييم كفاءة أنظمة الرقابة الداخلية. تحديد نقاط الضعف</a:t>
                      </a:r>
                      <a:endParaRPr lang="en-US" sz="2000">
                        <a:solidFill>
                          <a:schemeClr val="tx1"/>
                        </a:solidFill>
                        <a:effectLst/>
                        <a:latin typeface="Adobe Arabic" panose="02040503050201020203" pitchFamily="18" charset="-78"/>
                        <a:ea typeface="Calibri" panose="020F0502020204030204" pitchFamily="34" charset="0"/>
                        <a:cs typeface="Adobe Arabic" panose="02040503050201020203" pitchFamily="18" charset="-78"/>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33082441"/>
                  </a:ext>
                </a:extLst>
              </a:tr>
              <a:tr h="0">
                <a:tc>
                  <a:txBody>
                    <a:bodyPr/>
                    <a:lstStyle/>
                    <a:p>
                      <a:pPr algn="ctr" rtl="1">
                        <a:lnSpc>
                          <a:spcPct val="115000"/>
                        </a:lnSpc>
                      </a:pPr>
                      <a:r>
                        <a:rPr lang="ar-SA" sz="2800">
                          <a:solidFill>
                            <a:schemeClr val="tx1"/>
                          </a:solidFill>
                          <a:effectLst/>
                          <a:latin typeface="Adobe Arabic" panose="02040503050201020203" pitchFamily="18" charset="-78"/>
                          <a:cs typeface="Adobe Arabic" panose="02040503050201020203" pitchFamily="18" charset="-78"/>
                        </a:rPr>
                        <a:t>جمع الأدلة</a:t>
                      </a:r>
                      <a:endParaRPr lang="en-US" sz="2000">
                        <a:solidFill>
                          <a:schemeClr val="tx1"/>
                        </a:solidFill>
                        <a:effectLst/>
                        <a:latin typeface="Adobe Arabic" panose="02040503050201020203" pitchFamily="18" charset="-78"/>
                        <a:ea typeface="Calibri" panose="020F0502020204030204" pitchFamily="34" charset="0"/>
                        <a:cs typeface="Adobe Arabic" panose="02040503050201020203" pitchFamily="18" charset="-78"/>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1">
                        <a:lnSpc>
                          <a:spcPct val="115000"/>
                        </a:lnSpc>
                      </a:pPr>
                      <a:r>
                        <a:rPr lang="ar-SA" sz="2800">
                          <a:solidFill>
                            <a:schemeClr val="tx1"/>
                          </a:solidFill>
                          <a:effectLst/>
                          <a:latin typeface="Adobe Arabic" panose="02040503050201020203" pitchFamily="18" charset="-78"/>
                          <a:cs typeface="Adobe Arabic" panose="02040503050201020203" pitchFamily="18" charset="-78"/>
                        </a:rPr>
                        <a:t>1 فبراير - 28 فبراير 2025</a:t>
                      </a:r>
                      <a:endParaRPr lang="en-US" sz="2000">
                        <a:solidFill>
                          <a:schemeClr val="tx1"/>
                        </a:solidFill>
                        <a:effectLst/>
                        <a:latin typeface="Adobe Arabic" panose="02040503050201020203" pitchFamily="18" charset="-78"/>
                        <a:ea typeface="Calibri" panose="020F0502020204030204" pitchFamily="34" charset="0"/>
                        <a:cs typeface="Adobe Arabic" panose="02040503050201020203" pitchFamily="18" charset="-78"/>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1">
                        <a:lnSpc>
                          <a:spcPct val="115000"/>
                        </a:lnSpc>
                      </a:pPr>
                      <a:r>
                        <a:rPr lang="ar-SA" sz="2800">
                          <a:solidFill>
                            <a:schemeClr val="tx1"/>
                          </a:solidFill>
                          <a:effectLst/>
                          <a:latin typeface="Adobe Arabic" panose="02040503050201020203" pitchFamily="18" charset="-78"/>
                          <a:cs typeface="Adobe Arabic" panose="02040503050201020203" pitchFamily="18" charset="-78"/>
                        </a:rPr>
                        <a:t>اختبار العينات. التحقق من الحسابات الرئيسية. مراجعة المستندات.</a:t>
                      </a:r>
                      <a:endParaRPr lang="en-US" sz="2000">
                        <a:solidFill>
                          <a:schemeClr val="tx1"/>
                        </a:solidFill>
                        <a:effectLst/>
                        <a:latin typeface="Adobe Arabic" panose="02040503050201020203" pitchFamily="18" charset="-78"/>
                        <a:ea typeface="Calibri" panose="020F0502020204030204" pitchFamily="34" charset="0"/>
                        <a:cs typeface="Adobe Arabic" panose="02040503050201020203" pitchFamily="18" charset="-78"/>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675227981"/>
                  </a:ext>
                </a:extLst>
              </a:tr>
              <a:tr h="0">
                <a:tc>
                  <a:txBody>
                    <a:bodyPr/>
                    <a:lstStyle/>
                    <a:p>
                      <a:pPr algn="ctr" rtl="1">
                        <a:lnSpc>
                          <a:spcPct val="115000"/>
                        </a:lnSpc>
                      </a:pPr>
                      <a:r>
                        <a:rPr lang="ar-SA" sz="2800">
                          <a:solidFill>
                            <a:schemeClr val="tx1"/>
                          </a:solidFill>
                          <a:effectLst/>
                          <a:latin typeface="Adobe Arabic" panose="02040503050201020203" pitchFamily="18" charset="-78"/>
                          <a:cs typeface="Adobe Arabic" panose="02040503050201020203" pitchFamily="18" charset="-78"/>
                        </a:rPr>
                        <a:t>المراجعة النهائية</a:t>
                      </a:r>
                      <a:endParaRPr lang="en-US" sz="2000">
                        <a:solidFill>
                          <a:schemeClr val="tx1"/>
                        </a:solidFill>
                        <a:effectLst/>
                        <a:latin typeface="Adobe Arabic" panose="02040503050201020203" pitchFamily="18" charset="-78"/>
                        <a:ea typeface="Calibri" panose="020F0502020204030204" pitchFamily="34" charset="0"/>
                        <a:cs typeface="Adobe Arabic" panose="02040503050201020203" pitchFamily="18" charset="-78"/>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1">
                        <a:lnSpc>
                          <a:spcPct val="115000"/>
                        </a:lnSpc>
                      </a:pPr>
                      <a:r>
                        <a:rPr lang="ar-SA" sz="2800">
                          <a:solidFill>
                            <a:schemeClr val="tx1"/>
                          </a:solidFill>
                          <a:effectLst/>
                          <a:latin typeface="Adobe Arabic" panose="02040503050201020203" pitchFamily="18" charset="-78"/>
                          <a:cs typeface="Adobe Arabic" panose="02040503050201020203" pitchFamily="18" charset="-78"/>
                        </a:rPr>
                        <a:t>1 مارس - 15 مارس 2025</a:t>
                      </a:r>
                      <a:endParaRPr lang="en-US" sz="2000">
                        <a:solidFill>
                          <a:schemeClr val="tx1"/>
                        </a:solidFill>
                        <a:effectLst/>
                        <a:latin typeface="Adobe Arabic" panose="02040503050201020203" pitchFamily="18" charset="-78"/>
                        <a:ea typeface="Calibri" panose="020F0502020204030204" pitchFamily="34" charset="0"/>
                        <a:cs typeface="Adobe Arabic" panose="02040503050201020203" pitchFamily="18" charset="-78"/>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1">
                        <a:lnSpc>
                          <a:spcPct val="115000"/>
                        </a:lnSpc>
                      </a:pPr>
                      <a:r>
                        <a:rPr lang="ar-SA" sz="2800">
                          <a:solidFill>
                            <a:schemeClr val="tx1"/>
                          </a:solidFill>
                          <a:effectLst/>
                          <a:latin typeface="Adobe Arabic" panose="02040503050201020203" pitchFamily="18" charset="-78"/>
                          <a:cs typeface="Adobe Arabic" panose="02040503050201020203" pitchFamily="18" charset="-78"/>
                        </a:rPr>
                        <a:t>مراجعة شاملة للقوائم المالية. إعداد مسودة التقرير.</a:t>
                      </a:r>
                      <a:endParaRPr lang="en-US" sz="2000">
                        <a:solidFill>
                          <a:schemeClr val="tx1"/>
                        </a:solidFill>
                        <a:effectLst/>
                        <a:latin typeface="Adobe Arabic" panose="02040503050201020203" pitchFamily="18" charset="-78"/>
                        <a:ea typeface="Calibri" panose="020F0502020204030204" pitchFamily="34" charset="0"/>
                        <a:cs typeface="Adobe Arabic" panose="02040503050201020203" pitchFamily="18" charset="-78"/>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131033078"/>
                  </a:ext>
                </a:extLst>
              </a:tr>
              <a:tr h="0">
                <a:tc>
                  <a:txBody>
                    <a:bodyPr/>
                    <a:lstStyle/>
                    <a:p>
                      <a:pPr algn="ctr" rtl="1">
                        <a:lnSpc>
                          <a:spcPct val="115000"/>
                        </a:lnSpc>
                      </a:pPr>
                      <a:r>
                        <a:rPr lang="ar-SA" sz="2800">
                          <a:solidFill>
                            <a:schemeClr val="tx1"/>
                          </a:solidFill>
                          <a:effectLst/>
                          <a:latin typeface="Adobe Arabic" panose="02040503050201020203" pitchFamily="18" charset="-78"/>
                          <a:cs typeface="Adobe Arabic" panose="02040503050201020203" pitchFamily="18" charset="-78"/>
                        </a:rPr>
                        <a:t>إصدار التقرير</a:t>
                      </a:r>
                      <a:endParaRPr lang="en-US" sz="2000">
                        <a:solidFill>
                          <a:schemeClr val="tx1"/>
                        </a:solidFill>
                        <a:effectLst/>
                        <a:latin typeface="Adobe Arabic" panose="02040503050201020203" pitchFamily="18" charset="-78"/>
                        <a:ea typeface="Calibri" panose="020F0502020204030204" pitchFamily="34" charset="0"/>
                        <a:cs typeface="Adobe Arabic" panose="02040503050201020203" pitchFamily="18" charset="-78"/>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1">
                        <a:lnSpc>
                          <a:spcPct val="115000"/>
                        </a:lnSpc>
                      </a:pPr>
                      <a:r>
                        <a:rPr lang="ar-SA" sz="2800">
                          <a:solidFill>
                            <a:schemeClr val="tx1"/>
                          </a:solidFill>
                          <a:effectLst/>
                          <a:latin typeface="Adobe Arabic" panose="02040503050201020203" pitchFamily="18" charset="-78"/>
                          <a:cs typeface="Adobe Arabic" panose="02040503050201020203" pitchFamily="18" charset="-78"/>
                        </a:rPr>
                        <a:t>20 مارس 2025</a:t>
                      </a:r>
                      <a:endParaRPr lang="en-US" sz="2000">
                        <a:solidFill>
                          <a:schemeClr val="tx1"/>
                        </a:solidFill>
                        <a:effectLst/>
                        <a:latin typeface="Adobe Arabic" panose="02040503050201020203" pitchFamily="18" charset="-78"/>
                        <a:ea typeface="Calibri" panose="020F0502020204030204" pitchFamily="34" charset="0"/>
                        <a:cs typeface="Adobe Arabic" panose="02040503050201020203" pitchFamily="18" charset="-78"/>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1">
                        <a:lnSpc>
                          <a:spcPct val="115000"/>
                        </a:lnSpc>
                      </a:pPr>
                      <a:r>
                        <a:rPr lang="ar-SA" sz="2800" dirty="0">
                          <a:solidFill>
                            <a:schemeClr val="tx1"/>
                          </a:solidFill>
                          <a:effectLst/>
                          <a:latin typeface="Adobe Arabic" panose="02040503050201020203" pitchFamily="18" charset="-78"/>
                          <a:cs typeface="Adobe Arabic" panose="02040503050201020203" pitchFamily="18" charset="-78"/>
                        </a:rPr>
                        <a:t>تقديم تقرير المراجعة للإدارة وأصحاب المصلحة.</a:t>
                      </a:r>
                      <a:endParaRPr lang="en-US" sz="2000" dirty="0">
                        <a:solidFill>
                          <a:schemeClr val="tx1"/>
                        </a:solidFill>
                        <a:effectLst/>
                        <a:latin typeface="Adobe Arabic" panose="02040503050201020203" pitchFamily="18" charset="-78"/>
                        <a:ea typeface="Calibri" panose="020F0502020204030204" pitchFamily="34" charset="0"/>
                        <a:cs typeface="Adobe Arabic" panose="02040503050201020203" pitchFamily="18" charset="-78"/>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035144423"/>
                  </a:ext>
                </a:extLst>
              </a:tr>
            </a:tbl>
          </a:graphicData>
        </a:graphic>
      </p:graphicFrame>
    </p:spTree>
    <p:extLst>
      <p:ext uri="{BB962C8B-B14F-4D97-AF65-F5344CB8AC3E}">
        <p14:creationId xmlns:p14="http://schemas.microsoft.com/office/powerpoint/2010/main" val="946139851"/>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par>
                                <p:cTn id="8" presetID="22" presetClass="entr" presetSubtype="4" fill="hold"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wipe(down)">
                                      <p:cBhvr>
                                        <p:cTn id="10"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EAE62E3-CE7B-6F04-D622-0FB5A4B33D47}"/>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F03E4824-9B67-9FF1-C0BF-A515C80F0F2D}"/>
              </a:ext>
            </a:extLst>
          </p:cNvPr>
          <p:cNvSpPr txBox="1"/>
          <p:nvPr/>
        </p:nvSpPr>
        <p:spPr>
          <a:xfrm>
            <a:off x="1638300" y="-80643"/>
            <a:ext cx="8915400" cy="646331"/>
          </a:xfrm>
          <a:prstGeom prst="rect">
            <a:avLst/>
          </a:prstGeom>
          <a:noFill/>
        </p:spPr>
        <p:txBody>
          <a:bodyPr wrap="square">
            <a:spAutoFit/>
          </a:bodyPr>
          <a:lstStyle/>
          <a:p>
            <a:pPr algn="ctr" rtl="1"/>
            <a:r>
              <a:rPr lang="en-US" sz="3600" b="1" dirty="0">
                <a:solidFill>
                  <a:schemeClr val="bg1"/>
                </a:solidFill>
                <a:latin typeface="Adobe Arabic" panose="02040503050201020203" pitchFamily="18" charset="-78"/>
                <a:cs typeface="Adobe Arabic" panose="02040503050201020203" pitchFamily="18" charset="-78"/>
              </a:rPr>
              <a:t> </a:t>
            </a:r>
            <a:r>
              <a:rPr lang="ar-SA" sz="3600" b="1" dirty="0">
                <a:solidFill>
                  <a:schemeClr val="bg1"/>
                </a:solidFill>
                <a:latin typeface="Adobe Arabic" panose="02040503050201020203" pitchFamily="18" charset="-78"/>
                <a:cs typeface="Adobe Arabic" panose="02040503050201020203" pitchFamily="18" charset="-78"/>
              </a:rPr>
              <a:t>خطة المراجعة الخارجية</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2B0BF6C5-21D9-B823-3145-CDEECF5DA6B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grpSp>
        <p:nvGrpSpPr>
          <p:cNvPr id="3" name="Group 2">
            <a:extLst>
              <a:ext uri="{FF2B5EF4-FFF2-40B4-BE49-F238E27FC236}">
                <a16:creationId xmlns:a16="http://schemas.microsoft.com/office/drawing/2014/main" id="{01489B26-7F1E-4101-0B19-20E12E7281FF}"/>
              </a:ext>
            </a:extLst>
          </p:cNvPr>
          <p:cNvGrpSpPr/>
          <p:nvPr/>
        </p:nvGrpSpPr>
        <p:grpSpPr>
          <a:xfrm>
            <a:off x="8370441" y="2115717"/>
            <a:ext cx="2743873" cy="3785249"/>
            <a:chOff x="4285984" y="0"/>
            <a:chExt cx="1357308" cy="1872515"/>
          </a:xfrm>
        </p:grpSpPr>
        <p:sp>
          <p:nvSpPr>
            <p:cNvPr id="5" name="Freeform: Shape 4">
              <a:extLst>
                <a:ext uri="{FF2B5EF4-FFF2-40B4-BE49-F238E27FC236}">
                  <a16:creationId xmlns:a16="http://schemas.microsoft.com/office/drawing/2014/main" id="{B2C3FC12-DF56-3A5E-711E-E0F8E0EA720D}"/>
                </a:ext>
              </a:extLst>
            </p:cNvPr>
            <p:cNvSpPr/>
            <p:nvPr/>
          </p:nvSpPr>
          <p:spPr>
            <a:xfrm>
              <a:off x="4402127" y="518830"/>
              <a:ext cx="1225615" cy="520881"/>
            </a:xfrm>
            <a:custGeom>
              <a:avLst/>
              <a:gdLst>
                <a:gd name="connsiteX0" fmla="*/ 0 w 2064132"/>
                <a:gd name="connsiteY0" fmla="*/ 0 h 877957"/>
                <a:gd name="connsiteX1" fmla="*/ 352967 w 2064132"/>
                <a:gd name="connsiteY1" fmla="*/ 0 h 877957"/>
                <a:gd name="connsiteX2" fmla="*/ 385327 w 2064132"/>
                <a:gd name="connsiteY2" fmla="*/ 104246 h 877957"/>
                <a:gd name="connsiteX3" fmla="*/ 1032066 w 2064132"/>
                <a:gd name="connsiteY3" fmla="*/ 532933 h 877957"/>
                <a:gd name="connsiteX4" fmla="*/ 1678805 w 2064132"/>
                <a:gd name="connsiteY4" fmla="*/ 104246 h 877957"/>
                <a:gd name="connsiteX5" fmla="*/ 1711165 w 2064132"/>
                <a:gd name="connsiteY5" fmla="*/ 0 h 877957"/>
                <a:gd name="connsiteX6" fmla="*/ 2064132 w 2064132"/>
                <a:gd name="connsiteY6" fmla="*/ 0 h 877957"/>
                <a:gd name="connsiteX7" fmla="*/ 2057718 w 2064132"/>
                <a:gd name="connsiteY7" fmla="*/ 42026 h 877957"/>
                <a:gd name="connsiteX8" fmla="*/ 1032066 w 2064132"/>
                <a:gd name="connsiteY8" fmla="*/ 877957 h 877957"/>
                <a:gd name="connsiteX9" fmla="*/ 6414 w 2064132"/>
                <a:gd name="connsiteY9" fmla="*/ 42026 h 877957"/>
                <a:gd name="connsiteX10" fmla="*/ 0 w 2064132"/>
                <a:gd name="connsiteY10" fmla="*/ 0 h 8779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064132" h="877957">
                  <a:moveTo>
                    <a:pt x="0" y="0"/>
                  </a:moveTo>
                  <a:lnTo>
                    <a:pt x="352967" y="0"/>
                  </a:lnTo>
                  <a:lnTo>
                    <a:pt x="385327" y="104246"/>
                  </a:lnTo>
                  <a:cubicBezTo>
                    <a:pt x="491881" y="356168"/>
                    <a:pt x="741330" y="532933"/>
                    <a:pt x="1032066" y="532933"/>
                  </a:cubicBezTo>
                  <a:cubicBezTo>
                    <a:pt x="1322802" y="532933"/>
                    <a:pt x="1572252" y="356168"/>
                    <a:pt x="1678805" y="104246"/>
                  </a:cubicBezTo>
                  <a:lnTo>
                    <a:pt x="1711165" y="0"/>
                  </a:lnTo>
                  <a:lnTo>
                    <a:pt x="2064132" y="0"/>
                  </a:lnTo>
                  <a:lnTo>
                    <a:pt x="2057718" y="42026"/>
                  </a:lnTo>
                  <a:cubicBezTo>
                    <a:pt x="1960097" y="519091"/>
                    <a:pt x="1537990" y="877957"/>
                    <a:pt x="1032066" y="877957"/>
                  </a:cubicBezTo>
                  <a:cubicBezTo>
                    <a:pt x="526142" y="877957"/>
                    <a:pt x="104035" y="519091"/>
                    <a:pt x="6414" y="42026"/>
                  </a:cubicBezTo>
                  <a:lnTo>
                    <a:pt x="0" y="0"/>
                  </a:lnTo>
                  <a:close/>
                </a:path>
              </a:pathLst>
            </a:custGeom>
            <a:solidFill>
              <a:srgbClr val="168489"/>
            </a:solidFill>
            <a:ln>
              <a:solidFill>
                <a:srgbClr val="6D7E9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3200"/>
            </a:p>
          </p:txBody>
        </p:sp>
        <p:sp>
          <p:nvSpPr>
            <p:cNvPr id="10" name="TextBox 6">
              <a:extLst>
                <a:ext uri="{FF2B5EF4-FFF2-40B4-BE49-F238E27FC236}">
                  <a16:creationId xmlns:a16="http://schemas.microsoft.com/office/drawing/2014/main" id="{D455AB25-06F3-68E8-0693-F299A344DC19}"/>
                </a:ext>
              </a:extLst>
            </p:cNvPr>
            <p:cNvSpPr txBox="1"/>
            <p:nvPr/>
          </p:nvSpPr>
          <p:spPr>
            <a:xfrm>
              <a:off x="4631863" y="0"/>
              <a:ext cx="785495" cy="586905"/>
            </a:xfrm>
            <a:prstGeom prst="rect">
              <a:avLst/>
            </a:prstGeom>
            <a:noFill/>
          </p:spPr>
          <p:txBody>
            <a:bodyPr wrap="square" rtlCol="0">
              <a:spAutoFit/>
            </a:bodyPr>
            <a:lstStyle/>
            <a:p>
              <a:pPr algn="ctr" rtl="0">
                <a:lnSpc>
                  <a:spcPct val="115000"/>
                </a:lnSpc>
              </a:pPr>
              <a:r>
                <a:rPr lang="en-GB" sz="6600" b="1" kern="1200" dirty="0">
                  <a:solidFill>
                    <a:srgbClr val="168489"/>
                  </a:solidFill>
                  <a:effectLst/>
                  <a:latin typeface="Calibri" panose="020F0502020204030204" pitchFamily="34" charset="0"/>
                  <a:ea typeface="Calibri" panose="020F0502020204030204" pitchFamily="34" charset="0"/>
                  <a:cs typeface="Activist Light"/>
                </a:rPr>
                <a:t>05</a:t>
              </a:r>
              <a:endParaRPr lang="en-US" sz="66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12" name="مربع نص 18">
              <a:extLst>
                <a:ext uri="{FF2B5EF4-FFF2-40B4-BE49-F238E27FC236}">
                  <a16:creationId xmlns:a16="http://schemas.microsoft.com/office/drawing/2014/main" id="{08A0D0BB-0590-7B30-A71D-860629707B6F}"/>
                </a:ext>
              </a:extLst>
            </p:cNvPr>
            <p:cNvSpPr txBox="1"/>
            <p:nvPr/>
          </p:nvSpPr>
          <p:spPr>
            <a:xfrm>
              <a:off x="4285984" y="1187585"/>
              <a:ext cx="1357308" cy="684930"/>
            </a:xfrm>
            <a:prstGeom prst="rect">
              <a:avLst/>
            </a:prstGeom>
            <a:noFill/>
          </p:spPr>
          <p:txBody>
            <a:bodyPr wrap="square" rtlCol="1">
              <a:noAutofit/>
            </a:bodyPr>
            <a:lstStyle/>
            <a:p>
              <a:pPr algn="ctr" rtl="0">
                <a:lnSpc>
                  <a:spcPct val="115000"/>
                </a:lnSpc>
              </a:pPr>
              <a:r>
                <a:rPr lang="ar-EG" sz="3600" b="1" dirty="0">
                  <a:solidFill>
                    <a:srgbClr val="000000"/>
                  </a:solidFill>
                  <a:latin typeface="Adobe Arabic" panose="02040503050201020203" pitchFamily="18" charset="-78"/>
                  <a:cs typeface="Adobe Arabic" panose="02040503050201020203" pitchFamily="18" charset="-78"/>
                </a:rPr>
                <a:t>الإجراءات التفصيلية للمراجعة</a:t>
              </a:r>
              <a:endParaRPr lang="en-US" sz="3600" b="1" dirty="0">
                <a:solidFill>
                  <a:srgbClr val="000000"/>
                </a:solidFill>
                <a:latin typeface="Adobe Arabic" panose="02040503050201020203" pitchFamily="18" charset="-78"/>
                <a:cs typeface="Adobe Arabic" panose="02040503050201020203" pitchFamily="18" charset="-78"/>
              </a:endParaRPr>
            </a:p>
          </p:txBody>
        </p:sp>
      </p:grpSp>
      <p:sp>
        <p:nvSpPr>
          <p:cNvPr id="13" name="TextBox 12">
            <a:extLst>
              <a:ext uri="{FF2B5EF4-FFF2-40B4-BE49-F238E27FC236}">
                <a16:creationId xmlns:a16="http://schemas.microsoft.com/office/drawing/2014/main" id="{5900863F-5D03-D395-10CF-FDE4DFB1F1F3}"/>
              </a:ext>
            </a:extLst>
          </p:cNvPr>
          <p:cNvSpPr txBox="1"/>
          <p:nvPr/>
        </p:nvSpPr>
        <p:spPr>
          <a:xfrm>
            <a:off x="478972" y="985768"/>
            <a:ext cx="6963376" cy="2705228"/>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800">
                <a:solidFill>
                  <a:srgbClr val="168489"/>
                </a:solidFill>
                <a:effectLst/>
                <a:latin typeface="Calibri" panose="020F0502020204030204" pitchFamily="34" charset="0"/>
                <a:ea typeface="Calibri" panose="020F0502020204030204" pitchFamily="34" charset="0"/>
                <a:cs typeface="Sakkal Majalla" panose="02000000000000000000" pitchFamily="2" charset="-78"/>
              </a:defRPr>
            </a:lvl1pPr>
          </a:lstStyle>
          <a:p>
            <a:pPr marL="0" indent="0">
              <a:buNone/>
            </a:pPr>
            <a:r>
              <a:rPr lang="ar-SA" dirty="0"/>
              <a:t>1. مراجعة الإيرادات والمبيعات:</a:t>
            </a:r>
            <a:endParaRPr lang="en-US" dirty="0"/>
          </a:p>
          <a:p>
            <a:pPr marL="0" indent="0">
              <a:buNone/>
            </a:pPr>
            <a:r>
              <a:rPr lang="ar-SA" dirty="0"/>
              <a:t>   </a:t>
            </a:r>
            <a:r>
              <a:rPr lang="ar-SA" dirty="0">
                <a:solidFill>
                  <a:schemeClr val="tx1"/>
                </a:solidFill>
              </a:rPr>
              <a:t>- مطابقة سجل المبيعات مع تقارير نظام </a:t>
            </a:r>
            <a:r>
              <a:rPr lang="en-US" dirty="0">
                <a:solidFill>
                  <a:schemeClr val="tx1"/>
                </a:solidFill>
              </a:rPr>
              <a:t>ERP</a:t>
            </a:r>
            <a:r>
              <a:rPr lang="ar-SA" dirty="0">
                <a:solidFill>
                  <a:schemeClr val="tx1"/>
                </a:solidFill>
              </a:rPr>
              <a:t>.  </a:t>
            </a:r>
            <a:endParaRPr lang="en-US" dirty="0">
              <a:solidFill>
                <a:schemeClr val="tx1"/>
              </a:solidFill>
            </a:endParaRPr>
          </a:p>
          <a:p>
            <a:pPr marL="0" indent="0">
              <a:buNone/>
            </a:pPr>
            <a:r>
              <a:rPr lang="ar-SA" dirty="0">
                <a:solidFill>
                  <a:schemeClr val="tx1"/>
                </a:solidFill>
              </a:rPr>
              <a:t>   - اختبار العينات للتحقق من صحة الفواتير والمعاملات.  </a:t>
            </a:r>
            <a:endParaRPr lang="en-US" dirty="0">
              <a:solidFill>
                <a:schemeClr val="tx1"/>
              </a:solidFill>
            </a:endParaRPr>
          </a:p>
          <a:p>
            <a:pPr marL="0" indent="0">
              <a:buNone/>
            </a:pPr>
            <a:r>
              <a:rPr lang="ar-SA" dirty="0">
                <a:solidFill>
                  <a:schemeClr val="tx1"/>
                </a:solidFill>
              </a:rPr>
              <a:t>   - مراجعة العقود مع العملاء الرئيسيين لضمان تسجيل الإيرادات بشكل صحيح.  </a:t>
            </a:r>
            <a:endParaRPr lang="en-US" dirty="0">
              <a:solidFill>
                <a:schemeClr val="tx1"/>
              </a:solidFill>
            </a:endParaRPr>
          </a:p>
        </p:txBody>
      </p:sp>
      <p:sp>
        <p:nvSpPr>
          <p:cNvPr id="14" name="TextBox 13">
            <a:extLst>
              <a:ext uri="{FF2B5EF4-FFF2-40B4-BE49-F238E27FC236}">
                <a16:creationId xmlns:a16="http://schemas.microsoft.com/office/drawing/2014/main" id="{C448B8CB-65DD-E12B-4DD3-11F37DDD73F0}"/>
              </a:ext>
            </a:extLst>
          </p:cNvPr>
          <p:cNvSpPr txBox="1"/>
          <p:nvPr/>
        </p:nvSpPr>
        <p:spPr>
          <a:xfrm>
            <a:off x="478972" y="4004682"/>
            <a:ext cx="6963376" cy="2244204"/>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800">
                <a:solidFill>
                  <a:srgbClr val="168489"/>
                </a:solidFill>
                <a:effectLst/>
                <a:latin typeface="Calibri" panose="020F0502020204030204" pitchFamily="34" charset="0"/>
                <a:ea typeface="Calibri" panose="020F0502020204030204" pitchFamily="34" charset="0"/>
                <a:cs typeface="Sakkal Majalla" panose="02000000000000000000" pitchFamily="2" charset="-78"/>
              </a:defRPr>
            </a:lvl1pPr>
          </a:lstStyle>
          <a:p>
            <a:pPr marL="0" indent="0">
              <a:buNone/>
            </a:pPr>
            <a:r>
              <a:rPr lang="ar-SA" dirty="0"/>
              <a:t>2. مراجعة المخزون:</a:t>
            </a:r>
            <a:endParaRPr lang="en-US" dirty="0"/>
          </a:p>
          <a:p>
            <a:pPr marL="0" indent="0">
              <a:buNone/>
            </a:pPr>
            <a:r>
              <a:rPr lang="ar-SA" dirty="0">
                <a:solidFill>
                  <a:schemeClr val="tx1"/>
                </a:solidFill>
              </a:rPr>
              <a:t>   - إجراء جرد مادي للمخزون في نهاية السنة المالية.  </a:t>
            </a:r>
            <a:endParaRPr lang="en-US" dirty="0">
              <a:solidFill>
                <a:schemeClr val="tx1"/>
              </a:solidFill>
            </a:endParaRPr>
          </a:p>
          <a:p>
            <a:pPr marL="0" indent="0">
              <a:buNone/>
            </a:pPr>
            <a:r>
              <a:rPr lang="ar-SA" dirty="0">
                <a:solidFill>
                  <a:schemeClr val="tx1"/>
                </a:solidFill>
              </a:rPr>
              <a:t>   - مقارنة نتائج الجرد مع السجلات المحاسبية.  </a:t>
            </a:r>
            <a:endParaRPr lang="en-US" dirty="0">
              <a:solidFill>
                <a:schemeClr val="tx1"/>
              </a:solidFill>
            </a:endParaRPr>
          </a:p>
          <a:p>
            <a:pPr marL="0" indent="0">
              <a:buNone/>
            </a:pPr>
            <a:r>
              <a:rPr lang="ar-SA" dirty="0">
                <a:solidFill>
                  <a:schemeClr val="tx1"/>
                </a:solidFill>
              </a:rPr>
              <a:t>   - تقييم سياسات تسعير المخزون (</a:t>
            </a:r>
            <a:r>
              <a:rPr lang="en-US" dirty="0">
                <a:solidFill>
                  <a:schemeClr val="tx1"/>
                </a:solidFill>
              </a:rPr>
              <a:t>FIFO </a:t>
            </a:r>
            <a:r>
              <a:rPr lang="ar-SA" dirty="0">
                <a:solidFill>
                  <a:schemeClr val="tx1"/>
                </a:solidFill>
              </a:rPr>
              <a:t>أو </a:t>
            </a:r>
            <a:r>
              <a:rPr lang="en-US" dirty="0">
                <a:solidFill>
                  <a:schemeClr val="tx1"/>
                </a:solidFill>
              </a:rPr>
              <a:t>LIFO</a:t>
            </a:r>
            <a:r>
              <a:rPr lang="ar-SA" dirty="0">
                <a:solidFill>
                  <a:schemeClr val="tx1"/>
                </a:solidFill>
              </a:rPr>
              <a:t>).  </a:t>
            </a:r>
            <a:endParaRPr lang="en-US" dirty="0">
              <a:solidFill>
                <a:schemeClr val="tx1"/>
              </a:solidFill>
            </a:endParaRPr>
          </a:p>
        </p:txBody>
      </p:sp>
    </p:spTree>
    <p:extLst>
      <p:ext uri="{BB962C8B-B14F-4D97-AF65-F5344CB8AC3E}">
        <p14:creationId xmlns:p14="http://schemas.microsoft.com/office/powerpoint/2010/main" val="3024523347"/>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par>
                                <p:cTn id="8" presetID="42" presetClass="entr" presetSubtype="0" fill="hold" grpId="0"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fade">
                                      <p:cBhvr>
                                        <p:cTn id="10" dur="1000"/>
                                        <p:tgtEl>
                                          <p:spTgt spid="13"/>
                                        </p:tgtEl>
                                      </p:cBhvr>
                                    </p:animEffect>
                                    <p:anim calcmode="lin" valueType="num">
                                      <p:cBhvr>
                                        <p:cTn id="11" dur="1000" fill="hold"/>
                                        <p:tgtEl>
                                          <p:spTgt spid="13"/>
                                        </p:tgtEl>
                                        <p:attrNameLst>
                                          <p:attrName>ppt_x</p:attrName>
                                        </p:attrNameLst>
                                      </p:cBhvr>
                                      <p:tavLst>
                                        <p:tav tm="0">
                                          <p:val>
                                            <p:strVal val="#ppt_x"/>
                                          </p:val>
                                        </p:tav>
                                        <p:tav tm="100000">
                                          <p:val>
                                            <p:strVal val="#ppt_x"/>
                                          </p:val>
                                        </p:tav>
                                      </p:tavLst>
                                    </p:anim>
                                    <p:anim calcmode="lin" valueType="num">
                                      <p:cBhvr>
                                        <p:cTn id="12"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fade">
                                      <p:cBhvr>
                                        <p:cTn id="17" dur="1000"/>
                                        <p:tgtEl>
                                          <p:spTgt spid="14"/>
                                        </p:tgtEl>
                                      </p:cBhvr>
                                    </p:animEffect>
                                    <p:anim calcmode="lin" valueType="num">
                                      <p:cBhvr>
                                        <p:cTn id="18" dur="1000" fill="hold"/>
                                        <p:tgtEl>
                                          <p:spTgt spid="14"/>
                                        </p:tgtEl>
                                        <p:attrNameLst>
                                          <p:attrName>ppt_x</p:attrName>
                                        </p:attrNameLst>
                                      </p:cBhvr>
                                      <p:tavLst>
                                        <p:tav tm="0">
                                          <p:val>
                                            <p:strVal val="#ppt_x"/>
                                          </p:val>
                                        </p:tav>
                                        <p:tav tm="100000">
                                          <p:val>
                                            <p:strVal val="#ppt_x"/>
                                          </p:val>
                                        </p:tav>
                                      </p:tavLst>
                                    </p:anim>
                                    <p:anim calcmode="lin" valueType="num">
                                      <p:cBhvr>
                                        <p:cTn id="19"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6A8A5B0-1848-9A16-F0FE-3B65FE4F60B0}"/>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5361A7D8-9136-B736-3FA2-260373B593F2}"/>
              </a:ext>
            </a:extLst>
          </p:cNvPr>
          <p:cNvSpPr txBox="1"/>
          <p:nvPr/>
        </p:nvSpPr>
        <p:spPr>
          <a:xfrm>
            <a:off x="1638300" y="-80643"/>
            <a:ext cx="8915400" cy="646331"/>
          </a:xfrm>
          <a:prstGeom prst="rect">
            <a:avLst/>
          </a:prstGeom>
          <a:noFill/>
        </p:spPr>
        <p:txBody>
          <a:bodyPr wrap="square">
            <a:spAutoFit/>
          </a:bodyPr>
          <a:lstStyle/>
          <a:p>
            <a:pPr algn="ctr" rtl="1"/>
            <a:r>
              <a:rPr lang="en-US" sz="3600" b="1" dirty="0">
                <a:solidFill>
                  <a:schemeClr val="bg1"/>
                </a:solidFill>
                <a:latin typeface="Adobe Arabic" panose="02040503050201020203" pitchFamily="18" charset="-78"/>
                <a:cs typeface="Adobe Arabic" panose="02040503050201020203" pitchFamily="18" charset="-78"/>
              </a:rPr>
              <a:t> </a:t>
            </a:r>
            <a:r>
              <a:rPr lang="ar-SA" sz="3600" b="1" dirty="0">
                <a:solidFill>
                  <a:schemeClr val="bg1"/>
                </a:solidFill>
                <a:latin typeface="Adobe Arabic" panose="02040503050201020203" pitchFamily="18" charset="-78"/>
                <a:cs typeface="Adobe Arabic" panose="02040503050201020203" pitchFamily="18" charset="-78"/>
              </a:rPr>
              <a:t>خطة المراجعة الخارجية</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877ABC27-5CFC-9F00-52E5-C526620C274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grpSp>
        <p:nvGrpSpPr>
          <p:cNvPr id="3" name="Group 2">
            <a:extLst>
              <a:ext uri="{FF2B5EF4-FFF2-40B4-BE49-F238E27FC236}">
                <a16:creationId xmlns:a16="http://schemas.microsoft.com/office/drawing/2014/main" id="{5C4901FF-4547-2457-A4A1-878D3A3CA05E}"/>
              </a:ext>
            </a:extLst>
          </p:cNvPr>
          <p:cNvGrpSpPr/>
          <p:nvPr/>
        </p:nvGrpSpPr>
        <p:grpSpPr>
          <a:xfrm>
            <a:off x="8370441" y="2115717"/>
            <a:ext cx="2743873" cy="3785249"/>
            <a:chOff x="4285984" y="0"/>
            <a:chExt cx="1357308" cy="1872515"/>
          </a:xfrm>
        </p:grpSpPr>
        <p:sp>
          <p:nvSpPr>
            <p:cNvPr id="5" name="Freeform: Shape 4">
              <a:extLst>
                <a:ext uri="{FF2B5EF4-FFF2-40B4-BE49-F238E27FC236}">
                  <a16:creationId xmlns:a16="http://schemas.microsoft.com/office/drawing/2014/main" id="{E6B39179-5CEA-F5C5-9EE8-11720464AFD3}"/>
                </a:ext>
              </a:extLst>
            </p:cNvPr>
            <p:cNvSpPr/>
            <p:nvPr/>
          </p:nvSpPr>
          <p:spPr>
            <a:xfrm>
              <a:off x="4402127" y="518830"/>
              <a:ext cx="1225615" cy="520881"/>
            </a:xfrm>
            <a:custGeom>
              <a:avLst/>
              <a:gdLst>
                <a:gd name="connsiteX0" fmla="*/ 0 w 2064132"/>
                <a:gd name="connsiteY0" fmla="*/ 0 h 877957"/>
                <a:gd name="connsiteX1" fmla="*/ 352967 w 2064132"/>
                <a:gd name="connsiteY1" fmla="*/ 0 h 877957"/>
                <a:gd name="connsiteX2" fmla="*/ 385327 w 2064132"/>
                <a:gd name="connsiteY2" fmla="*/ 104246 h 877957"/>
                <a:gd name="connsiteX3" fmla="*/ 1032066 w 2064132"/>
                <a:gd name="connsiteY3" fmla="*/ 532933 h 877957"/>
                <a:gd name="connsiteX4" fmla="*/ 1678805 w 2064132"/>
                <a:gd name="connsiteY4" fmla="*/ 104246 h 877957"/>
                <a:gd name="connsiteX5" fmla="*/ 1711165 w 2064132"/>
                <a:gd name="connsiteY5" fmla="*/ 0 h 877957"/>
                <a:gd name="connsiteX6" fmla="*/ 2064132 w 2064132"/>
                <a:gd name="connsiteY6" fmla="*/ 0 h 877957"/>
                <a:gd name="connsiteX7" fmla="*/ 2057718 w 2064132"/>
                <a:gd name="connsiteY7" fmla="*/ 42026 h 877957"/>
                <a:gd name="connsiteX8" fmla="*/ 1032066 w 2064132"/>
                <a:gd name="connsiteY8" fmla="*/ 877957 h 877957"/>
                <a:gd name="connsiteX9" fmla="*/ 6414 w 2064132"/>
                <a:gd name="connsiteY9" fmla="*/ 42026 h 877957"/>
                <a:gd name="connsiteX10" fmla="*/ 0 w 2064132"/>
                <a:gd name="connsiteY10" fmla="*/ 0 h 8779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064132" h="877957">
                  <a:moveTo>
                    <a:pt x="0" y="0"/>
                  </a:moveTo>
                  <a:lnTo>
                    <a:pt x="352967" y="0"/>
                  </a:lnTo>
                  <a:lnTo>
                    <a:pt x="385327" y="104246"/>
                  </a:lnTo>
                  <a:cubicBezTo>
                    <a:pt x="491881" y="356168"/>
                    <a:pt x="741330" y="532933"/>
                    <a:pt x="1032066" y="532933"/>
                  </a:cubicBezTo>
                  <a:cubicBezTo>
                    <a:pt x="1322802" y="532933"/>
                    <a:pt x="1572252" y="356168"/>
                    <a:pt x="1678805" y="104246"/>
                  </a:cubicBezTo>
                  <a:lnTo>
                    <a:pt x="1711165" y="0"/>
                  </a:lnTo>
                  <a:lnTo>
                    <a:pt x="2064132" y="0"/>
                  </a:lnTo>
                  <a:lnTo>
                    <a:pt x="2057718" y="42026"/>
                  </a:lnTo>
                  <a:cubicBezTo>
                    <a:pt x="1960097" y="519091"/>
                    <a:pt x="1537990" y="877957"/>
                    <a:pt x="1032066" y="877957"/>
                  </a:cubicBezTo>
                  <a:cubicBezTo>
                    <a:pt x="526142" y="877957"/>
                    <a:pt x="104035" y="519091"/>
                    <a:pt x="6414" y="42026"/>
                  </a:cubicBezTo>
                  <a:lnTo>
                    <a:pt x="0" y="0"/>
                  </a:lnTo>
                  <a:close/>
                </a:path>
              </a:pathLst>
            </a:custGeom>
            <a:solidFill>
              <a:srgbClr val="168489"/>
            </a:solidFill>
            <a:ln>
              <a:solidFill>
                <a:srgbClr val="6D7E9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3200"/>
            </a:p>
          </p:txBody>
        </p:sp>
        <p:sp>
          <p:nvSpPr>
            <p:cNvPr id="10" name="TextBox 6">
              <a:extLst>
                <a:ext uri="{FF2B5EF4-FFF2-40B4-BE49-F238E27FC236}">
                  <a16:creationId xmlns:a16="http://schemas.microsoft.com/office/drawing/2014/main" id="{8DD6FC5C-BEAA-4E5F-32E0-FA4B8687FB52}"/>
                </a:ext>
              </a:extLst>
            </p:cNvPr>
            <p:cNvSpPr txBox="1"/>
            <p:nvPr/>
          </p:nvSpPr>
          <p:spPr>
            <a:xfrm>
              <a:off x="4631863" y="0"/>
              <a:ext cx="785495" cy="586905"/>
            </a:xfrm>
            <a:prstGeom prst="rect">
              <a:avLst/>
            </a:prstGeom>
            <a:noFill/>
          </p:spPr>
          <p:txBody>
            <a:bodyPr wrap="square" rtlCol="0">
              <a:spAutoFit/>
            </a:bodyPr>
            <a:lstStyle/>
            <a:p>
              <a:pPr algn="ctr" rtl="0">
                <a:lnSpc>
                  <a:spcPct val="115000"/>
                </a:lnSpc>
              </a:pPr>
              <a:r>
                <a:rPr lang="en-GB" sz="6600" b="1" kern="1200" dirty="0">
                  <a:solidFill>
                    <a:srgbClr val="168489"/>
                  </a:solidFill>
                  <a:effectLst/>
                  <a:latin typeface="Calibri" panose="020F0502020204030204" pitchFamily="34" charset="0"/>
                  <a:ea typeface="Calibri" panose="020F0502020204030204" pitchFamily="34" charset="0"/>
                  <a:cs typeface="Activist Light"/>
                </a:rPr>
                <a:t>05</a:t>
              </a:r>
              <a:endParaRPr lang="en-US" sz="66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12" name="مربع نص 18">
              <a:extLst>
                <a:ext uri="{FF2B5EF4-FFF2-40B4-BE49-F238E27FC236}">
                  <a16:creationId xmlns:a16="http://schemas.microsoft.com/office/drawing/2014/main" id="{F3F1E031-F76D-A566-D344-937E9813F2C1}"/>
                </a:ext>
              </a:extLst>
            </p:cNvPr>
            <p:cNvSpPr txBox="1"/>
            <p:nvPr/>
          </p:nvSpPr>
          <p:spPr>
            <a:xfrm>
              <a:off x="4285984" y="1187585"/>
              <a:ext cx="1357308" cy="684930"/>
            </a:xfrm>
            <a:prstGeom prst="rect">
              <a:avLst/>
            </a:prstGeom>
            <a:noFill/>
          </p:spPr>
          <p:txBody>
            <a:bodyPr wrap="square" rtlCol="1">
              <a:noAutofit/>
            </a:bodyPr>
            <a:lstStyle/>
            <a:p>
              <a:pPr algn="ctr" rtl="0">
                <a:lnSpc>
                  <a:spcPct val="115000"/>
                </a:lnSpc>
              </a:pPr>
              <a:r>
                <a:rPr lang="ar-EG" sz="3600" b="1" dirty="0">
                  <a:solidFill>
                    <a:srgbClr val="000000"/>
                  </a:solidFill>
                  <a:latin typeface="Adobe Arabic" panose="02040503050201020203" pitchFamily="18" charset="-78"/>
                  <a:cs typeface="Adobe Arabic" panose="02040503050201020203" pitchFamily="18" charset="-78"/>
                </a:rPr>
                <a:t>الإجراءات التفصيلية للمراجعة</a:t>
              </a:r>
              <a:endParaRPr lang="en-US" sz="3600" b="1" dirty="0">
                <a:solidFill>
                  <a:srgbClr val="000000"/>
                </a:solidFill>
                <a:latin typeface="Adobe Arabic" panose="02040503050201020203" pitchFamily="18" charset="-78"/>
                <a:cs typeface="Adobe Arabic" panose="02040503050201020203" pitchFamily="18" charset="-78"/>
              </a:endParaRPr>
            </a:p>
          </p:txBody>
        </p:sp>
      </p:grpSp>
      <p:sp>
        <p:nvSpPr>
          <p:cNvPr id="13" name="TextBox 12">
            <a:extLst>
              <a:ext uri="{FF2B5EF4-FFF2-40B4-BE49-F238E27FC236}">
                <a16:creationId xmlns:a16="http://schemas.microsoft.com/office/drawing/2014/main" id="{F9963DB8-0BE8-7E17-0B82-3E173267296B}"/>
              </a:ext>
            </a:extLst>
          </p:cNvPr>
          <p:cNvSpPr txBox="1"/>
          <p:nvPr/>
        </p:nvSpPr>
        <p:spPr>
          <a:xfrm>
            <a:off x="478972" y="1295358"/>
            <a:ext cx="6963376" cy="2141612"/>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800">
                <a:solidFill>
                  <a:srgbClr val="168489"/>
                </a:solidFill>
                <a:effectLst/>
                <a:latin typeface="Calibri" panose="020F0502020204030204" pitchFamily="34" charset="0"/>
                <a:ea typeface="Calibri" panose="020F0502020204030204" pitchFamily="34" charset="0"/>
                <a:cs typeface="Sakkal Majalla" panose="02000000000000000000" pitchFamily="2" charset="-78"/>
              </a:defRPr>
            </a:lvl1pPr>
          </a:lstStyle>
          <a:p>
            <a:pPr marL="0" indent="0">
              <a:buNone/>
            </a:pPr>
            <a:r>
              <a:rPr lang="ar-SA" dirty="0"/>
              <a:t> 3. مراجعة الأصول الثابتة:</a:t>
            </a:r>
            <a:endParaRPr lang="en-US" dirty="0"/>
          </a:p>
          <a:p>
            <a:pPr marL="0" indent="0">
              <a:buNone/>
            </a:pPr>
            <a:r>
              <a:rPr lang="ar-SA" dirty="0"/>
              <a:t>   </a:t>
            </a:r>
            <a:r>
              <a:rPr lang="ar-SA" dirty="0">
                <a:solidFill>
                  <a:schemeClr val="tx1"/>
                </a:solidFill>
              </a:rPr>
              <a:t>- التحقق من ملكية الأصول الثابتة باستخدام المستندات الداعمة.  </a:t>
            </a:r>
            <a:endParaRPr lang="en-US" dirty="0">
              <a:solidFill>
                <a:schemeClr val="tx1"/>
              </a:solidFill>
            </a:endParaRPr>
          </a:p>
          <a:p>
            <a:pPr marL="0" indent="0">
              <a:buNone/>
            </a:pPr>
            <a:r>
              <a:rPr lang="ar-SA" dirty="0">
                <a:solidFill>
                  <a:schemeClr val="tx1"/>
                </a:solidFill>
              </a:rPr>
              <a:t>   - مراجعة حساب الإهلاك لضمان تطبيق السياسات المحاسبية بشكل صحيح.  </a:t>
            </a:r>
            <a:endParaRPr lang="en-US" dirty="0">
              <a:solidFill>
                <a:schemeClr val="tx1"/>
              </a:solidFill>
            </a:endParaRPr>
          </a:p>
        </p:txBody>
      </p:sp>
      <p:sp>
        <p:nvSpPr>
          <p:cNvPr id="14" name="TextBox 13">
            <a:extLst>
              <a:ext uri="{FF2B5EF4-FFF2-40B4-BE49-F238E27FC236}">
                <a16:creationId xmlns:a16="http://schemas.microsoft.com/office/drawing/2014/main" id="{9CEDAF24-8AE8-D53F-4F20-837ACED081A5}"/>
              </a:ext>
            </a:extLst>
          </p:cNvPr>
          <p:cNvSpPr txBox="1"/>
          <p:nvPr/>
        </p:nvSpPr>
        <p:spPr>
          <a:xfrm>
            <a:off x="478972" y="4314272"/>
            <a:ext cx="6963376" cy="1680588"/>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800">
                <a:solidFill>
                  <a:srgbClr val="168489"/>
                </a:solidFill>
                <a:effectLst/>
                <a:latin typeface="Calibri" panose="020F0502020204030204" pitchFamily="34" charset="0"/>
                <a:ea typeface="Calibri" panose="020F0502020204030204" pitchFamily="34" charset="0"/>
                <a:cs typeface="Sakkal Majalla" panose="02000000000000000000" pitchFamily="2" charset="-78"/>
              </a:defRPr>
            </a:lvl1pPr>
          </a:lstStyle>
          <a:p>
            <a:pPr marL="0" indent="0">
              <a:buNone/>
            </a:pPr>
            <a:r>
              <a:rPr lang="ar-SA" dirty="0"/>
              <a:t>4. مراجعة الالتزامات:</a:t>
            </a:r>
            <a:endParaRPr lang="en-US" dirty="0"/>
          </a:p>
          <a:p>
            <a:pPr marL="0" indent="0">
              <a:buNone/>
            </a:pPr>
            <a:r>
              <a:rPr lang="ar-SA" dirty="0"/>
              <a:t>   </a:t>
            </a:r>
            <a:r>
              <a:rPr lang="ar-SA" dirty="0">
                <a:solidFill>
                  <a:schemeClr val="tx1"/>
                </a:solidFill>
              </a:rPr>
              <a:t>- التحقق من صحة القروض والالتزامات المالية.  </a:t>
            </a:r>
            <a:endParaRPr lang="en-US" dirty="0">
              <a:solidFill>
                <a:schemeClr val="tx1"/>
              </a:solidFill>
            </a:endParaRPr>
          </a:p>
          <a:p>
            <a:pPr marL="0" indent="0">
              <a:buNone/>
            </a:pPr>
            <a:r>
              <a:rPr lang="ar-SA" dirty="0">
                <a:solidFill>
                  <a:schemeClr val="tx1"/>
                </a:solidFill>
              </a:rPr>
              <a:t>   - التأكد من تسجيل الضرائب المستحقة بشكل صحيح.  </a:t>
            </a:r>
            <a:endParaRPr lang="en-US" dirty="0">
              <a:solidFill>
                <a:schemeClr val="tx1"/>
              </a:solidFill>
            </a:endParaRPr>
          </a:p>
        </p:txBody>
      </p:sp>
    </p:spTree>
    <p:extLst>
      <p:ext uri="{BB962C8B-B14F-4D97-AF65-F5344CB8AC3E}">
        <p14:creationId xmlns:p14="http://schemas.microsoft.com/office/powerpoint/2010/main" val="1859081870"/>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par>
                                <p:cTn id="8" presetID="42" presetClass="entr" presetSubtype="0" fill="hold" grpId="0"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fade">
                                      <p:cBhvr>
                                        <p:cTn id="10" dur="1000"/>
                                        <p:tgtEl>
                                          <p:spTgt spid="13"/>
                                        </p:tgtEl>
                                      </p:cBhvr>
                                    </p:animEffect>
                                    <p:anim calcmode="lin" valueType="num">
                                      <p:cBhvr>
                                        <p:cTn id="11" dur="1000" fill="hold"/>
                                        <p:tgtEl>
                                          <p:spTgt spid="13"/>
                                        </p:tgtEl>
                                        <p:attrNameLst>
                                          <p:attrName>ppt_x</p:attrName>
                                        </p:attrNameLst>
                                      </p:cBhvr>
                                      <p:tavLst>
                                        <p:tav tm="0">
                                          <p:val>
                                            <p:strVal val="#ppt_x"/>
                                          </p:val>
                                        </p:tav>
                                        <p:tav tm="100000">
                                          <p:val>
                                            <p:strVal val="#ppt_x"/>
                                          </p:val>
                                        </p:tav>
                                      </p:tavLst>
                                    </p:anim>
                                    <p:anim calcmode="lin" valueType="num">
                                      <p:cBhvr>
                                        <p:cTn id="12"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fade">
                                      <p:cBhvr>
                                        <p:cTn id="17" dur="1000"/>
                                        <p:tgtEl>
                                          <p:spTgt spid="14"/>
                                        </p:tgtEl>
                                      </p:cBhvr>
                                    </p:animEffect>
                                    <p:anim calcmode="lin" valueType="num">
                                      <p:cBhvr>
                                        <p:cTn id="18" dur="1000" fill="hold"/>
                                        <p:tgtEl>
                                          <p:spTgt spid="14"/>
                                        </p:tgtEl>
                                        <p:attrNameLst>
                                          <p:attrName>ppt_x</p:attrName>
                                        </p:attrNameLst>
                                      </p:cBhvr>
                                      <p:tavLst>
                                        <p:tav tm="0">
                                          <p:val>
                                            <p:strVal val="#ppt_x"/>
                                          </p:val>
                                        </p:tav>
                                        <p:tav tm="100000">
                                          <p:val>
                                            <p:strVal val="#ppt_x"/>
                                          </p:val>
                                        </p:tav>
                                      </p:tavLst>
                                    </p:anim>
                                    <p:anim calcmode="lin" valueType="num">
                                      <p:cBhvr>
                                        <p:cTn id="19"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E22F63C-FD75-119A-475B-A2758BD0C126}"/>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1254E3C3-9F7B-5925-0D60-A2BA489CD38A}"/>
              </a:ext>
            </a:extLst>
          </p:cNvPr>
          <p:cNvSpPr txBox="1"/>
          <p:nvPr/>
        </p:nvSpPr>
        <p:spPr>
          <a:xfrm>
            <a:off x="1638300" y="-80643"/>
            <a:ext cx="8915400" cy="646331"/>
          </a:xfrm>
          <a:prstGeom prst="rect">
            <a:avLst/>
          </a:prstGeom>
          <a:noFill/>
        </p:spPr>
        <p:txBody>
          <a:bodyPr wrap="square">
            <a:spAutoFit/>
          </a:bodyPr>
          <a:lstStyle/>
          <a:p>
            <a:pPr algn="ctr" rtl="1"/>
            <a:r>
              <a:rPr lang="en-US" sz="3600" b="1" dirty="0">
                <a:solidFill>
                  <a:schemeClr val="bg1"/>
                </a:solidFill>
                <a:latin typeface="Adobe Arabic" panose="02040503050201020203" pitchFamily="18" charset="-78"/>
                <a:cs typeface="Adobe Arabic" panose="02040503050201020203" pitchFamily="18" charset="-78"/>
              </a:rPr>
              <a:t> </a:t>
            </a:r>
            <a:r>
              <a:rPr lang="ar-SA" sz="3600" b="1" dirty="0">
                <a:solidFill>
                  <a:schemeClr val="bg1"/>
                </a:solidFill>
                <a:latin typeface="Adobe Arabic" panose="02040503050201020203" pitchFamily="18" charset="-78"/>
                <a:cs typeface="Adobe Arabic" panose="02040503050201020203" pitchFamily="18" charset="-78"/>
              </a:rPr>
              <a:t>خطة المراجعة الخارجية</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D0019F79-205F-9416-163E-505BF39526A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grpSp>
        <p:nvGrpSpPr>
          <p:cNvPr id="3" name="Group 2">
            <a:extLst>
              <a:ext uri="{FF2B5EF4-FFF2-40B4-BE49-F238E27FC236}">
                <a16:creationId xmlns:a16="http://schemas.microsoft.com/office/drawing/2014/main" id="{238CC568-F8CD-69AB-B932-54E0A5C378E2}"/>
              </a:ext>
            </a:extLst>
          </p:cNvPr>
          <p:cNvGrpSpPr/>
          <p:nvPr/>
        </p:nvGrpSpPr>
        <p:grpSpPr>
          <a:xfrm>
            <a:off x="8370441" y="2115717"/>
            <a:ext cx="2743873" cy="3785249"/>
            <a:chOff x="4285984" y="0"/>
            <a:chExt cx="1357308" cy="1872515"/>
          </a:xfrm>
        </p:grpSpPr>
        <p:sp>
          <p:nvSpPr>
            <p:cNvPr id="5" name="Freeform: Shape 4">
              <a:extLst>
                <a:ext uri="{FF2B5EF4-FFF2-40B4-BE49-F238E27FC236}">
                  <a16:creationId xmlns:a16="http://schemas.microsoft.com/office/drawing/2014/main" id="{08DDEF63-C513-5C8F-8D9A-3DF335A69E16}"/>
                </a:ext>
              </a:extLst>
            </p:cNvPr>
            <p:cNvSpPr/>
            <p:nvPr/>
          </p:nvSpPr>
          <p:spPr>
            <a:xfrm>
              <a:off x="4402127" y="518830"/>
              <a:ext cx="1225615" cy="520881"/>
            </a:xfrm>
            <a:custGeom>
              <a:avLst/>
              <a:gdLst>
                <a:gd name="connsiteX0" fmla="*/ 0 w 2064132"/>
                <a:gd name="connsiteY0" fmla="*/ 0 h 877957"/>
                <a:gd name="connsiteX1" fmla="*/ 352967 w 2064132"/>
                <a:gd name="connsiteY1" fmla="*/ 0 h 877957"/>
                <a:gd name="connsiteX2" fmla="*/ 385327 w 2064132"/>
                <a:gd name="connsiteY2" fmla="*/ 104246 h 877957"/>
                <a:gd name="connsiteX3" fmla="*/ 1032066 w 2064132"/>
                <a:gd name="connsiteY3" fmla="*/ 532933 h 877957"/>
                <a:gd name="connsiteX4" fmla="*/ 1678805 w 2064132"/>
                <a:gd name="connsiteY4" fmla="*/ 104246 h 877957"/>
                <a:gd name="connsiteX5" fmla="*/ 1711165 w 2064132"/>
                <a:gd name="connsiteY5" fmla="*/ 0 h 877957"/>
                <a:gd name="connsiteX6" fmla="*/ 2064132 w 2064132"/>
                <a:gd name="connsiteY6" fmla="*/ 0 h 877957"/>
                <a:gd name="connsiteX7" fmla="*/ 2057718 w 2064132"/>
                <a:gd name="connsiteY7" fmla="*/ 42026 h 877957"/>
                <a:gd name="connsiteX8" fmla="*/ 1032066 w 2064132"/>
                <a:gd name="connsiteY8" fmla="*/ 877957 h 877957"/>
                <a:gd name="connsiteX9" fmla="*/ 6414 w 2064132"/>
                <a:gd name="connsiteY9" fmla="*/ 42026 h 877957"/>
                <a:gd name="connsiteX10" fmla="*/ 0 w 2064132"/>
                <a:gd name="connsiteY10" fmla="*/ 0 h 8779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064132" h="877957">
                  <a:moveTo>
                    <a:pt x="0" y="0"/>
                  </a:moveTo>
                  <a:lnTo>
                    <a:pt x="352967" y="0"/>
                  </a:lnTo>
                  <a:lnTo>
                    <a:pt x="385327" y="104246"/>
                  </a:lnTo>
                  <a:cubicBezTo>
                    <a:pt x="491881" y="356168"/>
                    <a:pt x="741330" y="532933"/>
                    <a:pt x="1032066" y="532933"/>
                  </a:cubicBezTo>
                  <a:cubicBezTo>
                    <a:pt x="1322802" y="532933"/>
                    <a:pt x="1572252" y="356168"/>
                    <a:pt x="1678805" y="104246"/>
                  </a:cubicBezTo>
                  <a:lnTo>
                    <a:pt x="1711165" y="0"/>
                  </a:lnTo>
                  <a:lnTo>
                    <a:pt x="2064132" y="0"/>
                  </a:lnTo>
                  <a:lnTo>
                    <a:pt x="2057718" y="42026"/>
                  </a:lnTo>
                  <a:cubicBezTo>
                    <a:pt x="1960097" y="519091"/>
                    <a:pt x="1537990" y="877957"/>
                    <a:pt x="1032066" y="877957"/>
                  </a:cubicBezTo>
                  <a:cubicBezTo>
                    <a:pt x="526142" y="877957"/>
                    <a:pt x="104035" y="519091"/>
                    <a:pt x="6414" y="42026"/>
                  </a:cubicBezTo>
                  <a:lnTo>
                    <a:pt x="0" y="0"/>
                  </a:lnTo>
                  <a:close/>
                </a:path>
              </a:pathLst>
            </a:custGeom>
            <a:solidFill>
              <a:srgbClr val="168489"/>
            </a:solidFill>
            <a:ln>
              <a:solidFill>
                <a:srgbClr val="6D7E9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3200"/>
            </a:p>
          </p:txBody>
        </p:sp>
        <p:sp>
          <p:nvSpPr>
            <p:cNvPr id="10" name="TextBox 6">
              <a:extLst>
                <a:ext uri="{FF2B5EF4-FFF2-40B4-BE49-F238E27FC236}">
                  <a16:creationId xmlns:a16="http://schemas.microsoft.com/office/drawing/2014/main" id="{DFB6746E-8284-212B-5F2A-BC8C40072FCC}"/>
                </a:ext>
              </a:extLst>
            </p:cNvPr>
            <p:cNvSpPr txBox="1"/>
            <p:nvPr/>
          </p:nvSpPr>
          <p:spPr>
            <a:xfrm>
              <a:off x="4631863" y="0"/>
              <a:ext cx="785495" cy="586905"/>
            </a:xfrm>
            <a:prstGeom prst="rect">
              <a:avLst/>
            </a:prstGeom>
            <a:noFill/>
          </p:spPr>
          <p:txBody>
            <a:bodyPr wrap="square" rtlCol="0">
              <a:spAutoFit/>
            </a:bodyPr>
            <a:lstStyle/>
            <a:p>
              <a:pPr algn="ctr" rtl="0">
                <a:lnSpc>
                  <a:spcPct val="115000"/>
                </a:lnSpc>
              </a:pPr>
              <a:r>
                <a:rPr lang="en-GB" sz="6600" b="1" kern="1200" dirty="0">
                  <a:solidFill>
                    <a:srgbClr val="168489"/>
                  </a:solidFill>
                  <a:effectLst/>
                  <a:latin typeface="Calibri" panose="020F0502020204030204" pitchFamily="34" charset="0"/>
                  <a:ea typeface="Calibri" panose="020F0502020204030204" pitchFamily="34" charset="0"/>
                  <a:cs typeface="Activist Light"/>
                </a:rPr>
                <a:t>05</a:t>
              </a:r>
              <a:endParaRPr lang="en-US" sz="66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12" name="مربع نص 18">
              <a:extLst>
                <a:ext uri="{FF2B5EF4-FFF2-40B4-BE49-F238E27FC236}">
                  <a16:creationId xmlns:a16="http://schemas.microsoft.com/office/drawing/2014/main" id="{11313927-647B-C83F-6EAF-F92726A87909}"/>
                </a:ext>
              </a:extLst>
            </p:cNvPr>
            <p:cNvSpPr txBox="1"/>
            <p:nvPr/>
          </p:nvSpPr>
          <p:spPr>
            <a:xfrm>
              <a:off x="4285984" y="1187585"/>
              <a:ext cx="1357308" cy="684930"/>
            </a:xfrm>
            <a:prstGeom prst="rect">
              <a:avLst/>
            </a:prstGeom>
            <a:noFill/>
          </p:spPr>
          <p:txBody>
            <a:bodyPr wrap="square" rtlCol="1">
              <a:noAutofit/>
            </a:bodyPr>
            <a:lstStyle/>
            <a:p>
              <a:pPr algn="ctr" rtl="0">
                <a:lnSpc>
                  <a:spcPct val="115000"/>
                </a:lnSpc>
              </a:pPr>
              <a:r>
                <a:rPr lang="ar-EG" sz="3600" b="1" dirty="0">
                  <a:solidFill>
                    <a:srgbClr val="000000"/>
                  </a:solidFill>
                  <a:latin typeface="Adobe Arabic" panose="02040503050201020203" pitchFamily="18" charset="-78"/>
                  <a:cs typeface="Adobe Arabic" panose="02040503050201020203" pitchFamily="18" charset="-78"/>
                </a:rPr>
                <a:t>الإجراءات التفصيلية للمراجعة</a:t>
              </a:r>
              <a:endParaRPr lang="en-US" sz="3600" b="1" dirty="0">
                <a:solidFill>
                  <a:srgbClr val="000000"/>
                </a:solidFill>
                <a:latin typeface="Adobe Arabic" panose="02040503050201020203" pitchFamily="18" charset="-78"/>
                <a:cs typeface="Adobe Arabic" panose="02040503050201020203" pitchFamily="18" charset="-78"/>
              </a:endParaRPr>
            </a:p>
          </p:txBody>
        </p:sp>
      </p:grpSp>
      <p:sp>
        <p:nvSpPr>
          <p:cNvPr id="13" name="TextBox 12">
            <a:extLst>
              <a:ext uri="{FF2B5EF4-FFF2-40B4-BE49-F238E27FC236}">
                <a16:creationId xmlns:a16="http://schemas.microsoft.com/office/drawing/2014/main" id="{69410AA0-E4D2-F9EC-43E7-BED518ECD71C}"/>
              </a:ext>
            </a:extLst>
          </p:cNvPr>
          <p:cNvSpPr txBox="1"/>
          <p:nvPr/>
        </p:nvSpPr>
        <p:spPr>
          <a:xfrm>
            <a:off x="478972" y="1295358"/>
            <a:ext cx="6963376" cy="1680588"/>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800">
                <a:solidFill>
                  <a:srgbClr val="168489"/>
                </a:solidFill>
                <a:effectLst/>
                <a:latin typeface="Calibri" panose="020F0502020204030204" pitchFamily="34" charset="0"/>
                <a:ea typeface="Calibri" panose="020F0502020204030204" pitchFamily="34" charset="0"/>
                <a:cs typeface="Sakkal Majalla" panose="02000000000000000000" pitchFamily="2" charset="-78"/>
              </a:defRPr>
            </a:lvl1pPr>
          </a:lstStyle>
          <a:p>
            <a:pPr marL="0" indent="0">
              <a:buNone/>
            </a:pPr>
            <a:r>
              <a:rPr lang="ar-SA" dirty="0"/>
              <a:t> 5. مراجعة الذمم المدينة والدائنة:</a:t>
            </a:r>
            <a:endParaRPr lang="en-US" dirty="0"/>
          </a:p>
          <a:p>
            <a:pPr marL="0" indent="0">
              <a:buNone/>
            </a:pPr>
            <a:r>
              <a:rPr lang="ar-SA" dirty="0"/>
              <a:t>   </a:t>
            </a:r>
            <a:r>
              <a:rPr lang="ar-SA" dirty="0">
                <a:solidFill>
                  <a:schemeClr val="tx1"/>
                </a:solidFill>
              </a:rPr>
              <a:t>- تأكيد أرصدة الذمم المدينة من خلال التواصل مع العملاء.  </a:t>
            </a:r>
            <a:endParaRPr lang="en-US" dirty="0">
              <a:solidFill>
                <a:schemeClr val="tx1"/>
              </a:solidFill>
            </a:endParaRPr>
          </a:p>
          <a:p>
            <a:pPr marL="0" indent="0">
              <a:buNone/>
            </a:pPr>
            <a:r>
              <a:rPr lang="ar-SA" dirty="0">
                <a:solidFill>
                  <a:schemeClr val="tx1"/>
                </a:solidFill>
              </a:rPr>
              <a:t>   - مراجعة مستحقات الموردين لضمان تسجيل الالتزامات بدقة.  </a:t>
            </a:r>
            <a:endParaRPr lang="en-US" dirty="0">
              <a:solidFill>
                <a:schemeClr val="tx1"/>
              </a:solidFill>
            </a:endParaRPr>
          </a:p>
        </p:txBody>
      </p:sp>
      <p:sp>
        <p:nvSpPr>
          <p:cNvPr id="14" name="TextBox 13">
            <a:extLst>
              <a:ext uri="{FF2B5EF4-FFF2-40B4-BE49-F238E27FC236}">
                <a16:creationId xmlns:a16="http://schemas.microsoft.com/office/drawing/2014/main" id="{23ADD49E-9090-CF12-20AF-34B1AE04C1CC}"/>
              </a:ext>
            </a:extLst>
          </p:cNvPr>
          <p:cNvSpPr txBox="1"/>
          <p:nvPr/>
        </p:nvSpPr>
        <p:spPr>
          <a:xfrm>
            <a:off x="478972" y="4314272"/>
            <a:ext cx="6963376" cy="1680588"/>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800">
                <a:solidFill>
                  <a:srgbClr val="168489"/>
                </a:solidFill>
                <a:effectLst/>
                <a:latin typeface="Calibri" panose="020F0502020204030204" pitchFamily="34" charset="0"/>
                <a:ea typeface="Calibri" panose="020F0502020204030204" pitchFamily="34" charset="0"/>
                <a:cs typeface="Sakkal Majalla" panose="02000000000000000000" pitchFamily="2" charset="-78"/>
              </a:defRPr>
            </a:lvl1pPr>
          </a:lstStyle>
          <a:p>
            <a:pPr marL="0" indent="0">
              <a:buNone/>
            </a:pPr>
            <a:r>
              <a:rPr lang="ar-SA" dirty="0"/>
              <a:t> 6. مراجعة التدفقات النقدية:</a:t>
            </a:r>
            <a:endParaRPr lang="en-US" dirty="0"/>
          </a:p>
          <a:p>
            <a:pPr marL="0" indent="0">
              <a:buNone/>
            </a:pPr>
            <a:r>
              <a:rPr lang="ar-SA" dirty="0"/>
              <a:t>   </a:t>
            </a:r>
            <a:r>
              <a:rPr lang="ar-SA" dirty="0">
                <a:solidFill>
                  <a:schemeClr val="tx1"/>
                </a:solidFill>
              </a:rPr>
              <a:t>- مطابقة التدفقات النقدية مع الحسابات المصرفية.  </a:t>
            </a:r>
            <a:endParaRPr lang="en-US" dirty="0">
              <a:solidFill>
                <a:schemeClr val="tx1"/>
              </a:solidFill>
            </a:endParaRPr>
          </a:p>
          <a:p>
            <a:pPr marL="0" indent="0">
              <a:buNone/>
            </a:pPr>
            <a:r>
              <a:rPr lang="ar-SA" dirty="0">
                <a:solidFill>
                  <a:schemeClr val="tx1"/>
                </a:solidFill>
              </a:rPr>
              <a:t>   - التحقق من العمليات النقدية غير العادية.  </a:t>
            </a:r>
            <a:endParaRPr lang="en-US" dirty="0">
              <a:solidFill>
                <a:schemeClr val="tx1"/>
              </a:solidFill>
            </a:endParaRPr>
          </a:p>
        </p:txBody>
      </p:sp>
    </p:spTree>
    <p:extLst>
      <p:ext uri="{BB962C8B-B14F-4D97-AF65-F5344CB8AC3E}">
        <p14:creationId xmlns:p14="http://schemas.microsoft.com/office/powerpoint/2010/main" val="3134626569"/>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par>
                                <p:cTn id="8" presetID="42" presetClass="entr" presetSubtype="0" fill="hold" grpId="0"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fade">
                                      <p:cBhvr>
                                        <p:cTn id="10" dur="1000"/>
                                        <p:tgtEl>
                                          <p:spTgt spid="13"/>
                                        </p:tgtEl>
                                      </p:cBhvr>
                                    </p:animEffect>
                                    <p:anim calcmode="lin" valueType="num">
                                      <p:cBhvr>
                                        <p:cTn id="11" dur="1000" fill="hold"/>
                                        <p:tgtEl>
                                          <p:spTgt spid="13"/>
                                        </p:tgtEl>
                                        <p:attrNameLst>
                                          <p:attrName>ppt_x</p:attrName>
                                        </p:attrNameLst>
                                      </p:cBhvr>
                                      <p:tavLst>
                                        <p:tav tm="0">
                                          <p:val>
                                            <p:strVal val="#ppt_x"/>
                                          </p:val>
                                        </p:tav>
                                        <p:tav tm="100000">
                                          <p:val>
                                            <p:strVal val="#ppt_x"/>
                                          </p:val>
                                        </p:tav>
                                      </p:tavLst>
                                    </p:anim>
                                    <p:anim calcmode="lin" valueType="num">
                                      <p:cBhvr>
                                        <p:cTn id="12"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fade">
                                      <p:cBhvr>
                                        <p:cTn id="17" dur="1000"/>
                                        <p:tgtEl>
                                          <p:spTgt spid="14"/>
                                        </p:tgtEl>
                                      </p:cBhvr>
                                    </p:animEffect>
                                    <p:anim calcmode="lin" valueType="num">
                                      <p:cBhvr>
                                        <p:cTn id="18" dur="1000" fill="hold"/>
                                        <p:tgtEl>
                                          <p:spTgt spid="14"/>
                                        </p:tgtEl>
                                        <p:attrNameLst>
                                          <p:attrName>ppt_x</p:attrName>
                                        </p:attrNameLst>
                                      </p:cBhvr>
                                      <p:tavLst>
                                        <p:tav tm="0">
                                          <p:val>
                                            <p:strVal val="#ppt_x"/>
                                          </p:val>
                                        </p:tav>
                                        <p:tav tm="100000">
                                          <p:val>
                                            <p:strVal val="#ppt_x"/>
                                          </p:val>
                                        </p:tav>
                                      </p:tavLst>
                                    </p:anim>
                                    <p:anim calcmode="lin" valueType="num">
                                      <p:cBhvr>
                                        <p:cTn id="19"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35CF59F-AFC4-C497-0944-5AF0FBFE8161}"/>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4D87405B-E62F-8F67-A605-C6D0CE5F5F19}"/>
              </a:ext>
            </a:extLst>
          </p:cNvPr>
          <p:cNvSpPr txBox="1"/>
          <p:nvPr/>
        </p:nvSpPr>
        <p:spPr>
          <a:xfrm>
            <a:off x="1638300" y="-80643"/>
            <a:ext cx="8915400" cy="646331"/>
          </a:xfrm>
          <a:prstGeom prst="rect">
            <a:avLst/>
          </a:prstGeom>
          <a:noFill/>
        </p:spPr>
        <p:txBody>
          <a:bodyPr wrap="square">
            <a:spAutoFit/>
          </a:bodyPr>
          <a:lstStyle/>
          <a:p>
            <a:pPr algn="ctr" rtl="1"/>
            <a:r>
              <a:rPr lang="en-US" sz="3600" b="1" dirty="0">
                <a:solidFill>
                  <a:schemeClr val="bg1"/>
                </a:solidFill>
                <a:latin typeface="Adobe Arabic" panose="02040503050201020203" pitchFamily="18" charset="-78"/>
                <a:cs typeface="Adobe Arabic" panose="02040503050201020203" pitchFamily="18" charset="-78"/>
              </a:rPr>
              <a:t> </a:t>
            </a:r>
            <a:r>
              <a:rPr lang="ar-SA" sz="3600" b="1" dirty="0">
                <a:solidFill>
                  <a:schemeClr val="bg1"/>
                </a:solidFill>
                <a:latin typeface="Adobe Arabic" panose="02040503050201020203" pitchFamily="18" charset="-78"/>
                <a:cs typeface="Adobe Arabic" panose="02040503050201020203" pitchFamily="18" charset="-78"/>
              </a:rPr>
              <a:t>خطة المراجعة الخارجية</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D73D26DF-8E64-119C-0C56-F68BC19365C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grpSp>
        <p:nvGrpSpPr>
          <p:cNvPr id="2" name="Group 1">
            <a:extLst>
              <a:ext uri="{FF2B5EF4-FFF2-40B4-BE49-F238E27FC236}">
                <a16:creationId xmlns:a16="http://schemas.microsoft.com/office/drawing/2014/main" id="{3224E38C-9F4B-9FD3-3EC5-25A40A9AE824}"/>
              </a:ext>
            </a:extLst>
          </p:cNvPr>
          <p:cNvGrpSpPr/>
          <p:nvPr/>
        </p:nvGrpSpPr>
        <p:grpSpPr>
          <a:xfrm>
            <a:off x="8370441" y="2115717"/>
            <a:ext cx="2743873" cy="3208614"/>
            <a:chOff x="4285984" y="0"/>
            <a:chExt cx="1357308" cy="1587261"/>
          </a:xfrm>
        </p:grpSpPr>
        <p:sp>
          <p:nvSpPr>
            <p:cNvPr id="4" name="Freeform: Shape 3">
              <a:extLst>
                <a:ext uri="{FF2B5EF4-FFF2-40B4-BE49-F238E27FC236}">
                  <a16:creationId xmlns:a16="http://schemas.microsoft.com/office/drawing/2014/main" id="{3EBBC059-E9E1-6360-0BCA-4DE27258C920}"/>
                </a:ext>
              </a:extLst>
            </p:cNvPr>
            <p:cNvSpPr/>
            <p:nvPr/>
          </p:nvSpPr>
          <p:spPr>
            <a:xfrm>
              <a:off x="4402127" y="518830"/>
              <a:ext cx="1225615" cy="520881"/>
            </a:xfrm>
            <a:custGeom>
              <a:avLst/>
              <a:gdLst>
                <a:gd name="connsiteX0" fmla="*/ 0 w 2064132"/>
                <a:gd name="connsiteY0" fmla="*/ 0 h 877957"/>
                <a:gd name="connsiteX1" fmla="*/ 352967 w 2064132"/>
                <a:gd name="connsiteY1" fmla="*/ 0 h 877957"/>
                <a:gd name="connsiteX2" fmla="*/ 385327 w 2064132"/>
                <a:gd name="connsiteY2" fmla="*/ 104246 h 877957"/>
                <a:gd name="connsiteX3" fmla="*/ 1032066 w 2064132"/>
                <a:gd name="connsiteY3" fmla="*/ 532933 h 877957"/>
                <a:gd name="connsiteX4" fmla="*/ 1678805 w 2064132"/>
                <a:gd name="connsiteY4" fmla="*/ 104246 h 877957"/>
                <a:gd name="connsiteX5" fmla="*/ 1711165 w 2064132"/>
                <a:gd name="connsiteY5" fmla="*/ 0 h 877957"/>
                <a:gd name="connsiteX6" fmla="*/ 2064132 w 2064132"/>
                <a:gd name="connsiteY6" fmla="*/ 0 h 877957"/>
                <a:gd name="connsiteX7" fmla="*/ 2057718 w 2064132"/>
                <a:gd name="connsiteY7" fmla="*/ 42026 h 877957"/>
                <a:gd name="connsiteX8" fmla="*/ 1032066 w 2064132"/>
                <a:gd name="connsiteY8" fmla="*/ 877957 h 877957"/>
                <a:gd name="connsiteX9" fmla="*/ 6414 w 2064132"/>
                <a:gd name="connsiteY9" fmla="*/ 42026 h 877957"/>
                <a:gd name="connsiteX10" fmla="*/ 0 w 2064132"/>
                <a:gd name="connsiteY10" fmla="*/ 0 h 8779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064132" h="877957">
                  <a:moveTo>
                    <a:pt x="0" y="0"/>
                  </a:moveTo>
                  <a:lnTo>
                    <a:pt x="352967" y="0"/>
                  </a:lnTo>
                  <a:lnTo>
                    <a:pt x="385327" y="104246"/>
                  </a:lnTo>
                  <a:cubicBezTo>
                    <a:pt x="491881" y="356168"/>
                    <a:pt x="741330" y="532933"/>
                    <a:pt x="1032066" y="532933"/>
                  </a:cubicBezTo>
                  <a:cubicBezTo>
                    <a:pt x="1322802" y="532933"/>
                    <a:pt x="1572252" y="356168"/>
                    <a:pt x="1678805" y="104246"/>
                  </a:cubicBezTo>
                  <a:lnTo>
                    <a:pt x="1711165" y="0"/>
                  </a:lnTo>
                  <a:lnTo>
                    <a:pt x="2064132" y="0"/>
                  </a:lnTo>
                  <a:lnTo>
                    <a:pt x="2057718" y="42026"/>
                  </a:lnTo>
                  <a:cubicBezTo>
                    <a:pt x="1960097" y="519091"/>
                    <a:pt x="1537990" y="877957"/>
                    <a:pt x="1032066" y="877957"/>
                  </a:cubicBezTo>
                  <a:cubicBezTo>
                    <a:pt x="526142" y="877957"/>
                    <a:pt x="104035" y="519091"/>
                    <a:pt x="6414" y="42026"/>
                  </a:cubicBezTo>
                  <a:lnTo>
                    <a:pt x="0" y="0"/>
                  </a:lnTo>
                  <a:close/>
                </a:path>
              </a:pathLst>
            </a:custGeom>
            <a:solidFill>
              <a:srgbClr val="A0C9CA"/>
            </a:solidFill>
            <a:ln>
              <a:solidFill>
                <a:srgbClr val="A0C9CA"/>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3200"/>
            </a:p>
          </p:txBody>
        </p:sp>
        <p:sp>
          <p:nvSpPr>
            <p:cNvPr id="6" name="TextBox 6">
              <a:extLst>
                <a:ext uri="{FF2B5EF4-FFF2-40B4-BE49-F238E27FC236}">
                  <a16:creationId xmlns:a16="http://schemas.microsoft.com/office/drawing/2014/main" id="{7C2F94F0-BDDB-17B1-1E6E-03667D1463CA}"/>
                </a:ext>
              </a:extLst>
            </p:cNvPr>
            <p:cNvSpPr txBox="1"/>
            <p:nvPr/>
          </p:nvSpPr>
          <p:spPr>
            <a:xfrm>
              <a:off x="4631863" y="0"/>
              <a:ext cx="785495" cy="586905"/>
            </a:xfrm>
            <a:prstGeom prst="rect">
              <a:avLst/>
            </a:prstGeom>
            <a:noFill/>
          </p:spPr>
          <p:txBody>
            <a:bodyPr wrap="square" rtlCol="0">
              <a:spAutoFit/>
            </a:bodyPr>
            <a:lstStyle/>
            <a:p>
              <a:pPr algn="ctr" rtl="0">
                <a:lnSpc>
                  <a:spcPct val="115000"/>
                </a:lnSpc>
              </a:pPr>
              <a:r>
                <a:rPr lang="en-GB" sz="6600" b="1" kern="1200" dirty="0">
                  <a:solidFill>
                    <a:srgbClr val="A0C9CA"/>
                  </a:solidFill>
                  <a:effectLst/>
                  <a:latin typeface="Calibri" panose="020F0502020204030204" pitchFamily="34" charset="0"/>
                  <a:ea typeface="Calibri" panose="020F0502020204030204" pitchFamily="34" charset="0"/>
                  <a:cs typeface="Activist Light"/>
                </a:rPr>
                <a:t>06</a:t>
              </a:r>
              <a:endParaRPr lang="en-US" sz="6600" dirty="0">
                <a:solidFill>
                  <a:srgbClr val="A0C9CA"/>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7" name="مربع نص 18">
              <a:extLst>
                <a:ext uri="{FF2B5EF4-FFF2-40B4-BE49-F238E27FC236}">
                  <a16:creationId xmlns:a16="http://schemas.microsoft.com/office/drawing/2014/main" id="{88EDA66D-7D25-7397-E779-707F9FE726FF}"/>
                </a:ext>
              </a:extLst>
            </p:cNvPr>
            <p:cNvSpPr txBox="1"/>
            <p:nvPr/>
          </p:nvSpPr>
          <p:spPr>
            <a:xfrm>
              <a:off x="4285984" y="1187585"/>
              <a:ext cx="1357308" cy="399676"/>
            </a:xfrm>
            <a:prstGeom prst="rect">
              <a:avLst/>
            </a:prstGeom>
            <a:noFill/>
          </p:spPr>
          <p:txBody>
            <a:bodyPr wrap="square" rtlCol="1">
              <a:noAutofit/>
            </a:bodyPr>
            <a:lstStyle/>
            <a:p>
              <a:pPr algn="ctr" rtl="0">
                <a:lnSpc>
                  <a:spcPct val="115000"/>
                </a:lnSpc>
              </a:pPr>
              <a:r>
                <a:rPr lang="ar-EG" sz="3600" b="1" dirty="0">
                  <a:solidFill>
                    <a:srgbClr val="000000"/>
                  </a:solidFill>
                  <a:latin typeface="Adobe Arabic" panose="02040503050201020203" pitchFamily="18" charset="-78"/>
                  <a:cs typeface="Adobe Arabic" panose="02040503050201020203" pitchFamily="18" charset="-78"/>
                </a:rPr>
                <a:t>فريق المراجعة</a:t>
              </a:r>
              <a:endParaRPr lang="en-US" sz="3600" b="1" dirty="0">
                <a:solidFill>
                  <a:srgbClr val="000000"/>
                </a:solidFill>
                <a:latin typeface="Adobe Arabic" panose="02040503050201020203" pitchFamily="18" charset="-78"/>
                <a:cs typeface="Adobe Arabic" panose="02040503050201020203" pitchFamily="18" charset="-78"/>
              </a:endParaRPr>
            </a:p>
          </p:txBody>
        </p:sp>
      </p:grpSp>
      <p:graphicFrame>
        <p:nvGraphicFramePr>
          <p:cNvPr id="11" name="Table 10">
            <a:extLst>
              <a:ext uri="{FF2B5EF4-FFF2-40B4-BE49-F238E27FC236}">
                <a16:creationId xmlns:a16="http://schemas.microsoft.com/office/drawing/2014/main" id="{3428041B-6C5B-694E-0143-17628CC3F8C9}"/>
              </a:ext>
            </a:extLst>
          </p:cNvPr>
          <p:cNvGraphicFramePr>
            <a:graphicFrameLocks noGrp="1"/>
          </p:cNvGraphicFramePr>
          <p:nvPr>
            <p:extLst>
              <p:ext uri="{D42A27DB-BD31-4B8C-83A1-F6EECF244321}">
                <p14:modId xmlns:p14="http://schemas.microsoft.com/office/powerpoint/2010/main" val="3514071562"/>
              </p:ext>
            </p:extLst>
          </p:nvPr>
        </p:nvGraphicFramePr>
        <p:xfrm>
          <a:off x="623296" y="1533669"/>
          <a:ext cx="7747145" cy="4486656"/>
        </p:xfrm>
        <a:graphic>
          <a:graphicData uri="http://schemas.openxmlformats.org/drawingml/2006/table">
            <a:tbl>
              <a:tblPr rtl="1" firstRow="1" firstCol="1" bandRow="1">
                <a:tableStyleId>{5C22544A-7EE6-4342-B048-85BDC9FD1C3A}</a:tableStyleId>
              </a:tblPr>
              <a:tblGrid>
                <a:gridCol w="1489968">
                  <a:extLst>
                    <a:ext uri="{9D8B030D-6E8A-4147-A177-3AD203B41FA5}">
                      <a16:colId xmlns:a16="http://schemas.microsoft.com/office/drawing/2014/main" val="459941398"/>
                    </a:ext>
                  </a:extLst>
                </a:gridCol>
                <a:gridCol w="2047232">
                  <a:extLst>
                    <a:ext uri="{9D8B030D-6E8A-4147-A177-3AD203B41FA5}">
                      <a16:colId xmlns:a16="http://schemas.microsoft.com/office/drawing/2014/main" val="27691906"/>
                    </a:ext>
                  </a:extLst>
                </a:gridCol>
                <a:gridCol w="4209945">
                  <a:extLst>
                    <a:ext uri="{9D8B030D-6E8A-4147-A177-3AD203B41FA5}">
                      <a16:colId xmlns:a16="http://schemas.microsoft.com/office/drawing/2014/main" val="2280891539"/>
                    </a:ext>
                  </a:extLst>
                </a:gridCol>
              </a:tblGrid>
              <a:tr h="0">
                <a:tc>
                  <a:txBody>
                    <a:bodyPr/>
                    <a:lstStyle/>
                    <a:p>
                      <a:pPr algn="ctr" rtl="1">
                        <a:lnSpc>
                          <a:spcPct val="115000"/>
                        </a:lnSpc>
                      </a:pPr>
                      <a:r>
                        <a:rPr lang="ar-SA" sz="3200">
                          <a:solidFill>
                            <a:srgbClr val="168489"/>
                          </a:solidFill>
                          <a:effectLst/>
                          <a:latin typeface="Adobe Arabic" panose="02040503050201020203" pitchFamily="18" charset="-78"/>
                          <a:cs typeface="Adobe Arabic" panose="02040503050201020203" pitchFamily="18" charset="-78"/>
                        </a:rPr>
                        <a:t>اسم العضو</a:t>
                      </a:r>
                      <a:endParaRPr lang="en-US" sz="2400">
                        <a:solidFill>
                          <a:srgbClr val="168489"/>
                        </a:solidFill>
                        <a:effectLst/>
                        <a:latin typeface="Adobe Arabic" panose="02040503050201020203" pitchFamily="18" charset="-78"/>
                        <a:ea typeface="Calibri" panose="020F0502020204030204" pitchFamily="34" charset="0"/>
                        <a:cs typeface="Adobe Arabic" panose="02040503050201020203" pitchFamily="18" charset="-78"/>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rtl="1">
                        <a:lnSpc>
                          <a:spcPct val="115000"/>
                        </a:lnSpc>
                      </a:pPr>
                      <a:r>
                        <a:rPr lang="ar-SA" sz="3200" dirty="0">
                          <a:solidFill>
                            <a:srgbClr val="168489"/>
                          </a:solidFill>
                          <a:effectLst/>
                          <a:latin typeface="Adobe Arabic" panose="02040503050201020203" pitchFamily="18" charset="-78"/>
                          <a:cs typeface="Adobe Arabic" panose="02040503050201020203" pitchFamily="18" charset="-78"/>
                        </a:rPr>
                        <a:t>الدور</a:t>
                      </a:r>
                      <a:endParaRPr lang="en-US" sz="2400" dirty="0">
                        <a:solidFill>
                          <a:srgbClr val="168489"/>
                        </a:solidFill>
                        <a:effectLst/>
                        <a:latin typeface="Adobe Arabic" panose="02040503050201020203" pitchFamily="18" charset="-78"/>
                        <a:ea typeface="Calibri" panose="020F0502020204030204" pitchFamily="34" charset="0"/>
                        <a:cs typeface="Adobe Arabic" panose="02040503050201020203" pitchFamily="18" charset="-78"/>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rtl="1">
                        <a:lnSpc>
                          <a:spcPct val="115000"/>
                        </a:lnSpc>
                      </a:pPr>
                      <a:r>
                        <a:rPr lang="ar-SA" sz="3200" dirty="0">
                          <a:solidFill>
                            <a:srgbClr val="168489"/>
                          </a:solidFill>
                          <a:effectLst/>
                          <a:latin typeface="Adobe Arabic" panose="02040503050201020203" pitchFamily="18" charset="-78"/>
                          <a:cs typeface="Adobe Arabic" panose="02040503050201020203" pitchFamily="18" charset="-78"/>
                        </a:rPr>
                        <a:t>المسؤوليات</a:t>
                      </a:r>
                      <a:endParaRPr lang="en-US" sz="2400" dirty="0">
                        <a:solidFill>
                          <a:srgbClr val="168489"/>
                        </a:solidFill>
                        <a:effectLst/>
                        <a:latin typeface="Adobe Arabic" panose="02040503050201020203" pitchFamily="18" charset="-78"/>
                        <a:ea typeface="Calibri" panose="020F0502020204030204" pitchFamily="34" charset="0"/>
                        <a:cs typeface="Adobe Arabic" panose="02040503050201020203" pitchFamily="18" charset="-78"/>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3542582335"/>
                  </a:ext>
                </a:extLst>
              </a:tr>
              <a:tr h="0">
                <a:tc>
                  <a:txBody>
                    <a:bodyPr/>
                    <a:lstStyle/>
                    <a:p>
                      <a:pPr algn="ctr" rtl="1">
                        <a:lnSpc>
                          <a:spcPct val="115000"/>
                        </a:lnSpc>
                      </a:pPr>
                      <a:r>
                        <a:rPr lang="ar-SA" sz="3200">
                          <a:solidFill>
                            <a:schemeClr val="tx1"/>
                          </a:solidFill>
                          <a:effectLst/>
                          <a:latin typeface="Adobe Arabic" panose="02040503050201020203" pitchFamily="18" charset="-78"/>
                          <a:cs typeface="Adobe Arabic" panose="02040503050201020203" pitchFamily="18" charset="-78"/>
                        </a:rPr>
                        <a:t>محمد أحمد                </a:t>
                      </a:r>
                      <a:endParaRPr lang="en-US" sz="2400">
                        <a:solidFill>
                          <a:schemeClr val="tx1"/>
                        </a:solidFill>
                        <a:effectLst/>
                        <a:latin typeface="Adobe Arabic" panose="02040503050201020203" pitchFamily="18" charset="-78"/>
                        <a:ea typeface="Calibri" panose="020F0502020204030204" pitchFamily="34" charset="0"/>
                        <a:cs typeface="Adobe Arabic" panose="02040503050201020203" pitchFamily="18" charset="-78"/>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1">
                        <a:lnSpc>
                          <a:spcPct val="115000"/>
                        </a:lnSpc>
                      </a:pPr>
                      <a:r>
                        <a:rPr lang="ar-SA" sz="3200">
                          <a:solidFill>
                            <a:schemeClr val="tx1"/>
                          </a:solidFill>
                          <a:effectLst/>
                          <a:latin typeface="Adobe Arabic" panose="02040503050201020203" pitchFamily="18" charset="-78"/>
                          <a:cs typeface="Adobe Arabic" panose="02040503050201020203" pitchFamily="18" charset="-78"/>
                        </a:rPr>
                        <a:t>شريك المراجعة                </a:t>
                      </a:r>
                      <a:endParaRPr lang="en-US" sz="2400">
                        <a:solidFill>
                          <a:schemeClr val="tx1"/>
                        </a:solidFill>
                        <a:effectLst/>
                        <a:latin typeface="Adobe Arabic" panose="02040503050201020203" pitchFamily="18" charset="-78"/>
                        <a:ea typeface="Calibri" panose="020F0502020204030204" pitchFamily="34" charset="0"/>
                        <a:cs typeface="Adobe Arabic" panose="02040503050201020203" pitchFamily="18" charset="-78"/>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1">
                        <a:lnSpc>
                          <a:spcPct val="115000"/>
                        </a:lnSpc>
                      </a:pPr>
                      <a:r>
                        <a:rPr lang="ar-SA" sz="3200" dirty="0">
                          <a:solidFill>
                            <a:schemeClr val="tx1"/>
                          </a:solidFill>
                          <a:effectLst/>
                          <a:latin typeface="Adobe Arabic" panose="02040503050201020203" pitchFamily="18" charset="-78"/>
                          <a:cs typeface="Adobe Arabic" panose="02040503050201020203" pitchFamily="18" charset="-78"/>
                        </a:rPr>
                        <a:t>الإشراف العام على عملية المراجعة.               </a:t>
                      </a:r>
                      <a:endParaRPr lang="en-US" sz="2400" dirty="0">
                        <a:solidFill>
                          <a:schemeClr val="tx1"/>
                        </a:solidFill>
                        <a:effectLst/>
                        <a:latin typeface="Adobe Arabic" panose="02040503050201020203" pitchFamily="18" charset="-78"/>
                        <a:ea typeface="Calibri" panose="020F0502020204030204" pitchFamily="34" charset="0"/>
                        <a:cs typeface="Adobe Arabic" panose="02040503050201020203" pitchFamily="18" charset="-78"/>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032115531"/>
                  </a:ext>
                </a:extLst>
              </a:tr>
              <a:tr h="0">
                <a:tc>
                  <a:txBody>
                    <a:bodyPr/>
                    <a:lstStyle/>
                    <a:p>
                      <a:pPr algn="ctr" rtl="1">
                        <a:lnSpc>
                          <a:spcPct val="115000"/>
                        </a:lnSpc>
                      </a:pPr>
                      <a:r>
                        <a:rPr lang="ar-SA" sz="3200">
                          <a:solidFill>
                            <a:schemeClr val="tx1"/>
                          </a:solidFill>
                          <a:effectLst/>
                          <a:latin typeface="Adobe Arabic" panose="02040503050201020203" pitchFamily="18" charset="-78"/>
                          <a:cs typeface="Adobe Arabic" panose="02040503050201020203" pitchFamily="18" charset="-78"/>
                        </a:rPr>
                        <a:t>علي حسن                 </a:t>
                      </a:r>
                      <a:endParaRPr lang="en-US" sz="2400">
                        <a:solidFill>
                          <a:schemeClr val="tx1"/>
                        </a:solidFill>
                        <a:effectLst/>
                        <a:latin typeface="Adobe Arabic" panose="02040503050201020203" pitchFamily="18" charset="-78"/>
                        <a:ea typeface="Calibri" panose="020F0502020204030204" pitchFamily="34" charset="0"/>
                        <a:cs typeface="Adobe Arabic" panose="02040503050201020203" pitchFamily="18" charset="-78"/>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1">
                        <a:lnSpc>
                          <a:spcPct val="115000"/>
                        </a:lnSpc>
                      </a:pPr>
                      <a:r>
                        <a:rPr lang="ar-SA" sz="3200" dirty="0">
                          <a:solidFill>
                            <a:schemeClr val="tx1"/>
                          </a:solidFill>
                          <a:effectLst/>
                          <a:latin typeface="Adobe Arabic" panose="02040503050201020203" pitchFamily="18" charset="-78"/>
                          <a:cs typeface="Adobe Arabic" panose="02040503050201020203" pitchFamily="18" charset="-78"/>
                        </a:rPr>
                        <a:t>مدير المراجعة                </a:t>
                      </a:r>
                      <a:endParaRPr lang="en-US" sz="2400" dirty="0">
                        <a:solidFill>
                          <a:schemeClr val="tx1"/>
                        </a:solidFill>
                        <a:effectLst/>
                        <a:latin typeface="Adobe Arabic" panose="02040503050201020203" pitchFamily="18" charset="-78"/>
                        <a:ea typeface="Calibri" panose="020F0502020204030204" pitchFamily="34" charset="0"/>
                        <a:cs typeface="Adobe Arabic" panose="02040503050201020203" pitchFamily="18" charset="-78"/>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1">
                        <a:lnSpc>
                          <a:spcPct val="115000"/>
                        </a:lnSpc>
                      </a:pPr>
                      <a:r>
                        <a:rPr lang="ar-SA" sz="3200" dirty="0">
                          <a:solidFill>
                            <a:schemeClr val="tx1"/>
                          </a:solidFill>
                          <a:effectLst/>
                          <a:latin typeface="Adobe Arabic" panose="02040503050201020203" pitchFamily="18" charset="-78"/>
                          <a:cs typeface="Adobe Arabic" panose="02040503050201020203" pitchFamily="18" charset="-78"/>
                        </a:rPr>
                        <a:t>التنسيق بين أعضاء الفريق وضمان الالتزام بالخطة.</a:t>
                      </a:r>
                      <a:endParaRPr lang="en-US" sz="2400" dirty="0">
                        <a:solidFill>
                          <a:schemeClr val="tx1"/>
                        </a:solidFill>
                        <a:effectLst/>
                        <a:latin typeface="Adobe Arabic" panose="02040503050201020203" pitchFamily="18" charset="-78"/>
                        <a:ea typeface="Calibri" panose="020F0502020204030204" pitchFamily="34" charset="0"/>
                        <a:cs typeface="Adobe Arabic" panose="02040503050201020203" pitchFamily="18" charset="-78"/>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976184569"/>
                  </a:ext>
                </a:extLst>
              </a:tr>
              <a:tr h="0">
                <a:tc>
                  <a:txBody>
                    <a:bodyPr/>
                    <a:lstStyle/>
                    <a:p>
                      <a:pPr algn="ctr" rtl="1">
                        <a:lnSpc>
                          <a:spcPct val="115000"/>
                        </a:lnSpc>
                      </a:pPr>
                      <a:r>
                        <a:rPr lang="ar-SA" sz="3200">
                          <a:solidFill>
                            <a:schemeClr val="tx1"/>
                          </a:solidFill>
                          <a:effectLst/>
                          <a:latin typeface="Adobe Arabic" panose="02040503050201020203" pitchFamily="18" charset="-78"/>
                          <a:cs typeface="Adobe Arabic" panose="02040503050201020203" pitchFamily="18" charset="-78"/>
                        </a:rPr>
                        <a:t>فاطمة سعيد              </a:t>
                      </a:r>
                      <a:endParaRPr lang="en-US" sz="2400">
                        <a:solidFill>
                          <a:schemeClr val="tx1"/>
                        </a:solidFill>
                        <a:effectLst/>
                        <a:latin typeface="Adobe Arabic" panose="02040503050201020203" pitchFamily="18" charset="-78"/>
                        <a:ea typeface="Calibri" panose="020F0502020204030204" pitchFamily="34" charset="0"/>
                        <a:cs typeface="Adobe Arabic" panose="02040503050201020203" pitchFamily="18" charset="-78"/>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1">
                        <a:lnSpc>
                          <a:spcPct val="115000"/>
                        </a:lnSpc>
                      </a:pPr>
                      <a:r>
                        <a:rPr lang="ar-SA" sz="3200">
                          <a:solidFill>
                            <a:schemeClr val="tx1"/>
                          </a:solidFill>
                          <a:effectLst/>
                          <a:latin typeface="Adobe Arabic" panose="02040503050201020203" pitchFamily="18" charset="-78"/>
                          <a:cs typeface="Adobe Arabic" panose="02040503050201020203" pitchFamily="18" charset="-78"/>
                        </a:rPr>
                        <a:t>مراجع أول                   </a:t>
                      </a:r>
                      <a:endParaRPr lang="en-US" sz="2400">
                        <a:solidFill>
                          <a:schemeClr val="tx1"/>
                        </a:solidFill>
                        <a:effectLst/>
                        <a:latin typeface="Adobe Arabic" panose="02040503050201020203" pitchFamily="18" charset="-78"/>
                        <a:ea typeface="Calibri" panose="020F0502020204030204" pitchFamily="34" charset="0"/>
                        <a:cs typeface="Adobe Arabic" panose="02040503050201020203" pitchFamily="18" charset="-78"/>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1">
                        <a:lnSpc>
                          <a:spcPct val="115000"/>
                        </a:lnSpc>
                      </a:pPr>
                      <a:r>
                        <a:rPr lang="ar-SA" sz="3200">
                          <a:solidFill>
                            <a:schemeClr val="tx1"/>
                          </a:solidFill>
                          <a:effectLst/>
                          <a:latin typeface="Adobe Arabic" panose="02040503050201020203" pitchFamily="18" charset="-78"/>
                          <a:cs typeface="Adobe Arabic" panose="02040503050201020203" pitchFamily="18" charset="-78"/>
                        </a:rPr>
                        <a:t>إجراء الاختبارات التفصيلية على الحسابات الرئيسية.</a:t>
                      </a:r>
                      <a:endParaRPr lang="en-US" sz="2400">
                        <a:solidFill>
                          <a:schemeClr val="tx1"/>
                        </a:solidFill>
                        <a:effectLst/>
                        <a:latin typeface="Adobe Arabic" panose="02040503050201020203" pitchFamily="18" charset="-78"/>
                        <a:ea typeface="Calibri" panose="020F0502020204030204" pitchFamily="34" charset="0"/>
                        <a:cs typeface="Adobe Arabic" panose="02040503050201020203" pitchFamily="18" charset="-78"/>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47215045"/>
                  </a:ext>
                </a:extLst>
              </a:tr>
              <a:tr h="0">
                <a:tc>
                  <a:txBody>
                    <a:bodyPr/>
                    <a:lstStyle/>
                    <a:p>
                      <a:pPr algn="ctr" rtl="1">
                        <a:lnSpc>
                          <a:spcPct val="115000"/>
                        </a:lnSpc>
                      </a:pPr>
                      <a:r>
                        <a:rPr lang="ar-SA" sz="3200">
                          <a:solidFill>
                            <a:schemeClr val="tx1"/>
                          </a:solidFill>
                          <a:effectLst/>
                          <a:latin typeface="Adobe Arabic" panose="02040503050201020203" pitchFamily="18" charset="-78"/>
                          <a:cs typeface="Adobe Arabic" panose="02040503050201020203" pitchFamily="18" charset="-78"/>
                        </a:rPr>
                        <a:t>خالد عبد الله           </a:t>
                      </a:r>
                      <a:endParaRPr lang="en-US" sz="2400">
                        <a:solidFill>
                          <a:schemeClr val="tx1"/>
                        </a:solidFill>
                        <a:effectLst/>
                        <a:latin typeface="Adobe Arabic" panose="02040503050201020203" pitchFamily="18" charset="-78"/>
                        <a:ea typeface="Calibri" panose="020F0502020204030204" pitchFamily="34" charset="0"/>
                        <a:cs typeface="Adobe Arabic" panose="02040503050201020203" pitchFamily="18" charset="-78"/>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1">
                        <a:lnSpc>
                          <a:spcPct val="115000"/>
                        </a:lnSpc>
                      </a:pPr>
                      <a:r>
                        <a:rPr lang="ar-SA" sz="3200">
                          <a:solidFill>
                            <a:schemeClr val="tx1"/>
                          </a:solidFill>
                          <a:effectLst/>
                          <a:latin typeface="Adobe Arabic" panose="02040503050201020203" pitchFamily="18" charset="-78"/>
                          <a:cs typeface="Adobe Arabic" panose="02040503050201020203" pitchFamily="18" charset="-78"/>
                        </a:rPr>
                        <a:t>مراجع مساعد                 </a:t>
                      </a:r>
                      <a:endParaRPr lang="en-US" sz="2400">
                        <a:solidFill>
                          <a:schemeClr val="tx1"/>
                        </a:solidFill>
                        <a:effectLst/>
                        <a:latin typeface="Adobe Arabic" panose="02040503050201020203" pitchFamily="18" charset="-78"/>
                        <a:ea typeface="Calibri" panose="020F0502020204030204" pitchFamily="34" charset="0"/>
                        <a:cs typeface="Adobe Arabic" panose="02040503050201020203" pitchFamily="18" charset="-78"/>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1">
                        <a:lnSpc>
                          <a:spcPct val="115000"/>
                        </a:lnSpc>
                      </a:pPr>
                      <a:r>
                        <a:rPr lang="ar-SA" sz="3200" dirty="0">
                          <a:solidFill>
                            <a:schemeClr val="tx1"/>
                          </a:solidFill>
                          <a:effectLst/>
                          <a:latin typeface="Adobe Arabic" panose="02040503050201020203" pitchFamily="18" charset="-78"/>
                          <a:cs typeface="Adobe Arabic" panose="02040503050201020203" pitchFamily="18" charset="-78"/>
                        </a:rPr>
                        <a:t>جمع الأدلة والقيام بالاختبارات الميدانية.       </a:t>
                      </a:r>
                      <a:endParaRPr lang="en-US" sz="2400" dirty="0">
                        <a:solidFill>
                          <a:schemeClr val="tx1"/>
                        </a:solidFill>
                        <a:effectLst/>
                        <a:latin typeface="Adobe Arabic" panose="02040503050201020203" pitchFamily="18" charset="-78"/>
                        <a:ea typeface="Calibri" panose="020F0502020204030204" pitchFamily="34" charset="0"/>
                        <a:cs typeface="Adobe Arabic" panose="02040503050201020203" pitchFamily="18" charset="-78"/>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647832645"/>
                  </a:ext>
                </a:extLst>
              </a:tr>
            </a:tbl>
          </a:graphicData>
        </a:graphic>
      </p:graphicFrame>
    </p:spTree>
    <p:extLst>
      <p:ext uri="{BB962C8B-B14F-4D97-AF65-F5344CB8AC3E}">
        <p14:creationId xmlns:p14="http://schemas.microsoft.com/office/powerpoint/2010/main" val="4086771866"/>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par>
                                <p:cTn id="8" presetID="22" presetClass="entr" presetSubtype="4" fill="hold"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wipe(down)">
                                      <p:cBhvr>
                                        <p:cTn id="10"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E43FD77-D91C-2C25-EAAB-CC47856CF00D}"/>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8C26D8B0-5E20-3EC1-8B3B-992A584B5B81}"/>
              </a:ext>
            </a:extLst>
          </p:cNvPr>
          <p:cNvSpPr txBox="1"/>
          <p:nvPr/>
        </p:nvSpPr>
        <p:spPr>
          <a:xfrm>
            <a:off x="1638300" y="-80643"/>
            <a:ext cx="8915400" cy="646331"/>
          </a:xfrm>
          <a:prstGeom prst="rect">
            <a:avLst/>
          </a:prstGeom>
          <a:noFill/>
        </p:spPr>
        <p:txBody>
          <a:bodyPr wrap="square">
            <a:spAutoFit/>
          </a:bodyPr>
          <a:lstStyle/>
          <a:p>
            <a:pPr algn="ctr" rtl="1"/>
            <a:r>
              <a:rPr lang="en-US" sz="3600" b="1" dirty="0">
                <a:solidFill>
                  <a:schemeClr val="bg1"/>
                </a:solidFill>
                <a:latin typeface="Adobe Arabic" panose="02040503050201020203" pitchFamily="18" charset="-78"/>
                <a:cs typeface="Adobe Arabic" panose="02040503050201020203" pitchFamily="18" charset="-78"/>
              </a:rPr>
              <a:t> </a:t>
            </a:r>
            <a:r>
              <a:rPr lang="ar-SA" sz="3600" b="1" dirty="0">
                <a:solidFill>
                  <a:schemeClr val="bg1"/>
                </a:solidFill>
                <a:latin typeface="Adobe Arabic" panose="02040503050201020203" pitchFamily="18" charset="-78"/>
                <a:cs typeface="Adobe Arabic" panose="02040503050201020203" pitchFamily="18" charset="-78"/>
              </a:rPr>
              <a:t>خطة المراجعة الخارجية</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B1BABB39-5D54-4BAE-AE84-35A368428C5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grpSp>
        <p:nvGrpSpPr>
          <p:cNvPr id="3" name="Group 2">
            <a:extLst>
              <a:ext uri="{FF2B5EF4-FFF2-40B4-BE49-F238E27FC236}">
                <a16:creationId xmlns:a16="http://schemas.microsoft.com/office/drawing/2014/main" id="{844AA42D-BF5C-00E5-DC00-60669426267F}"/>
              </a:ext>
            </a:extLst>
          </p:cNvPr>
          <p:cNvGrpSpPr/>
          <p:nvPr/>
        </p:nvGrpSpPr>
        <p:grpSpPr>
          <a:xfrm>
            <a:off x="8370441" y="2115717"/>
            <a:ext cx="2743873" cy="3208614"/>
            <a:chOff x="4285984" y="0"/>
            <a:chExt cx="1357308" cy="1587261"/>
          </a:xfrm>
        </p:grpSpPr>
        <p:sp>
          <p:nvSpPr>
            <p:cNvPr id="5" name="Freeform: Shape 4">
              <a:extLst>
                <a:ext uri="{FF2B5EF4-FFF2-40B4-BE49-F238E27FC236}">
                  <a16:creationId xmlns:a16="http://schemas.microsoft.com/office/drawing/2014/main" id="{DF1F62C5-72ED-8AD9-ED5A-5CB46B34818E}"/>
                </a:ext>
              </a:extLst>
            </p:cNvPr>
            <p:cNvSpPr/>
            <p:nvPr/>
          </p:nvSpPr>
          <p:spPr>
            <a:xfrm>
              <a:off x="4402127" y="518830"/>
              <a:ext cx="1225615" cy="520881"/>
            </a:xfrm>
            <a:custGeom>
              <a:avLst/>
              <a:gdLst>
                <a:gd name="connsiteX0" fmla="*/ 0 w 2064132"/>
                <a:gd name="connsiteY0" fmla="*/ 0 h 877957"/>
                <a:gd name="connsiteX1" fmla="*/ 352967 w 2064132"/>
                <a:gd name="connsiteY1" fmla="*/ 0 h 877957"/>
                <a:gd name="connsiteX2" fmla="*/ 385327 w 2064132"/>
                <a:gd name="connsiteY2" fmla="*/ 104246 h 877957"/>
                <a:gd name="connsiteX3" fmla="*/ 1032066 w 2064132"/>
                <a:gd name="connsiteY3" fmla="*/ 532933 h 877957"/>
                <a:gd name="connsiteX4" fmla="*/ 1678805 w 2064132"/>
                <a:gd name="connsiteY4" fmla="*/ 104246 h 877957"/>
                <a:gd name="connsiteX5" fmla="*/ 1711165 w 2064132"/>
                <a:gd name="connsiteY5" fmla="*/ 0 h 877957"/>
                <a:gd name="connsiteX6" fmla="*/ 2064132 w 2064132"/>
                <a:gd name="connsiteY6" fmla="*/ 0 h 877957"/>
                <a:gd name="connsiteX7" fmla="*/ 2057718 w 2064132"/>
                <a:gd name="connsiteY7" fmla="*/ 42026 h 877957"/>
                <a:gd name="connsiteX8" fmla="*/ 1032066 w 2064132"/>
                <a:gd name="connsiteY8" fmla="*/ 877957 h 877957"/>
                <a:gd name="connsiteX9" fmla="*/ 6414 w 2064132"/>
                <a:gd name="connsiteY9" fmla="*/ 42026 h 877957"/>
                <a:gd name="connsiteX10" fmla="*/ 0 w 2064132"/>
                <a:gd name="connsiteY10" fmla="*/ 0 h 8779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064132" h="877957">
                  <a:moveTo>
                    <a:pt x="0" y="0"/>
                  </a:moveTo>
                  <a:lnTo>
                    <a:pt x="352967" y="0"/>
                  </a:lnTo>
                  <a:lnTo>
                    <a:pt x="385327" y="104246"/>
                  </a:lnTo>
                  <a:cubicBezTo>
                    <a:pt x="491881" y="356168"/>
                    <a:pt x="741330" y="532933"/>
                    <a:pt x="1032066" y="532933"/>
                  </a:cubicBezTo>
                  <a:cubicBezTo>
                    <a:pt x="1322802" y="532933"/>
                    <a:pt x="1572252" y="356168"/>
                    <a:pt x="1678805" y="104246"/>
                  </a:cubicBezTo>
                  <a:lnTo>
                    <a:pt x="1711165" y="0"/>
                  </a:lnTo>
                  <a:lnTo>
                    <a:pt x="2064132" y="0"/>
                  </a:lnTo>
                  <a:lnTo>
                    <a:pt x="2057718" y="42026"/>
                  </a:lnTo>
                  <a:cubicBezTo>
                    <a:pt x="1960097" y="519091"/>
                    <a:pt x="1537990" y="877957"/>
                    <a:pt x="1032066" y="877957"/>
                  </a:cubicBezTo>
                  <a:cubicBezTo>
                    <a:pt x="526142" y="877957"/>
                    <a:pt x="104035" y="519091"/>
                    <a:pt x="6414" y="42026"/>
                  </a:cubicBezTo>
                  <a:lnTo>
                    <a:pt x="0" y="0"/>
                  </a:lnTo>
                  <a:close/>
                </a:path>
              </a:pathLst>
            </a:custGeom>
            <a:solidFill>
              <a:srgbClr val="BCBCBC"/>
            </a:solidFill>
            <a:ln>
              <a:solidFill>
                <a:srgbClr val="BCBCBC"/>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3200"/>
            </a:p>
          </p:txBody>
        </p:sp>
        <p:sp>
          <p:nvSpPr>
            <p:cNvPr id="10" name="TextBox 6">
              <a:extLst>
                <a:ext uri="{FF2B5EF4-FFF2-40B4-BE49-F238E27FC236}">
                  <a16:creationId xmlns:a16="http://schemas.microsoft.com/office/drawing/2014/main" id="{D74CED26-3498-DDE9-7BE7-2969A1DDAB86}"/>
                </a:ext>
              </a:extLst>
            </p:cNvPr>
            <p:cNvSpPr txBox="1"/>
            <p:nvPr/>
          </p:nvSpPr>
          <p:spPr>
            <a:xfrm>
              <a:off x="4631863" y="0"/>
              <a:ext cx="785495" cy="586905"/>
            </a:xfrm>
            <a:prstGeom prst="rect">
              <a:avLst/>
            </a:prstGeom>
            <a:noFill/>
          </p:spPr>
          <p:txBody>
            <a:bodyPr wrap="square" rtlCol="0">
              <a:spAutoFit/>
            </a:bodyPr>
            <a:lstStyle/>
            <a:p>
              <a:pPr algn="ctr" rtl="0">
                <a:lnSpc>
                  <a:spcPct val="115000"/>
                </a:lnSpc>
              </a:pPr>
              <a:r>
                <a:rPr lang="en-GB" sz="6600" b="1" kern="1200" dirty="0">
                  <a:solidFill>
                    <a:srgbClr val="BCBCBC"/>
                  </a:solidFill>
                  <a:effectLst/>
                  <a:latin typeface="Calibri" panose="020F0502020204030204" pitchFamily="34" charset="0"/>
                  <a:ea typeface="Calibri" panose="020F0502020204030204" pitchFamily="34" charset="0"/>
                  <a:cs typeface="Activist Light"/>
                </a:rPr>
                <a:t>07</a:t>
              </a:r>
              <a:endParaRPr lang="en-US" sz="6600" dirty="0">
                <a:solidFill>
                  <a:srgbClr val="BCBCBC"/>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12" name="مربع نص 18">
              <a:extLst>
                <a:ext uri="{FF2B5EF4-FFF2-40B4-BE49-F238E27FC236}">
                  <a16:creationId xmlns:a16="http://schemas.microsoft.com/office/drawing/2014/main" id="{40CD1CF1-26DA-E375-D698-2A21C6B84490}"/>
                </a:ext>
              </a:extLst>
            </p:cNvPr>
            <p:cNvSpPr txBox="1"/>
            <p:nvPr/>
          </p:nvSpPr>
          <p:spPr>
            <a:xfrm>
              <a:off x="4285984" y="1187585"/>
              <a:ext cx="1357308" cy="399676"/>
            </a:xfrm>
            <a:prstGeom prst="rect">
              <a:avLst/>
            </a:prstGeom>
            <a:noFill/>
          </p:spPr>
          <p:txBody>
            <a:bodyPr wrap="square" rtlCol="1">
              <a:noAutofit/>
            </a:bodyPr>
            <a:lstStyle/>
            <a:p>
              <a:pPr algn="ctr" rtl="0">
                <a:lnSpc>
                  <a:spcPct val="115000"/>
                </a:lnSpc>
              </a:pPr>
              <a:r>
                <a:rPr lang="ar-EG" sz="3600" b="1" dirty="0">
                  <a:solidFill>
                    <a:srgbClr val="000000"/>
                  </a:solidFill>
                  <a:latin typeface="Adobe Arabic" panose="02040503050201020203" pitchFamily="18" charset="-78"/>
                  <a:cs typeface="Adobe Arabic" panose="02040503050201020203" pitchFamily="18" charset="-78"/>
                </a:rPr>
                <a:t>قيود المراجعة</a:t>
              </a:r>
              <a:endParaRPr lang="en-US" sz="3600" b="1" dirty="0">
                <a:solidFill>
                  <a:srgbClr val="000000"/>
                </a:solidFill>
                <a:latin typeface="Adobe Arabic" panose="02040503050201020203" pitchFamily="18" charset="-78"/>
                <a:cs typeface="Adobe Arabic" panose="02040503050201020203" pitchFamily="18" charset="-78"/>
              </a:endParaRPr>
            </a:p>
          </p:txBody>
        </p:sp>
      </p:grpSp>
      <p:sp>
        <p:nvSpPr>
          <p:cNvPr id="13" name="TextBox 12">
            <a:extLst>
              <a:ext uri="{FF2B5EF4-FFF2-40B4-BE49-F238E27FC236}">
                <a16:creationId xmlns:a16="http://schemas.microsoft.com/office/drawing/2014/main" id="{610667CA-0C09-747D-2162-74152F0DF04B}"/>
              </a:ext>
            </a:extLst>
          </p:cNvPr>
          <p:cNvSpPr txBox="1"/>
          <p:nvPr/>
        </p:nvSpPr>
        <p:spPr>
          <a:xfrm>
            <a:off x="478972" y="1295358"/>
            <a:ext cx="6963376" cy="2141612"/>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800">
                <a:solidFill>
                  <a:srgbClr val="168489"/>
                </a:solidFill>
                <a:effectLst/>
                <a:latin typeface="Calibri" panose="020F0502020204030204" pitchFamily="34" charset="0"/>
                <a:ea typeface="Calibri" panose="020F0502020204030204" pitchFamily="34" charset="0"/>
                <a:cs typeface="Sakkal Majalla" panose="02000000000000000000" pitchFamily="2" charset="-78"/>
              </a:defRPr>
            </a:lvl1pPr>
          </a:lstStyle>
          <a:p>
            <a:pPr marL="0" indent="0">
              <a:buNone/>
            </a:pPr>
            <a:r>
              <a:rPr lang="ar-SA" dirty="0"/>
              <a:t>- قيود محتملة:  </a:t>
            </a:r>
            <a:endParaRPr lang="en-US" dirty="0"/>
          </a:p>
          <a:p>
            <a:pPr marL="0" indent="0">
              <a:buNone/>
            </a:pPr>
            <a:r>
              <a:rPr lang="ar-SA" dirty="0"/>
              <a:t>   </a:t>
            </a:r>
            <a:r>
              <a:rPr lang="ar-SA" dirty="0">
                <a:solidFill>
                  <a:schemeClr val="tx1"/>
                </a:solidFill>
              </a:rPr>
              <a:t>- عدم توفر بعض المستندات المطلوبة في الوقت المناسب.  </a:t>
            </a:r>
            <a:endParaRPr lang="en-US" dirty="0">
              <a:solidFill>
                <a:schemeClr val="tx1"/>
              </a:solidFill>
            </a:endParaRPr>
          </a:p>
          <a:p>
            <a:pPr marL="0" indent="0">
              <a:buNone/>
            </a:pPr>
            <a:r>
              <a:rPr lang="ar-SA" dirty="0">
                <a:solidFill>
                  <a:schemeClr val="tx1"/>
                </a:solidFill>
              </a:rPr>
              <a:t>   - الاعتماد الكبير على البيانات الإلكترونية دون وجود مستندات داعمة كافية.  </a:t>
            </a:r>
            <a:endParaRPr lang="en-US" dirty="0">
              <a:solidFill>
                <a:schemeClr val="tx1"/>
              </a:solidFill>
            </a:endParaRPr>
          </a:p>
        </p:txBody>
      </p:sp>
      <p:sp>
        <p:nvSpPr>
          <p:cNvPr id="14" name="TextBox 13">
            <a:extLst>
              <a:ext uri="{FF2B5EF4-FFF2-40B4-BE49-F238E27FC236}">
                <a16:creationId xmlns:a16="http://schemas.microsoft.com/office/drawing/2014/main" id="{81DC522A-EA99-5D43-8B8F-D12D48A4D3A2}"/>
              </a:ext>
            </a:extLst>
          </p:cNvPr>
          <p:cNvSpPr txBox="1"/>
          <p:nvPr/>
        </p:nvSpPr>
        <p:spPr>
          <a:xfrm>
            <a:off x="478972" y="4166640"/>
            <a:ext cx="6963376" cy="2141612"/>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800">
                <a:solidFill>
                  <a:srgbClr val="168489"/>
                </a:solidFill>
                <a:effectLst/>
                <a:latin typeface="Calibri" panose="020F0502020204030204" pitchFamily="34" charset="0"/>
                <a:ea typeface="Calibri" panose="020F0502020204030204" pitchFamily="34" charset="0"/>
                <a:cs typeface="Sakkal Majalla" panose="02000000000000000000" pitchFamily="2" charset="-78"/>
              </a:defRPr>
            </a:lvl1pPr>
          </a:lstStyle>
          <a:p>
            <a:pPr marL="0" indent="0">
              <a:buNone/>
            </a:pPr>
            <a:r>
              <a:rPr lang="ar-SA" dirty="0"/>
              <a:t>- التعامل مع القيود:  </a:t>
            </a:r>
            <a:endParaRPr lang="en-US" dirty="0"/>
          </a:p>
          <a:p>
            <a:pPr marL="0" indent="0">
              <a:buNone/>
            </a:pPr>
            <a:r>
              <a:rPr lang="ar-SA" dirty="0">
                <a:solidFill>
                  <a:schemeClr val="tx1"/>
                </a:solidFill>
              </a:rPr>
              <a:t>   - التواصل المستمر مع إدارة الشركة لحل أي مشاكل قد تظهر.  </a:t>
            </a:r>
            <a:endParaRPr lang="en-US" dirty="0">
              <a:solidFill>
                <a:schemeClr val="tx1"/>
              </a:solidFill>
            </a:endParaRPr>
          </a:p>
          <a:p>
            <a:pPr marL="0" indent="0">
              <a:buNone/>
            </a:pPr>
            <a:r>
              <a:rPr lang="ar-SA" dirty="0">
                <a:solidFill>
                  <a:schemeClr val="tx1"/>
                </a:solidFill>
              </a:rPr>
              <a:t>   - استخدام بدائل مثل إجراءات تحقق إضافية أو أدلة ثالثة (مثل تأكيدات من العملاء أو الموردين).  </a:t>
            </a:r>
            <a:endParaRPr lang="en-US" dirty="0">
              <a:solidFill>
                <a:schemeClr val="tx1"/>
              </a:solidFill>
            </a:endParaRPr>
          </a:p>
        </p:txBody>
      </p:sp>
    </p:spTree>
    <p:extLst>
      <p:ext uri="{BB962C8B-B14F-4D97-AF65-F5344CB8AC3E}">
        <p14:creationId xmlns:p14="http://schemas.microsoft.com/office/powerpoint/2010/main" val="2468210035"/>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par>
                                <p:cTn id="8" presetID="42" presetClass="entr" presetSubtype="0" fill="hold" grpId="0"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fade">
                                      <p:cBhvr>
                                        <p:cTn id="10" dur="1000"/>
                                        <p:tgtEl>
                                          <p:spTgt spid="13"/>
                                        </p:tgtEl>
                                      </p:cBhvr>
                                    </p:animEffect>
                                    <p:anim calcmode="lin" valueType="num">
                                      <p:cBhvr>
                                        <p:cTn id="11" dur="1000" fill="hold"/>
                                        <p:tgtEl>
                                          <p:spTgt spid="13"/>
                                        </p:tgtEl>
                                        <p:attrNameLst>
                                          <p:attrName>ppt_x</p:attrName>
                                        </p:attrNameLst>
                                      </p:cBhvr>
                                      <p:tavLst>
                                        <p:tav tm="0">
                                          <p:val>
                                            <p:strVal val="#ppt_x"/>
                                          </p:val>
                                        </p:tav>
                                        <p:tav tm="100000">
                                          <p:val>
                                            <p:strVal val="#ppt_x"/>
                                          </p:val>
                                        </p:tav>
                                      </p:tavLst>
                                    </p:anim>
                                    <p:anim calcmode="lin" valueType="num">
                                      <p:cBhvr>
                                        <p:cTn id="12"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fade">
                                      <p:cBhvr>
                                        <p:cTn id="17" dur="1000"/>
                                        <p:tgtEl>
                                          <p:spTgt spid="14"/>
                                        </p:tgtEl>
                                      </p:cBhvr>
                                    </p:animEffect>
                                    <p:anim calcmode="lin" valueType="num">
                                      <p:cBhvr>
                                        <p:cTn id="18" dur="1000" fill="hold"/>
                                        <p:tgtEl>
                                          <p:spTgt spid="14"/>
                                        </p:tgtEl>
                                        <p:attrNameLst>
                                          <p:attrName>ppt_x</p:attrName>
                                        </p:attrNameLst>
                                      </p:cBhvr>
                                      <p:tavLst>
                                        <p:tav tm="0">
                                          <p:val>
                                            <p:strVal val="#ppt_x"/>
                                          </p:val>
                                        </p:tav>
                                        <p:tav tm="100000">
                                          <p:val>
                                            <p:strVal val="#ppt_x"/>
                                          </p:val>
                                        </p:tav>
                                      </p:tavLst>
                                    </p:anim>
                                    <p:anim calcmode="lin" valueType="num">
                                      <p:cBhvr>
                                        <p:cTn id="19"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03A3CBA-8596-3A4C-803D-E2D68CFAD6EB}"/>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7F22416F-A79C-D065-570B-E00CA2EDCB2D}"/>
              </a:ext>
            </a:extLst>
          </p:cNvPr>
          <p:cNvSpPr txBox="1"/>
          <p:nvPr/>
        </p:nvSpPr>
        <p:spPr>
          <a:xfrm>
            <a:off x="1638300" y="-80643"/>
            <a:ext cx="8915400" cy="646331"/>
          </a:xfrm>
          <a:prstGeom prst="rect">
            <a:avLst/>
          </a:prstGeom>
          <a:noFill/>
        </p:spPr>
        <p:txBody>
          <a:bodyPr wrap="square">
            <a:spAutoFit/>
          </a:bodyPr>
          <a:lstStyle/>
          <a:p>
            <a:pPr algn="ctr" rtl="1"/>
            <a:r>
              <a:rPr lang="en-US" sz="3600" b="1" dirty="0">
                <a:solidFill>
                  <a:schemeClr val="bg1"/>
                </a:solidFill>
                <a:latin typeface="Adobe Arabic" panose="02040503050201020203" pitchFamily="18" charset="-78"/>
                <a:cs typeface="Adobe Arabic" panose="02040503050201020203" pitchFamily="18" charset="-78"/>
              </a:rPr>
              <a:t> </a:t>
            </a:r>
            <a:r>
              <a:rPr lang="ar-SA" sz="3600" b="1" dirty="0">
                <a:solidFill>
                  <a:schemeClr val="bg1"/>
                </a:solidFill>
                <a:latin typeface="Adobe Arabic" panose="02040503050201020203" pitchFamily="18" charset="-78"/>
                <a:cs typeface="Adobe Arabic" panose="02040503050201020203" pitchFamily="18" charset="-78"/>
              </a:rPr>
              <a:t>خطة المراجعة الخارجية</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17DE58CF-9D8A-5AAA-40AC-593BFF3BAB7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13" name="TextBox 12">
            <a:extLst>
              <a:ext uri="{FF2B5EF4-FFF2-40B4-BE49-F238E27FC236}">
                <a16:creationId xmlns:a16="http://schemas.microsoft.com/office/drawing/2014/main" id="{3289EED1-2334-D6AA-2EF6-A2A0F21D7E33}"/>
              </a:ext>
            </a:extLst>
          </p:cNvPr>
          <p:cNvSpPr txBox="1"/>
          <p:nvPr/>
        </p:nvSpPr>
        <p:spPr>
          <a:xfrm>
            <a:off x="478972" y="1232511"/>
            <a:ext cx="6963376" cy="2705228"/>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800">
                <a:solidFill>
                  <a:srgbClr val="168489"/>
                </a:solidFill>
                <a:effectLst/>
                <a:latin typeface="Calibri" panose="020F0502020204030204" pitchFamily="34" charset="0"/>
                <a:ea typeface="Calibri" panose="020F0502020204030204" pitchFamily="34" charset="0"/>
                <a:cs typeface="Sakkal Majalla" panose="02000000000000000000" pitchFamily="2" charset="-78"/>
              </a:defRPr>
            </a:lvl1pPr>
          </a:lstStyle>
          <a:p>
            <a:pPr marL="0" indent="0">
              <a:buNone/>
            </a:pPr>
            <a:r>
              <a:rPr lang="ar-SA" dirty="0"/>
              <a:t>1. محتويات التقرير:</a:t>
            </a:r>
            <a:endParaRPr lang="en-US" dirty="0"/>
          </a:p>
          <a:p>
            <a:pPr marL="0" indent="0">
              <a:buNone/>
            </a:pPr>
            <a:r>
              <a:rPr lang="ar-SA" dirty="0"/>
              <a:t>   </a:t>
            </a:r>
            <a:r>
              <a:rPr lang="ar-SA" dirty="0">
                <a:solidFill>
                  <a:schemeClr val="tx1"/>
                </a:solidFill>
              </a:rPr>
              <a:t>- رأي المراجع (نظيف، متحفظ، سلبي، أو الامتناع عن الرأي).  </a:t>
            </a:r>
            <a:endParaRPr lang="en-US" dirty="0">
              <a:solidFill>
                <a:schemeClr val="tx1"/>
              </a:solidFill>
            </a:endParaRPr>
          </a:p>
          <a:p>
            <a:pPr marL="0" indent="0">
              <a:buNone/>
            </a:pPr>
            <a:r>
              <a:rPr lang="ar-SA" dirty="0">
                <a:solidFill>
                  <a:schemeClr val="tx1"/>
                </a:solidFill>
              </a:rPr>
              <a:t>   - الفقرات الرئيسية مثل: الأمور الهامة للمراجعة، الاستمرارية، والالتزام بالمعايير.  </a:t>
            </a:r>
            <a:endParaRPr lang="en-US" dirty="0">
              <a:solidFill>
                <a:schemeClr val="tx1"/>
              </a:solidFill>
            </a:endParaRPr>
          </a:p>
          <a:p>
            <a:pPr marL="0" indent="0">
              <a:buNone/>
            </a:pPr>
            <a:r>
              <a:rPr lang="ar-SA" dirty="0">
                <a:solidFill>
                  <a:schemeClr val="tx1"/>
                </a:solidFill>
              </a:rPr>
              <a:t>   - التوصيات لتحسين الأنظمة المالية والإدارية.  </a:t>
            </a:r>
            <a:endParaRPr lang="en-US" dirty="0">
              <a:solidFill>
                <a:schemeClr val="tx1"/>
              </a:solidFill>
            </a:endParaRPr>
          </a:p>
        </p:txBody>
      </p:sp>
      <p:sp>
        <p:nvSpPr>
          <p:cNvPr id="14" name="TextBox 13">
            <a:extLst>
              <a:ext uri="{FF2B5EF4-FFF2-40B4-BE49-F238E27FC236}">
                <a16:creationId xmlns:a16="http://schemas.microsoft.com/office/drawing/2014/main" id="{F0DDD12E-06D4-657A-619E-978A5939FCC3}"/>
              </a:ext>
            </a:extLst>
          </p:cNvPr>
          <p:cNvSpPr txBox="1"/>
          <p:nvPr/>
        </p:nvSpPr>
        <p:spPr>
          <a:xfrm>
            <a:off x="478972" y="4793207"/>
            <a:ext cx="6963376" cy="1116972"/>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800">
                <a:solidFill>
                  <a:srgbClr val="168489"/>
                </a:solidFill>
                <a:effectLst/>
                <a:latin typeface="Calibri" panose="020F0502020204030204" pitchFamily="34" charset="0"/>
                <a:ea typeface="Calibri" panose="020F0502020204030204" pitchFamily="34" charset="0"/>
                <a:cs typeface="Sakkal Majalla" panose="02000000000000000000" pitchFamily="2" charset="-78"/>
              </a:defRPr>
            </a:lvl1pPr>
          </a:lstStyle>
          <a:p>
            <a:pPr marL="0" indent="0">
              <a:buNone/>
            </a:pPr>
            <a:r>
              <a:rPr lang="ar-SA" dirty="0"/>
              <a:t>2. موعد التسليم:  </a:t>
            </a:r>
            <a:endParaRPr lang="en-US" dirty="0"/>
          </a:p>
          <a:p>
            <a:pPr marL="0" indent="0">
              <a:buNone/>
            </a:pPr>
            <a:r>
              <a:rPr lang="ar-SA" dirty="0">
                <a:solidFill>
                  <a:schemeClr val="tx1"/>
                </a:solidFill>
              </a:rPr>
              <a:t>   - 20 مارس 2025.  </a:t>
            </a:r>
            <a:endParaRPr lang="en-US" dirty="0">
              <a:solidFill>
                <a:schemeClr val="tx1"/>
              </a:solidFill>
            </a:endParaRPr>
          </a:p>
        </p:txBody>
      </p:sp>
      <p:grpSp>
        <p:nvGrpSpPr>
          <p:cNvPr id="2" name="Group 1">
            <a:extLst>
              <a:ext uri="{FF2B5EF4-FFF2-40B4-BE49-F238E27FC236}">
                <a16:creationId xmlns:a16="http://schemas.microsoft.com/office/drawing/2014/main" id="{10ED3E4B-B578-2C9E-1A2B-53D0AAF7FF46}"/>
              </a:ext>
            </a:extLst>
          </p:cNvPr>
          <p:cNvGrpSpPr/>
          <p:nvPr/>
        </p:nvGrpSpPr>
        <p:grpSpPr>
          <a:xfrm>
            <a:off x="8845740" y="2115717"/>
            <a:ext cx="2743873" cy="3208614"/>
            <a:chOff x="4285984" y="0"/>
            <a:chExt cx="1357308" cy="1587261"/>
          </a:xfrm>
        </p:grpSpPr>
        <p:sp>
          <p:nvSpPr>
            <p:cNvPr id="4" name="Freeform: Shape 3">
              <a:extLst>
                <a:ext uri="{FF2B5EF4-FFF2-40B4-BE49-F238E27FC236}">
                  <a16:creationId xmlns:a16="http://schemas.microsoft.com/office/drawing/2014/main" id="{A559F8D4-404F-BD64-CE14-1E635A56F51B}"/>
                </a:ext>
              </a:extLst>
            </p:cNvPr>
            <p:cNvSpPr/>
            <p:nvPr/>
          </p:nvSpPr>
          <p:spPr>
            <a:xfrm>
              <a:off x="4402127" y="518830"/>
              <a:ext cx="1225615" cy="520881"/>
            </a:xfrm>
            <a:custGeom>
              <a:avLst/>
              <a:gdLst>
                <a:gd name="connsiteX0" fmla="*/ 0 w 2064132"/>
                <a:gd name="connsiteY0" fmla="*/ 0 h 877957"/>
                <a:gd name="connsiteX1" fmla="*/ 352967 w 2064132"/>
                <a:gd name="connsiteY1" fmla="*/ 0 h 877957"/>
                <a:gd name="connsiteX2" fmla="*/ 385327 w 2064132"/>
                <a:gd name="connsiteY2" fmla="*/ 104246 h 877957"/>
                <a:gd name="connsiteX3" fmla="*/ 1032066 w 2064132"/>
                <a:gd name="connsiteY3" fmla="*/ 532933 h 877957"/>
                <a:gd name="connsiteX4" fmla="*/ 1678805 w 2064132"/>
                <a:gd name="connsiteY4" fmla="*/ 104246 h 877957"/>
                <a:gd name="connsiteX5" fmla="*/ 1711165 w 2064132"/>
                <a:gd name="connsiteY5" fmla="*/ 0 h 877957"/>
                <a:gd name="connsiteX6" fmla="*/ 2064132 w 2064132"/>
                <a:gd name="connsiteY6" fmla="*/ 0 h 877957"/>
                <a:gd name="connsiteX7" fmla="*/ 2057718 w 2064132"/>
                <a:gd name="connsiteY7" fmla="*/ 42026 h 877957"/>
                <a:gd name="connsiteX8" fmla="*/ 1032066 w 2064132"/>
                <a:gd name="connsiteY8" fmla="*/ 877957 h 877957"/>
                <a:gd name="connsiteX9" fmla="*/ 6414 w 2064132"/>
                <a:gd name="connsiteY9" fmla="*/ 42026 h 877957"/>
                <a:gd name="connsiteX10" fmla="*/ 0 w 2064132"/>
                <a:gd name="connsiteY10" fmla="*/ 0 h 8779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064132" h="877957">
                  <a:moveTo>
                    <a:pt x="0" y="0"/>
                  </a:moveTo>
                  <a:lnTo>
                    <a:pt x="352967" y="0"/>
                  </a:lnTo>
                  <a:lnTo>
                    <a:pt x="385327" y="104246"/>
                  </a:lnTo>
                  <a:cubicBezTo>
                    <a:pt x="491881" y="356168"/>
                    <a:pt x="741330" y="532933"/>
                    <a:pt x="1032066" y="532933"/>
                  </a:cubicBezTo>
                  <a:cubicBezTo>
                    <a:pt x="1322802" y="532933"/>
                    <a:pt x="1572252" y="356168"/>
                    <a:pt x="1678805" y="104246"/>
                  </a:cubicBezTo>
                  <a:lnTo>
                    <a:pt x="1711165" y="0"/>
                  </a:lnTo>
                  <a:lnTo>
                    <a:pt x="2064132" y="0"/>
                  </a:lnTo>
                  <a:lnTo>
                    <a:pt x="2057718" y="42026"/>
                  </a:lnTo>
                  <a:cubicBezTo>
                    <a:pt x="1960097" y="519091"/>
                    <a:pt x="1537990" y="877957"/>
                    <a:pt x="1032066" y="877957"/>
                  </a:cubicBezTo>
                  <a:cubicBezTo>
                    <a:pt x="526142" y="877957"/>
                    <a:pt x="104035" y="519091"/>
                    <a:pt x="6414" y="42026"/>
                  </a:cubicBezTo>
                  <a:lnTo>
                    <a:pt x="0" y="0"/>
                  </a:lnTo>
                  <a:close/>
                </a:path>
              </a:pathLst>
            </a:custGeom>
            <a:solidFill>
              <a:srgbClr val="FFD262"/>
            </a:solidFill>
            <a:ln>
              <a:solidFill>
                <a:srgbClr val="FFD26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3200"/>
            </a:p>
          </p:txBody>
        </p:sp>
        <p:sp>
          <p:nvSpPr>
            <p:cNvPr id="6" name="TextBox 6">
              <a:extLst>
                <a:ext uri="{FF2B5EF4-FFF2-40B4-BE49-F238E27FC236}">
                  <a16:creationId xmlns:a16="http://schemas.microsoft.com/office/drawing/2014/main" id="{818FCDF6-96EC-6438-086D-35DA671323C2}"/>
                </a:ext>
              </a:extLst>
            </p:cNvPr>
            <p:cNvSpPr txBox="1"/>
            <p:nvPr/>
          </p:nvSpPr>
          <p:spPr>
            <a:xfrm>
              <a:off x="4631863" y="0"/>
              <a:ext cx="785495" cy="586905"/>
            </a:xfrm>
            <a:prstGeom prst="rect">
              <a:avLst/>
            </a:prstGeom>
            <a:noFill/>
          </p:spPr>
          <p:txBody>
            <a:bodyPr wrap="square" rtlCol="0">
              <a:spAutoFit/>
            </a:bodyPr>
            <a:lstStyle/>
            <a:p>
              <a:pPr algn="ctr" rtl="0">
                <a:lnSpc>
                  <a:spcPct val="115000"/>
                </a:lnSpc>
              </a:pPr>
              <a:r>
                <a:rPr lang="en-GB" sz="6600" b="1" kern="1200" dirty="0">
                  <a:solidFill>
                    <a:srgbClr val="FFD262"/>
                  </a:solidFill>
                  <a:effectLst/>
                  <a:latin typeface="Calibri" panose="020F0502020204030204" pitchFamily="34" charset="0"/>
                  <a:ea typeface="Calibri" panose="020F0502020204030204" pitchFamily="34" charset="0"/>
                  <a:cs typeface="Activist Light"/>
                </a:rPr>
                <a:t>08</a:t>
              </a:r>
              <a:endParaRPr lang="en-US" sz="6600" dirty="0">
                <a:solidFill>
                  <a:srgbClr val="FFD262"/>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7" name="مربع نص 18">
              <a:extLst>
                <a:ext uri="{FF2B5EF4-FFF2-40B4-BE49-F238E27FC236}">
                  <a16:creationId xmlns:a16="http://schemas.microsoft.com/office/drawing/2014/main" id="{31852D32-39D3-4D37-393B-F2F4750201D4}"/>
                </a:ext>
              </a:extLst>
            </p:cNvPr>
            <p:cNvSpPr txBox="1"/>
            <p:nvPr/>
          </p:nvSpPr>
          <p:spPr>
            <a:xfrm>
              <a:off x="4285984" y="1187585"/>
              <a:ext cx="1357308" cy="399676"/>
            </a:xfrm>
            <a:prstGeom prst="rect">
              <a:avLst/>
            </a:prstGeom>
            <a:noFill/>
          </p:spPr>
          <p:txBody>
            <a:bodyPr wrap="square" rtlCol="1">
              <a:noAutofit/>
            </a:bodyPr>
            <a:lstStyle/>
            <a:p>
              <a:pPr algn="ctr" rtl="0">
                <a:lnSpc>
                  <a:spcPct val="115000"/>
                </a:lnSpc>
              </a:pPr>
              <a:r>
                <a:rPr lang="ar-EG" sz="3600" b="1" dirty="0">
                  <a:solidFill>
                    <a:srgbClr val="000000"/>
                  </a:solidFill>
                  <a:latin typeface="Adobe Arabic" panose="02040503050201020203" pitchFamily="18" charset="-78"/>
                  <a:cs typeface="Adobe Arabic" panose="02040503050201020203" pitchFamily="18" charset="-78"/>
                </a:rPr>
                <a:t>التقرير النهائي</a:t>
              </a:r>
              <a:endParaRPr lang="en-US" sz="3600" b="1" dirty="0">
                <a:solidFill>
                  <a:srgbClr val="000000"/>
                </a:solidFill>
                <a:latin typeface="Adobe Arabic" panose="02040503050201020203" pitchFamily="18" charset="-78"/>
                <a:cs typeface="Adobe Arabic" panose="02040503050201020203" pitchFamily="18" charset="-78"/>
              </a:endParaRPr>
            </a:p>
          </p:txBody>
        </p:sp>
      </p:grpSp>
    </p:spTree>
    <p:extLst>
      <p:ext uri="{BB962C8B-B14F-4D97-AF65-F5344CB8AC3E}">
        <p14:creationId xmlns:p14="http://schemas.microsoft.com/office/powerpoint/2010/main" val="3359660823"/>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4"/>
                                        </p:tgtEl>
                                        <p:attrNameLst>
                                          <p:attrName>style.visibility</p:attrName>
                                        </p:attrNameLst>
                                      </p:cBhvr>
                                      <p:to>
                                        <p:strVal val="visible"/>
                                      </p:to>
                                    </p:set>
                                    <p:animEffect transition="in" filter="fade">
                                      <p:cBhvr>
                                        <p:cTn id="14" dur="1000"/>
                                        <p:tgtEl>
                                          <p:spTgt spid="14"/>
                                        </p:tgtEl>
                                      </p:cBhvr>
                                    </p:animEffect>
                                    <p:anim calcmode="lin" valueType="num">
                                      <p:cBhvr>
                                        <p:cTn id="15" dur="1000" fill="hold"/>
                                        <p:tgtEl>
                                          <p:spTgt spid="14"/>
                                        </p:tgtEl>
                                        <p:attrNameLst>
                                          <p:attrName>ppt_x</p:attrName>
                                        </p:attrNameLst>
                                      </p:cBhvr>
                                      <p:tavLst>
                                        <p:tav tm="0">
                                          <p:val>
                                            <p:strVal val="#ppt_x"/>
                                          </p:val>
                                        </p:tav>
                                        <p:tav tm="100000">
                                          <p:val>
                                            <p:strVal val="#ppt_x"/>
                                          </p:val>
                                        </p:tav>
                                      </p:tavLst>
                                    </p:anim>
                                    <p:anim calcmode="lin" valueType="num">
                                      <p:cBhvr>
                                        <p:cTn id="16" dur="1000" fill="hold"/>
                                        <p:tgtEl>
                                          <p:spTgt spid="14"/>
                                        </p:tgtEl>
                                        <p:attrNameLst>
                                          <p:attrName>ppt_y</p:attrName>
                                        </p:attrNameLst>
                                      </p:cBhvr>
                                      <p:tavLst>
                                        <p:tav tm="0">
                                          <p:val>
                                            <p:strVal val="#ppt_y+.1"/>
                                          </p:val>
                                        </p:tav>
                                        <p:tav tm="100000">
                                          <p:val>
                                            <p:strVal val="#ppt_y"/>
                                          </p:val>
                                        </p:tav>
                                      </p:tavLst>
                                    </p:anim>
                                  </p:childTnLst>
                                </p:cTn>
                              </p:par>
                              <p:par>
                                <p:cTn id="17" presetID="22" presetClass="entr" presetSubtype="4" fill="hold" nodeType="with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wipe(down)">
                                      <p:cBhvr>
                                        <p:cTn id="1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831ED74-548D-94D5-072C-7D0E5BD31F3D}"/>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52A73184-72E9-F5BD-21C9-B0319C17D378}"/>
              </a:ext>
            </a:extLst>
          </p:cNvPr>
          <p:cNvSpPr txBox="1"/>
          <p:nvPr/>
        </p:nvSpPr>
        <p:spPr>
          <a:xfrm>
            <a:off x="2779494" y="-181335"/>
            <a:ext cx="6633012" cy="729430"/>
          </a:xfrm>
          <a:prstGeom prst="rect">
            <a:avLst/>
          </a:prstGeom>
          <a:noFill/>
        </p:spPr>
        <p:txBody>
          <a:bodyPr wrap="square">
            <a:spAutoFit/>
          </a:bodyPr>
          <a:lstStyle/>
          <a:p>
            <a:pPr marL="0" marR="0" algn="ctr" rtl="1">
              <a:lnSpc>
                <a:spcPct val="115000"/>
              </a:lnSpc>
              <a:spcBef>
                <a:spcPts val="0"/>
              </a:spcBef>
              <a:spcAft>
                <a:spcPts val="0"/>
              </a:spcAft>
            </a:pPr>
            <a:r>
              <a:rPr lang="en-US" sz="3600" b="1" dirty="0">
                <a:solidFill>
                  <a:schemeClr val="bg1"/>
                </a:solidFill>
                <a:latin typeface="Adobe Arabic" panose="02040503050201020203" pitchFamily="18" charset="-78"/>
                <a:cs typeface="Adobe Arabic" panose="02040503050201020203" pitchFamily="18" charset="-78"/>
              </a:rPr>
              <a:t> </a:t>
            </a:r>
            <a:r>
              <a:rPr lang="ar-SA" sz="3600" b="1" dirty="0">
                <a:solidFill>
                  <a:schemeClr val="bg1"/>
                </a:solidFill>
                <a:latin typeface="Adobe Arabic" panose="02040503050201020203" pitchFamily="18" charset="-78"/>
                <a:cs typeface="Adobe Arabic" panose="02040503050201020203" pitchFamily="18" charset="-78"/>
              </a:rPr>
              <a:t>أهمية المراجعة الخارجية</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73B8DE56-28A7-82F5-7D30-9C94DC5F338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grpSp>
        <p:nvGrpSpPr>
          <p:cNvPr id="38" name="Group 37">
            <a:extLst>
              <a:ext uri="{FF2B5EF4-FFF2-40B4-BE49-F238E27FC236}">
                <a16:creationId xmlns:a16="http://schemas.microsoft.com/office/drawing/2014/main" id="{69767165-D989-E8F4-8C0C-94A9A83BF7A4}"/>
              </a:ext>
            </a:extLst>
          </p:cNvPr>
          <p:cNvGrpSpPr/>
          <p:nvPr/>
        </p:nvGrpSpPr>
        <p:grpSpPr>
          <a:xfrm>
            <a:off x="8632719" y="2846577"/>
            <a:ext cx="2472170" cy="2154577"/>
            <a:chOff x="6159342" y="1827246"/>
            <a:chExt cx="2472170" cy="2154577"/>
          </a:xfrm>
        </p:grpSpPr>
        <p:pic>
          <p:nvPicPr>
            <p:cNvPr id="11" name="Graphic 2" descr="Books with solid fill">
              <a:extLst>
                <a:ext uri="{FF2B5EF4-FFF2-40B4-BE49-F238E27FC236}">
                  <a16:creationId xmlns:a16="http://schemas.microsoft.com/office/drawing/2014/main" id="{28087A9E-1F89-056B-5AFA-73B034D44F26}"/>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6919224" y="1827246"/>
              <a:ext cx="936875" cy="936853"/>
            </a:xfrm>
            <a:prstGeom prst="rect">
              <a:avLst/>
            </a:prstGeom>
          </p:spPr>
        </p:pic>
        <p:grpSp>
          <p:nvGrpSpPr>
            <p:cNvPr id="17" name="مجموعة 90">
              <a:extLst>
                <a:ext uri="{FF2B5EF4-FFF2-40B4-BE49-F238E27FC236}">
                  <a16:creationId xmlns:a16="http://schemas.microsoft.com/office/drawing/2014/main" id="{BC60C710-7826-A11C-9899-A0C47F6F0474}"/>
                </a:ext>
              </a:extLst>
            </p:cNvPr>
            <p:cNvGrpSpPr/>
            <p:nvPr/>
          </p:nvGrpSpPr>
          <p:grpSpPr>
            <a:xfrm>
              <a:off x="6159342" y="1851128"/>
              <a:ext cx="2472170" cy="2130695"/>
              <a:chOff x="2936438" y="112204"/>
              <a:chExt cx="1361959" cy="1173956"/>
            </a:xfrm>
          </p:grpSpPr>
          <p:sp>
            <p:nvSpPr>
              <p:cNvPr id="24" name="مستطيل: زوايا مستديرة 106">
                <a:extLst>
                  <a:ext uri="{FF2B5EF4-FFF2-40B4-BE49-F238E27FC236}">
                    <a16:creationId xmlns:a16="http://schemas.microsoft.com/office/drawing/2014/main" id="{DB95E9F8-033A-01D9-01D0-0E41C45A4A23}"/>
                  </a:ext>
                </a:extLst>
              </p:cNvPr>
              <p:cNvSpPr/>
              <p:nvPr/>
            </p:nvSpPr>
            <p:spPr>
              <a:xfrm rot="18900000">
                <a:off x="3041900" y="112204"/>
                <a:ext cx="1173956" cy="1173956"/>
              </a:xfrm>
              <a:prstGeom prst="roundRect">
                <a:avLst/>
              </a:prstGeom>
              <a:noFill/>
              <a:ln w="28575">
                <a:solidFill>
                  <a:srgbClr val="A0C9CA"/>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endParaRPr lang="en-US" sz="3200"/>
              </a:p>
            </p:txBody>
          </p:sp>
          <p:sp>
            <p:nvSpPr>
              <p:cNvPr id="25" name="مربع نص 154">
                <a:extLst>
                  <a:ext uri="{FF2B5EF4-FFF2-40B4-BE49-F238E27FC236}">
                    <a16:creationId xmlns:a16="http://schemas.microsoft.com/office/drawing/2014/main" id="{00FB984E-DA6B-92DF-BCD9-757E4C4F5AF6}"/>
                  </a:ext>
                </a:extLst>
              </p:cNvPr>
              <p:cNvSpPr txBox="1"/>
              <p:nvPr/>
            </p:nvSpPr>
            <p:spPr>
              <a:xfrm>
                <a:off x="2936438" y="527793"/>
                <a:ext cx="1361959" cy="683976"/>
              </a:xfrm>
              <a:prstGeom prst="rect">
                <a:avLst/>
              </a:prstGeom>
              <a:noFill/>
            </p:spPr>
            <p:txBody>
              <a:bodyPr wrap="square" rtlCol="1">
                <a:spAutoFit/>
              </a:bodyPr>
              <a:lstStyle/>
              <a:p>
                <a:pPr algn="ctr" rtl="1">
                  <a:lnSpc>
                    <a:spcPct val="115000"/>
                  </a:lnSpc>
                </a:pPr>
                <a:r>
                  <a:rPr lang="ar-EG"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الامتثال للقوانين والمعايير</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sp>
        <p:nvSpPr>
          <p:cNvPr id="2" name="TextBox 1">
            <a:extLst>
              <a:ext uri="{FF2B5EF4-FFF2-40B4-BE49-F238E27FC236}">
                <a16:creationId xmlns:a16="http://schemas.microsoft.com/office/drawing/2014/main" id="{3763DC71-4213-080A-001F-DAEE2D26605C}"/>
              </a:ext>
            </a:extLst>
          </p:cNvPr>
          <p:cNvSpPr txBox="1"/>
          <p:nvPr/>
        </p:nvSpPr>
        <p:spPr>
          <a:xfrm>
            <a:off x="2005297" y="3315003"/>
            <a:ext cx="5338916" cy="1384995"/>
          </a:xfrm>
          <a:prstGeom prst="rect">
            <a:avLst/>
          </a:prstGeom>
          <a:noFill/>
        </p:spPr>
        <p:txBody>
          <a:bodyPr wrap="square">
            <a:spAutoFit/>
          </a:bodyPr>
          <a:lstStyle>
            <a:defPPr>
              <a:defRPr lang="en-US"/>
            </a:defPPr>
            <a:lvl1pPr algn="just" rtl="1">
              <a:defRPr sz="2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defRPr>
            </a:lvl1pPr>
          </a:lstStyle>
          <a:p>
            <a:r>
              <a:rPr lang="en-US"/>
              <a:t> </a:t>
            </a:r>
            <a:r>
              <a:rPr lang="ar-SA"/>
              <a:t>تضمن المراجعة الخارجية أن الشركة تلتزم بالمعايير الدولية للتقارير المالية (</a:t>
            </a:r>
            <a:r>
              <a:rPr lang="en-US"/>
              <a:t>IFRS</a:t>
            </a:r>
            <a:r>
              <a:rPr lang="ar-SA"/>
              <a:t>) والقوانين المحلية. </a:t>
            </a:r>
            <a:r>
              <a:rPr lang="ar-AE"/>
              <a:t>مما </a:t>
            </a:r>
            <a:r>
              <a:rPr lang="ar-SA"/>
              <a:t>يُساعد في تجنب الغرامات والعقوبات القانونية</a:t>
            </a:r>
            <a:endParaRPr lang="en-US" dirty="0"/>
          </a:p>
        </p:txBody>
      </p:sp>
    </p:spTree>
    <p:extLst>
      <p:ext uri="{BB962C8B-B14F-4D97-AF65-F5344CB8AC3E}">
        <p14:creationId xmlns:p14="http://schemas.microsoft.com/office/powerpoint/2010/main" val="640400521"/>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38"/>
                                        </p:tgtEl>
                                        <p:attrNameLst>
                                          <p:attrName>style.visibility</p:attrName>
                                        </p:attrNameLst>
                                      </p:cBhvr>
                                      <p:to>
                                        <p:strVal val="visible"/>
                                      </p:to>
                                    </p:set>
                                    <p:anim calcmode="lin" valueType="num">
                                      <p:cBhvr additive="base">
                                        <p:cTn id="7" dur="500" fill="hold"/>
                                        <p:tgtEl>
                                          <p:spTgt spid="38"/>
                                        </p:tgtEl>
                                        <p:attrNameLst>
                                          <p:attrName>ppt_x</p:attrName>
                                        </p:attrNameLst>
                                      </p:cBhvr>
                                      <p:tavLst>
                                        <p:tav tm="0">
                                          <p:val>
                                            <p:strVal val="#ppt_x"/>
                                          </p:val>
                                        </p:tav>
                                        <p:tav tm="100000">
                                          <p:val>
                                            <p:strVal val="#ppt_x"/>
                                          </p:val>
                                        </p:tav>
                                      </p:tavLst>
                                    </p:anim>
                                    <p:anim calcmode="lin" valueType="num">
                                      <p:cBhvr additive="base">
                                        <p:cTn id="8" dur="500" fill="hold"/>
                                        <p:tgtEl>
                                          <p:spTgt spid="38"/>
                                        </p:tgtEl>
                                        <p:attrNameLst>
                                          <p:attrName>ppt_y</p:attrName>
                                        </p:attrNameLst>
                                      </p:cBhvr>
                                      <p:tavLst>
                                        <p:tav tm="0">
                                          <p:val>
                                            <p:strVal val="1+#ppt_h/2"/>
                                          </p:val>
                                        </p:tav>
                                        <p:tav tm="100000">
                                          <p:val>
                                            <p:strVal val="#ppt_y"/>
                                          </p:val>
                                        </p:tav>
                                      </p:tavLst>
                                    </p:anim>
                                  </p:childTnLst>
                                </p:cTn>
                              </p:par>
                              <p:par>
                                <p:cTn id="9" presetID="22" presetClass="entr" presetSubtype="4" fill="hold" grpId="0" nodeType="with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down)">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10C79AB-B348-278B-5313-62743514E806}"/>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36E8206D-4FB3-6D31-3B4B-9CA1F67828F8}"/>
              </a:ext>
            </a:extLst>
          </p:cNvPr>
          <p:cNvSpPr txBox="1"/>
          <p:nvPr/>
        </p:nvSpPr>
        <p:spPr>
          <a:xfrm>
            <a:off x="1638300" y="-80643"/>
            <a:ext cx="8915400" cy="646331"/>
          </a:xfrm>
          <a:prstGeom prst="rect">
            <a:avLst/>
          </a:prstGeom>
          <a:noFill/>
        </p:spPr>
        <p:txBody>
          <a:bodyPr wrap="square">
            <a:spAutoFit/>
          </a:bodyPr>
          <a:lstStyle/>
          <a:p>
            <a:pPr algn="ctr" rtl="1"/>
            <a:r>
              <a:rPr lang="ar-SA" sz="3600" b="1" dirty="0">
                <a:solidFill>
                  <a:schemeClr val="bg1"/>
                </a:solidFill>
                <a:latin typeface="Adobe Arabic" panose="02040503050201020203" pitchFamily="18" charset="-78"/>
                <a:cs typeface="Adobe Arabic" panose="02040503050201020203" pitchFamily="18" charset="-78"/>
              </a:rPr>
              <a:t>الخاتمة</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CB438D63-E314-6EEE-A16C-6D41E80C5E3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pic>
        <p:nvPicPr>
          <p:cNvPr id="3" name="Picture 2" descr="Idea - Free education icons">
            <a:extLst>
              <a:ext uri="{FF2B5EF4-FFF2-40B4-BE49-F238E27FC236}">
                <a16:creationId xmlns:a16="http://schemas.microsoft.com/office/drawing/2014/main" id="{07DC20A9-BC75-A604-DFD9-76140FF4CFD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95495" y="2465328"/>
            <a:ext cx="3386204" cy="3386204"/>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a:extLst>
              <a:ext uri="{FF2B5EF4-FFF2-40B4-BE49-F238E27FC236}">
                <a16:creationId xmlns:a16="http://schemas.microsoft.com/office/drawing/2014/main" id="{EE9B6A73-A73C-237C-8941-D09F10AEF942}"/>
              </a:ext>
            </a:extLst>
          </p:cNvPr>
          <p:cNvSpPr txBox="1"/>
          <p:nvPr/>
        </p:nvSpPr>
        <p:spPr>
          <a:xfrm>
            <a:off x="5259692" y="2020922"/>
            <a:ext cx="6415238" cy="2816156"/>
          </a:xfrm>
          <a:prstGeom prst="rect">
            <a:avLst/>
          </a:prstGeom>
        </p:spPr>
        <p:txBody>
          <a:bodyPr wrap="square">
            <a:spAutoFit/>
          </a:bodyPr>
          <a:lstStyle>
            <a:defPPr>
              <a:defRPr lang="en-US"/>
            </a:defPPr>
            <a:lvl1pPr marR="0" lvl="0" indent="0" algn="just" rtl="1">
              <a:lnSpc>
                <a:spcPct val="150000"/>
              </a:lnSpc>
              <a:spcBef>
                <a:spcPts val="0"/>
              </a:spcBef>
              <a:spcAft>
                <a:spcPts val="0"/>
              </a:spcAft>
              <a:buSzPct val="125000"/>
              <a:buFont typeface="Symbol" panose="05050102010706020507" pitchFamily="18" charset="2"/>
              <a:buNone/>
              <a:defRPr sz="2400" b="1">
                <a:effectLst/>
                <a:latin typeface="Adobe Arabic" panose="02040503050201020203" pitchFamily="18" charset="-78"/>
                <a:ea typeface="GE Dinar Two Medium" panose="020A0503020102020204" pitchFamily="18" charset="-78"/>
                <a:cs typeface="Adobe Arabic" panose="02040503050201020203" pitchFamily="18" charset="-78"/>
              </a:defRPr>
            </a:lvl1pPr>
          </a:lstStyle>
          <a:p>
            <a:r>
              <a:rPr lang="ar-SA"/>
              <a:t>السادة المشاركين الأعزاء، نصل اليوم إلى ختام برنامجنا التدريبي حول المراجعة الخارجية الذي كان فرصة مميزة للتعرف على هذا المجال الحيوي والمهم في تعزيز الحوكمة المالية والشفافية المؤسسية. على مدار الأيام الماضية، استعرضنا العديد من المواضيع المهمة المتعلقة بالمراجعة الخارجية، وتفاعلنا مع قضايا وتحديات واقعية بهدف تعزيز قدراتكم وإثراء معرفتكم</a:t>
            </a:r>
            <a:endParaRPr lang="en-US">
              <a:solidFill>
                <a:srgbClr val="168489"/>
              </a:solidFill>
            </a:endParaRPr>
          </a:p>
        </p:txBody>
      </p:sp>
    </p:spTree>
    <p:extLst>
      <p:ext uri="{BB962C8B-B14F-4D97-AF65-F5344CB8AC3E}">
        <p14:creationId xmlns:p14="http://schemas.microsoft.com/office/powerpoint/2010/main" val="2121507810"/>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E2BA8F7-BA3E-5D02-426A-D49D0BDA4FB1}"/>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7F422E35-A1CD-0C78-2680-C35162838281}"/>
              </a:ext>
            </a:extLst>
          </p:cNvPr>
          <p:cNvSpPr txBox="1"/>
          <p:nvPr/>
        </p:nvSpPr>
        <p:spPr>
          <a:xfrm>
            <a:off x="1638300" y="-80643"/>
            <a:ext cx="8915400" cy="646331"/>
          </a:xfrm>
          <a:prstGeom prst="rect">
            <a:avLst/>
          </a:prstGeom>
          <a:noFill/>
        </p:spPr>
        <p:txBody>
          <a:bodyPr wrap="square">
            <a:spAutoFit/>
          </a:bodyPr>
          <a:lstStyle/>
          <a:p>
            <a:pPr algn="ctr" rtl="1"/>
            <a:r>
              <a:rPr lang="ar-SA" sz="3600" b="1" dirty="0">
                <a:solidFill>
                  <a:schemeClr val="bg1"/>
                </a:solidFill>
                <a:latin typeface="Adobe Arabic" panose="02040503050201020203" pitchFamily="18" charset="-78"/>
                <a:cs typeface="Adobe Arabic" panose="02040503050201020203" pitchFamily="18" charset="-78"/>
              </a:rPr>
              <a:t>الخاتمة</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C435129F-0162-2E37-4992-F0A1ED2469C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pic>
        <p:nvPicPr>
          <p:cNvPr id="3" name="Picture 2" descr="Idea - Free education icons">
            <a:extLst>
              <a:ext uri="{FF2B5EF4-FFF2-40B4-BE49-F238E27FC236}">
                <a16:creationId xmlns:a16="http://schemas.microsoft.com/office/drawing/2014/main" id="{B68D2F0E-D2AB-C32D-7317-4023721BA38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95495" y="2465328"/>
            <a:ext cx="3386204" cy="3386204"/>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a:extLst>
              <a:ext uri="{FF2B5EF4-FFF2-40B4-BE49-F238E27FC236}">
                <a16:creationId xmlns:a16="http://schemas.microsoft.com/office/drawing/2014/main" id="{0F9F9018-4D56-A6E4-0F6C-C4F99523847F}"/>
              </a:ext>
            </a:extLst>
          </p:cNvPr>
          <p:cNvSpPr txBox="1"/>
          <p:nvPr/>
        </p:nvSpPr>
        <p:spPr>
          <a:xfrm>
            <a:off x="5259692" y="1201365"/>
            <a:ext cx="6415238" cy="600164"/>
          </a:xfrm>
          <a:prstGeom prst="rect">
            <a:avLst/>
          </a:prstGeom>
        </p:spPr>
        <p:txBody>
          <a:bodyPr wrap="square">
            <a:spAutoFit/>
          </a:bodyPr>
          <a:lstStyle>
            <a:defPPr>
              <a:defRPr lang="en-US"/>
            </a:defPPr>
            <a:lvl1pPr marR="0" lvl="0" indent="0" algn="just" rtl="1">
              <a:lnSpc>
                <a:spcPct val="150000"/>
              </a:lnSpc>
              <a:spcBef>
                <a:spcPts val="0"/>
              </a:spcBef>
              <a:spcAft>
                <a:spcPts val="0"/>
              </a:spcAft>
              <a:buSzPct val="125000"/>
              <a:buFont typeface="Symbol" panose="05050102010706020507" pitchFamily="18" charset="2"/>
              <a:buNone/>
              <a:defRPr sz="2400" b="1">
                <a:effectLst/>
                <a:latin typeface="Adobe Arabic" panose="02040503050201020203" pitchFamily="18" charset="-78"/>
                <a:ea typeface="GE Dinar Two Medium" panose="020A0503020102020204" pitchFamily="18" charset="-78"/>
                <a:cs typeface="Adobe Arabic" panose="02040503050201020203" pitchFamily="18" charset="-78"/>
              </a:defRPr>
            </a:lvl1pPr>
          </a:lstStyle>
          <a:p>
            <a:r>
              <a:rPr lang="en-US">
                <a:solidFill>
                  <a:srgbClr val="168489"/>
                </a:solidFill>
              </a:rPr>
              <a:t> </a:t>
            </a:r>
            <a:r>
              <a:rPr lang="ar-SA">
                <a:solidFill>
                  <a:srgbClr val="168489"/>
                </a:solidFill>
              </a:rPr>
              <a:t>أهم النقاط الرئيسية التي تناولناها:</a:t>
            </a:r>
            <a:endParaRPr lang="en-US">
              <a:solidFill>
                <a:srgbClr val="168489"/>
              </a:solidFill>
            </a:endParaRPr>
          </a:p>
        </p:txBody>
      </p:sp>
      <p:sp>
        <p:nvSpPr>
          <p:cNvPr id="10" name="TextBox 9">
            <a:extLst>
              <a:ext uri="{FF2B5EF4-FFF2-40B4-BE49-F238E27FC236}">
                <a16:creationId xmlns:a16="http://schemas.microsoft.com/office/drawing/2014/main" id="{AD8288B1-0550-B43D-51BF-4E672B87AFBD}"/>
              </a:ext>
            </a:extLst>
          </p:cNvPr>
          <p:cNvSpPr txBox="1"/>
          <p:nvPr/>
        </p:nvSpPr>
        <p:spPr>
          <a:xfrm>
            <a:off x="5259692" y="2071382"/>
            <a:ext cx="6415238" cy="600164"/>
          </a:xfrm>
          <a:prstGeom prst="rect">
            <a:avLst/>
          </a:prstGeom>
        </p:spPr>
        <p:txBody>
          <a:bodyPr wrap="square">
            <a:spAutoFit/>
          </a:bodyPr>
          <a:lstStyle>
            <a:defPPr>
              <a:defRPr lang="en-US"/>
            </a:defPPr>
            <a:lvl1pPr marR="0" lvl="0" indent="0" algn="just" rtl="1">
              <a:lnSpc>
                <a:spcPct val="150000"/>
              </a:lnSpc>
              <a:spcBef>
                <a:spcPts val="0"/>
              </a:spcBef>
              <a:spcAft>
                <a:spcPts val="0"/>
              </a:spcAft>
              <a:buSzPct val="125000"/>
              <a:buFont typeface="Symbol" panose="05050102010706020507" pitchFamily="18" charset="2"/>
              <a:buNone/>
              <a:defRPr sz="2400" b="1">
                <a:effectLst/>
                <a:latin typeface="Adobe Arabic" panose="02040503050201020203" pitchFamily="18" charset="-78"/>
                <a:ea typeface="GE Dinar Two Medium" panose="020A0503020102020204" pitchFamily="18" charset="-78"/>
                <a:cs typeface="Adobe Arabic" panose="02040503050201020203" pitchFamily="18" charset="-78"/>
              </a:defRPr>
            </a:lvl1pPr>
          </a:lstStyle>
          <a:p>
            <a:r>
              <a:rPr lang="ar-SA"/>
              <a:t>1. مفهوم المراجعة الخارجية ودورها المحوري.  </a:t>
            </a:r>
            <a:endParaRPr lang="en-US"/>
          </a:p>
        </p:txBody>
      </p:sp>
      <p:sp>
        <p:nvSpPr>
          <p:cNvPr id="2" name="TextBox 1">
            <a:extLst>
              <a:ext uri="{FF2B5EF4-FFF2-40B4-BE49-F238E27FC236}">
                <a16:creationId xmlns:a16="http://schemas.microsoft.com/office/drawing/2014/main" id="{408B8538-5A6A-A499-77BB-949145D9B4E8}"/>
              </a:ext>
            </a:extLst>
          </p:cNvPr>
          <p:cNvSpPr txBox="1"/>
          <p:nvPr/>
        </p:nvSpPr>
        <p:spPr>
          <a:xfrm>
            <a:off x="5259692" y="2941399"/>
            <a:ext cx="6415238" cy="600164"/>
          </a:xfrm>
          <a:prstGeom prst="rect">
            <a:avLst/>
          </a:prstGeom>
        </p:spPr>
        <p:txBody>
          <a:bodyPr wrap="square">
            <a:spAutoFit/>
          </a:bodyPr>
          <a:lstStyle>
            <a:defPPr>
              <a:defRPr lang="en-US"/>
            </a:defPPr>
            <a:lvl1pPr marR="0" lvl="0" indent="0" algn="just" rtl="1">
              <a:lnSpc>
                <a:spcPct val="150000"/>
              </a:lnSpc>
              <a:spcBef>
                <a:spcPts val="0"/>
              </a:spcBef>
              <a:spcAft>
                <a:spcPts val="0"/>
              </a:spcAft>
              <a:buSzPct val="125000"/>
              <a:buFont typeface="Symbol" panose="05050102010706020507" pitchFamily="18" charset="2"/>
              <a:buNone/>
              <a:defRPr sz="2400" b="1">
                <a:effectLst/>
                <a:latin typeface="Adobe Arabic" panose="02040503050201020203" pitchFamily="18" charset="-78"/>
                <a:ea typeface="GE Dinar Two Medium" panose="020A0503020102020204" pitchFamily="18" charset="-78"/>
                <a:cs typeface="Adobe Arabic" panose="02040503050201020203" pitchFamily="18" charset="-78"/>
              </a:defRPr>
            </a:lvl1pPr>
          </a:lstStyle>
          <a:p>
            <a:r>
              <a:rPr lang="ar-SA"/>
              <a:t>2. المعايير الدولية للتدقيق (</a:t>
            </a:r>
            <a:r>
              <a:rPr lang="en-US"/>
              <a:t>ISA</a:t>
            </a:r>
            <a:r>
              <a:rPr lang="ar-SA"/>
              <a:t>). </a:t>
            </a:r>
            <a:endParaRPr lang="en-US"/>
          </a:p>
        </p:txBody>
      </p:sp>
      <p:sp>
        <p:nvSpPr>
          <p:cNvPr id="4" name="TextBox 3">
            <a:extLst>
              <a:ext uri="{FF2B5EF4-FFF2-40B4-BE49-F238E27FC236}">
                <a16:creationId xmlns:a16="http://schemas.microsoft.com/office/drawing/2014/main" id="{546309A7-FEB7-452E-B3AB-66D24D2C8B56}"/>
              </a:ext>
            </a:extLst>
          </p:cNvPr>
          <p:cNvSpPr txBox="1"/>
          <p:nvPr/>
        </p:nvSpPr>
        <p:spPr>
          <a:xfrm>
            <a:off x="5259692" y="3811416"/>
            <a:ext cx="6415238" cy="600164"/>
          </a:xfrm>
          <a:prstGeom prst="rect">
            <a:avLst/>
          </a:prstGeom>
        </p:spPr>
        <p:txBody>
          <a:bodyPr wrap="square">
            <a:spAutoFit/>
          </a:bodyPr>
          <a:lstStyle>
            <a:defPPr>
              <a:defRPr lang="en-US"/>
            </a:defPPr>
            <a:lvl1pPr marR="0" lvl="0" indent="0" algn="just" rtl="1">
              <a:lnSpc>
                <a:spcPct val="150000"/>
              </a:lnSpc>
              <a:spcBef>
                <a:spcPts val="0"/>
              </a:spcBef>
              <a:spcAft>
                <a:spcPts val="0"/>
              </a:spcAft>
              <a:buSzPct val="125000"/>
              <a:buFont typeface="Symbol" panose="05050102010706020507" pitchFamily="18" charset="2"/>
              <a:buNone/>
              <a:defRPr sz="2400" b="1">
                <a:effectLst/>
                <a:latin typeface="Adobe Arabic" panose="02040503050201020203" pitchFamily="18" charset="-78"/>
                <a:ea typeface="GE Dinar Two Medium" panose="020A0503020102020204" pitchFamily="18" charset="-78"/>
                <a:cs typeface="Adobe Arabic" panose="02040503050201020203" pitchFamily="18" charset="-78"/>
              </a:defRPr>
            </a:lvl1pPr>
          </a:lstStyle>
          <a:p>
            <a:r>
              <a:rPr lang="ar-SA"/>
              <a:t>3. خطوات وإجراءات المراجعة الخارجية. </a:t>
            </a:r>
            <a:endParaRPr lang="en-US"/>
          </a:p>
        </p:txBody>
      </p:sp>
      <p:sp>
        <p:nvSpPr>
          <p:cNvPr id="6" name="TextBox 5">
            <a:extLst>
              <a:ext uri="{FF2B5EF4-FFF2-40B4-BE49-F238E27FC236}">
                <a16:creationId xmlns:a16="http://schemas.microsoft.com/office/drawing/2014/main" id="{E85BDEA6-9C0C-0543-FD9B-B78DD2E9298E}"/>
              </a:ext>
            </a:extLst>
          </p:cNvPr>
          <p:cNvSpPr txBox="1"/>
          <p:nvPr/>
        </p:nvSpPr>
        <p:spPr>
          <a:xfrm>
            <a:off x="5259692" y="4681433"/>
            <a:ext cx="6415238" cy="600164"/>
          </a:xfrm>
          <a:prstGeom prst="rect">
            <a:avLst/>
          </a:prstGeom>
        </p:spPr>
        <p:txBody>
          <a:bodyPr wrap="square">
            <a:spAutoFit/>
          </a:bodyPr>
          <a:lstStyle>
            <a:defPPr>
              <a:defRPr lang="en-US"/>
            </a:defPPr>
            <a:lvl1pPr marR="0" lvl="0" indent="0" algn="just" rtl="1">
              <a:lnSpc>
                <a:spcPct val="150000"/>
              </a:lnSpc>
              <a:spcBef>
                <a:spcPts val="0"/>
              </a:spcBef>
              <a:spcAft>
                <a:spcPts val="0"/>
              </a:spcAft>
              <a:buSzPct val="125000"/>
              <a:buFont typeface="Symbol" panose="05050102010706020507" pitchFamily="18" charset="2"/>
              <a:buNone/>
              <a:defRPr sz="2400" b="1">
                <a:effectLst/>
                <a:latin typeface="Adobe Arabic" panose="02040503050201020203" pitchFamily="18" charset="-78"/>
                <a:ea typeface="GE Dinar Two Medium" panose="020A0503020102020204" pitchFamily="18" charset="-78"/>
                <a:cs typeface="Adobe Arabic" panose="02040503050201020203" pitchFamily="18" charset="-78"/>
              </a:defRPr>
            </a:lvl1pPr>
          </a:lstStyle>
          <a:p>
            <a:r>
              <a:rPr lang="ar-SA"/>
              <a:t>4. الكشف عن الأخطاء والتلاعب.</a:t>
            </a:r>
            <a:endParaRPr lang="en-US"/>
          </a:p>
        </p:txBody>
      </p:sp>
      <p:sp>
        <p:nvSpPr>
          <p:cNvPr id="7" name="TextBox 6">
            <a:extLst>
              <a:ext uri="{FF2B5EF4-FFF2-40B4-BE49-F238E27FC236}">
                <a16:creationId xmlns:a16="http://schemas.microsoft.com/office/drawing/2014/main" id="{FEC76AFB-78A4-2EC2-6A90-35D4D17D6651}"/>
              </a:ext>
            </a:extLst>
          </p:cNvPr>
          <p:cNvSpPr txBox="1"/>
          <p:nvPr/>
        </p:nvSpPr>
        <p:spPr>
          <a:xfrm>
            <a:off x="5259692" y="5551450"/>
            <a:ext cx="6415238" cy="600164"/>
          </a:xfrm>
          <a:prstGeom prst="rect">
            <a:avLst/>
          </a:prstGeom>
        </p:spPr>
        <p:txBody>
          <a:bodyPr wrap="square">
            <a:spAutoFit/>
          </a:bodyPr>
          <a:lstStyle>
            <a:defPPr>
              <a:defRPr lang="en-US"/>
            </a:defPPr>
            <a:lvl1pPr marR="0" lvl="0" indent="0" algn="just" rtl="1">
              <a:lnSpc>
                <a:spcPct val="150000"/>
              </a:lnSpc>
              <a:spcBef>
                <a:spcPts val="0"/>
              </a:spcBef>
              <a:spcAft>
                <a:spcPts val="0"/>
              </a:spcAft>
              <a:buSzPct val="125000"/>
              <a:buFont typeface="Symbol" panose="05050102010706020507" pitchFamily="18" charset="2"/>
              <a:buNone/>
              <a:defRPr sz="2400" b="1">
                <a:effectLst/>
                <a:latin typeface="Adobe Arabic" panose="02040503050201020203" pitchFamily="18" charset="-78"/>
                <a:ea typeface="GE Dinar Two Medium" panose="020A0503020102020204" pitchFamily="18" charset="-78"/>
                <a:cs typeface="Adobe Arabic" panose="02040503050201020203" pitchFamily="18" charset="-78"/>
              </a:defRPr>
            </a:lvl1pPr>
          </a:lstStyle>
          <a:p>
            <a:r>
              <a:rPr lang="ar-SA"/>
              <a:t>5. التحديات الحديثة وحلولها.</a:t>
            </a:r>
            <a:endParaRPr lang="en-US"/>
          </a:p>
        </p:txBody>
      </p:sp>
    </p:spTree>
    <p:extLst>
      <p:ext uri="{BB962C8B-B14F-4D97-AF65-F5344CB8AC3E}">
        <p14:creationId xmlns:p14="http://schemas.microsoft.com/office/powerpoint/2010/main" val="1364244900"/>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1000"/>
                                        <p:tgtEl>
                                          <p:spTgt spid="10"/>
                                        </p:tgtEl>
                                      </p:cBhvr>
                                    </p:animEffect>
                                    <p:anim calcmode="lin" valueType="num">
                                      <p:cBhvr>
                                        <p:cTn id="20" dur="1000" fill="hold"/>
                                        <p:tgtEl>
                                          <p:spTgt spid="10"/>
                                        </p:tgtEl>
                                        <p:attrNameLst>
                                          <p:attrName>ppt_x</p:attrName>
                                        </p:attrNameLst>
                                      </p:cBhvr>
                                      <p:tavLst>
                                        <p:tav tm="0">
                                          <p:val>
                                            <p:strVal val="#ppt_x"/>
                                          </p:val>
                                        </p:tav>
                                        <p:tav tm="100000">
                                          <p:val>
                                            <p:strVal val="#ppt_x"/>
                                          </p:val>
                                        </p:tav>
                                      </p:tavLst>
                                    </p:anim>
                                    <p:anim calcmode="lin" valueType="num">
                                      <p:cBhvr>
                                        <p:cTn id="21"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2"/>
                                        </p:tgtEl>
                                        <p:attrNameLst>
                                          <p:attrName>style.visibility</p:attrName>
                                        </p:attrNameLst>
                                      </p:cBhvr>
                                      <p:to>
                                        <p:strVal val="visible"/>
                                      </p:to>
                                    </p:set>
                                    <p:animEffect transition="in" filter="fade">
                                      <p:cBhvr>
                                        <p:cTn id="26" dur="1000"/>
                                        <p:tgtEl>
                                          <p:spTgt spid="2"/>
                                        </p:tgtEl>
                                      </p:cBhvr>
                                    </p:animEffect>
                                    <p:anim calcmode="lin" valueType="num">
                                      <p:cBhvr>
                                        <p:cTn id="27" dur="1000" fill="hold"/>
                                        <p:tgtEl>
                                          <p:spTgt spid="2"/>
                                        </p:tgtEl>
                                        <p:attrNameLst>
                                          <p:attrName>ppt_x</p:attrName>
                                        </p:attrNameLst>
                                      </p:cBhvr>
                                      <p:tavLst>
                                        <p:tav tm="0">
                                          <p:val>
                                            <p:strVal val="#ppt_x"/>
                                          </p:val>
                                        </p:tav>
                                        <p:tav tm="100000">
                                          <p:val>
                                            <p:strVal val="#ppt_x"/>
                                          </p:val>
                                        </p:tav>
                                      </p:tavLst>
                                    </p:anim>
                                    <p:anim calcmode="lin" valueType="num">
                                      <p:cBhvr>
                                        <p:cTn id="28"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grpId="0" nodeType="clickEffect">
                                  <p:stCondLst>
                                    <p:cond delay="0"/>
                                  </p:stCondLst>
                                  <p:childTnLst>
                                    <p:set>
                                      <p:cBhvr>
                                        <p:cTn id="32" dur="1" fill="hold">
                                          <p:stCondLst>
                                            <p:cond delay="0"/>
                                          </p:stCondLst>
                                        </p:cTn>
                                        <p:tgtEl>
                                          <p:spTgt spid="4"/>
                                        </p:tgtEl>
                                        <p:attrNameLst>
                                          <p:attrName>style.visibility</p:attrName>
                                        </p:attrNameLst>
                                      </p:cBhvr>
                                      <p:to>
                                        <p:strVal val="visible"/>
                                      </p:to>
                                    </p:set>
                                    <p:animEffect transition="in" filter="fade">
                                      <p:cBhvr>
                                        <p:cTn id="33" dur="1000"/>
                                        <p:tgtEl>
                                          <p:spTgt spid="4"/>
                                        </p:tgtEl>
                                      </p:cBhvr>
                                    </p:animEffect>
                                    <p:anim calcmode="lin" valueType="num">
                                      <p:cBhvr>
                                        <p:cTn id="34" dur="1000" fill="hold"/>
                                        <p:tgtEl>
                                          <p:spTgt spid="4"/>
                                        </p:tgtEl>
                                        <p:attrNameLst>
                                          <p:attrName>ppt_x</p:attrName>
                                        </p:attrNameLst>
                                      </p:cBhvr>
                                      <p:tavLst>
                                        <p:tav tm="0">
                                          <p:val>
                                            <p:strVal val="#ppt_x"/>
                                          </p:val>
                                        </p:tav>
                                        <p:tav tm="100000">
                                          <p:val>
                                            <p:strVal val="#ppt_x"/>
                                          </p:val>
                                        </p:tav>
                                      </p:tavLst>
                                    </p:anim>
                                    <p:anim calcmode="lin" valueType="num">
                                      <p:cBhvr>
                                        <p:cTn id="35"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42" presetClass="entr" presetSubtype="0" fill="hold" grpId="0" nodeType="clickEffect">
                                  <p:stCondLst>
                                    <p:cond delay="0"/>
                                  </p:stCondLst>
                                  <p:childTnLst>
                                    <p:set>
                                      <p:cBhvr>
                                        <p:cTn id="39" dur="1" fill="hold">
                                          <p:stCondLst>
                                            <p:cond delay="0"/>
                                          </p:stCondLst>
                                        </p:cTn>
                                        <p:tgtEl>
                                          <p:spTgt spid="6"/>
                                        </p:tgtEl>
                                        <p:attrNameLst>
                                          <p:attrName>style.visibility</p:attrName>
                                        </p:attrNameLst>
                                      </p:cBhvr>
                                      <p:to>
                                        <p:strVal val="visible"/>
                                      </p:to>
                                    </p:set>
                                    <p:animEffect transition="in" filter="fade">
                                      <p:cBhvr>
                                        <p:cTn id="40" dur="1000"/>
                                        <p:tgtEl>
                                          <p:spTgt spid="6"/>
                                        </p:tgtEl>
                                      </p:cBhvr>
                                    </p:animEffect>
                                    <p:anim calcmode="lin" valueType="num">
                                      <p:cBhvr>
                                        <p:cTn id="41" dur="1000" fill="hold"/>
                                        <p:tgtEl>
                                          <p:spTgt spid="6"/>
                                        </p:tgtEl>
                                        <p:attrNameLst>
                                          <p:attrName>ppt_x</p:attrName>
                                        </p:attrNameLst>
                                      </p:cBhvr>
                                      <p:tavLst>
                                        <p:tav tm="0">
                                          <p:val>
                                            <p:strVal val="#ppt_x"/>
                                          </p:val>
                                        </p:tav>
                                        <p:tav tm="100000">
                                          <p:val>
                                            <p:strVal val="#ppt_x"/>
                                          </p:val>
                                        </p:tav>
                                      </p:tavLst>
                                    </p:anim>
                                    <p:anim calcmode="lin" valueType="num">
                                      <p:cBhvr>
                                        <p:cTn id="42"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42" presetClass="entr" presetSubtype="0" fill="hold" grpId="0" nodeType="clickEffect">
                                  <p:stCondLst>
                                    <p:cond delay="0"/>
                                  </p:stCondLst>
                                  <p:childTnLst>
                                    <p:set>
                                      <p:cBhvr>
                                        <p:cTn id="46" dur="1" fill="hold">
                                          <p:stCondLst>
                                            <p:cond delay="0"/>
                                          </p:stCondLst>
                                        </p:cTn>
                                        <p:tgtEl>
                                          <p:spTgt spid="7"/>
                                        </p:tgtEl>
                                        <p:attrNameLst>
                                          <p:attrName>style.visibility</p:attrName>
                                        </p:attrNameLst>
                                      </p:cBhvr>
                                      <p:to>
                                        <p:strVal val="visible"/>
                                      </p:to>
                                    </p:set>
                                    <p:animEffect transition="in" filter="fade">
                                      <p:cBhvr>
                                        <p:cTn id="47" dur="1000"/>
                                        <p:tgtEl>
                                          <p:spTgt spid="7"/>
                                        </p:tgtEl>
                                      </p:cBhvr>
                                    </p:animEffect>
                                    <p:anim calcmode="lin" valueType="num">
                                      <p:cBhvr>
                                        <p:cTn id="48" dur="1000" fill="hold"/>
                                        <p:tgtEl>
                                          <p:spTgt spid="7"/>
                                        </p:tgtEl>
                                        <p:attrNameLst>
                                          <p:attrName>ppt_x</p:attrName>
                                        </p:attrNameLst>
                                      </p:cBhvr>
                                      <p:tavLst>
                                        <p:tav tm="0">
                                          <p:val>
                                            <p:strVal val="#ppt_x"/>
                                          </p:val>
                                        </p:tav>
                                        <p:tav tm="100000">
                                          <p:val>
                                            <p:strVal val="#ppt_x"/>
                                          </p:val>
                                        </p:tav>
                                      </p:tavLst>
                                    </p:anim>
                                    <p:anim calcmode="lin" valueType="num">
                                      <p:cBhvr>
                                        <p:cTn id="4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0" grpId="0"/>
      <p:bldP spid="2" grpId="0"/>
      <p:bldP spid="4" grpId="0"/>
      <p:bldP spid="6" grpId="0"/>
      <p:bldP spid="7" grpId="0"/>
    </p:bld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077E667-387F-F814-7B84-53A3A86DF72C}"/>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D1939973-662E-CBA6-69DE-D4E6ECF52E5F}"/>
              </a:ext>
            </a:extLst>
          </p:cNvPr>
          <p:cNvSpPr txBox="1"/>
          <p:nvPr/>
        </p:nvSpPr>
        <p:spPr>
          <a:xfrm>
            <a:off x="1638300" y="-80643"/>
            <a:ext cx="8915400" cy="646331"/>
          </a:xfrm>
          <a:prstGeom prst="rect">
            <a:avLst/>
          </a:prstGeom>
          <a:noFill/>
        </p:spPr>
        <p:txBody>
          <a:bodyPr wrap="square">
            <a:spAutoFit/>
          </a:bodyPr>
          <a:lstStyle/>
          <a:p>
            <a:pPr algn="ctr" rtl="1"/>
            <a:r>
              <a:rPr lang="ar-SA" sz="3600" b="1" dirty="0">
                <a:solidFill>
                  <a:schemeClr val="bg1"/>
                </a:solidFill>
                <a:latin typeface="Adobe Arabic" panose="02040503050201020203" pitchFamily="18" charset="-78"/>
                <a:cs typeface="Adobe Arabic" panose="02040503050201020203" pitchFamily="18" charset="-78"/>
              </a:rPr>
              <a:t>الخاتمة</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EE6CB1F6-9DA4-75CA-9501-EFFE0C68B46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pic>
        <p:nvPicPr>
          <p:cNvPr id="3" name="Picture 2" descr="Idea - Free education icons">
            <a:extLst>
              <a:ext uri="{FF2B5EF4-FFF2-40B4-BE49-F238E27FC236}">
                <a16:creationId xmlns:a16="http://schemas.microsoft.com/office/drawing/2014/main" id="{4CAA37F1-9E18-3A23-FDD2-F3402C868DB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95495" y="2465328"/>
            <a:ext cx="3386204" cy="3386204"/>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a:extLst>
              <a:ext uri="{FF2B5EF4-FFF2-40B4-BE49-F238E27FC236}">
                <a16:creationId xmlns:a16="http://schemas.microsoft.com/office/drawing/2014/main" id="{037C5EBE-B148-0729-B279-5A6EAEAF7143}"/>
              </a:ext>
            </a:extLst>
          </p:cNvPr>
          <p:cNvSpPr txBox="1"/>
          <p:nvPr/>
        </p:nvSpPr>
        <p:spPr>
          <a:xfrm>
            <a:off x="5259692" y="1201365"/>
            <a:ext cx="6415238" cy="600164"/>
          </a:xfrm>
          <a:prstGeom prst="rect">
            <a:avLst/>
          </a:prstGeom>
        </p:spPr>
        <p:txBody>
          <a:bodyPr wrap="square">
            <a:spAutoFit/>
          </a:bodyPr>
          <a:lstStyle>
            <a:defPPr>
              <a:defRPr lang="en-US"/>
            </a:defPPr>
            <a:lvl1pPr marR="0" lvl="0" indent="0" algn="just" rtl="1">
              <a:lnSpc>
                <a:spcPct val="150000"/>
              </a:lnSpc>
              <a:spcBef>
                <a:spcPts val="0"/>
              </a:spcBef>
              <a:spcAft>
                <a:spcPts val="0"/>
              </a:spcAft>
              <a:buSzPct val="125000"/>
              <a:buFont typeface="Symbol" panose="05050102010706020507" pitchFamily="18" charset="2"/>
              <a:buNone/>
              <a:defRPr sz="2400" b="1">
                <a:solidFill>
                  <a:srgbClr val="168489"/>
                </a:solidFill>
                <a:effectLst/>
                <a:latin typeface="Adobe Arabic" panose="02040503050201020203" pitchFamily="18" charset="-78"/>
                <a:ea typeface="GE Dinar Two Medium" panose="020A0503020102020204" pitchFamily="18" charset="-78"/>
                <a:cs typeface="Adobe Arabic" panose="02040503050201020203" pitchFamily="18" charset="-78"/>
              </a:defRPr>
            </a:lvl1pPr>
          </a:lstStyle>
          <a:p>
            <a:r>
              <a:rPr lang="ar-SA"/>
              <a:t>نتائج البرنامج: </a:t>
            </a:r>
            <a:endParaRPr lang="en-US"/>
          </a:p>
        </p:txBody>
      </p:sp>
      <p:sp>
        <p:nvSpPr>
          <p:cNvPr id="10" name="TextBox 9">
            <a:extLst>
              <a:ext uri="{FF2B5EF4-FFF2-40B4-BE49-F238E27FC236}">
                <a16:creationId xmlns:a16="http://schemas.microsoft.com/office/drawing/2014/main" id="{C29C8778-1E45-41C5-6FDE-2609EB957100}"/>
              </a:ext>
            </a:extLst>
          </p:cNvPr>
          <p:cNvSpPr txBox="1"/>
          <p:nvPr/>
        </p:nvSpPr>
        <p:spPr>
          <a:xfrm>
            <a:off x="5259692" y="2551366"/>
            <a:ext cx="6415238" cy="600164"/>
          </a:xfrm>
          <a:prstGeom prst="rect">
            <a:avLst/>
          </a:prstGeom>
        </p:spPr>
        <p:txBody>
          <a:bodyPr wrap="square">
            <a:spAutoFit/>
          </a:bodyPr>
          <a:lstStyle>
            <a:defPPr>
              <a:defRPr lang="en-US"/>
            </a:defPPr>
            <a:lvl1pPr marR="0" lvl="0" indent="0" algn="just" rtl="1">
              <a:lnSpc>
                <a:spcPct val="150000"/>
              </a:lnSpc>
              <a:spcBef>
                <a:spcPts val="0"/>
              </a:spcBef>
              <a:spcAft>
                <a:spcPts val="0"/>
              </a:spcAft>
              <a:buSzPct val="125000"/>
              <a:buFont typeface="Symbol" panose="05050102010706020507" pitchFamily="18" charset="2"/>
              <a:buNone/>
              <a:defRPr sz="2400" b="1">
                <a:effectLst/>
                <a:latin typeface="Adobe Arabic" panose="02040503050201020203" pitchFamily="18" charset="-78"/>
                <a:ea typeface="GE Dinar Two Medium" panose="020A0503020102020204" pitchFamily="18" charset="-78"/>
                <a:cs typeface="Adobe Arabic" panose="02040503050201020203" pitchFamily="18" charset="-78"/>
              </a:defRPr>
            </a:lvl1pPr>
          </a:lstStyle>
          <a:p>
            <a:r>
              <a:rPr lang="ar-SA"/>
              <a:t>تعزيز فهم المشاركين لدور المراجعة الخارجية في المؤسسات</a:t>
            </a:r>
            <a:endParaRPr lang="en-US" dirty="0"/>
          </a:p>
        </p:txBody>
      </p:sp>
      <p:sp>
        <p:nvSpPr>
          <p:cNvPr id="2" name="TextBox 1">
            <a:extLst>
              <a:ext uri="{FF2B5EF4-FFF2-40B4-BE49-F238E27FC236}">
                <a16:creationId xmlns:a16="http://schemas.microsoft.com/office/drawing/2014/main" id="{06A73BC0-D730-EC71-619B-4AEC46C64142}"/>
              </a:ext>
            </a:extLst>
          </p:cNvPr>
          <p:cNvSpPr txBox="1"/>
          <p:nvPr/>
        </p:nvSpPr>
        <p:spPr>
          <a:xfrm>
            <a:off x="5259692" y="3901367"/>
            <a:ext cx="6415238" cy="600164"/>
          </a:xfrm>
          <a:prstGeom prst="rect">
            <a:avLst/>
          </a:prstGeom>
        </p:spPr>
        <p:txBody>
          <a:bodyPr wrap="square">
            <a:spAutoFit/>
          </a:bodyPr>
          <a:lstStyle>
            <a:defPPr>
              <a:defRPr lang="en-US"/>
            </a:defPPr>
            <a:lvl1pPr marR="0" lvl="0" indent="0" algn="just" rtl="1">
              <a:lnSpc>
                <a:spcPct val="150000"/>
              </a:lnSpc>
              <a:spcBef>
                <a:spcPts val="0"/>
              </a:spcBef>
              <a:spcAft>
                <a:spcPts val="0"/>
              </a:spcAft>
              <a:buSzPct val="125000"/>
              <a:buFont typeface="Symbol" panose="05050102010706020507" pitchFamily="18" charset="2"/>
              <a:buNone/>
              <a:defRPr sz="2400" b="1">
                <a:effectLst/>
                <a:latin typeface="Adobe Arabic" panose="02040503050201020203" pitchFamily="18" charset="-78"/>
                <a:ea typeface="GE Dinar Two Medium" panose="020A0503020102020204" pitchFamily="18" charset="-78"/>
                <a:cs typeface="Adobe Arabic" panose="02040503050201020203" pitchFamily="18" charset="-78"/>
              </a:defRPr>
            </a:lvl1pPr>
          </a:lstStyle>
          <a:p>
            <a:r>
              <a:rPr lang="ar-SA"/>
              <a:t>اكتساب مهارات عملية في تحليل القوائم المالية والكشف عن الأخطاء</a:t>
            </a:r>
            <a:endParaRPr lang="en-US"/>
          </a:p>
        </p:txBody>
      </p:sp>
      <p:sp>
        <p:nvSpPr>
          <p:cNvPr id="4" name="TextBox 3">
            <a:extLst>
              <a:ext uri="{FF2B5EF4-FFF2-40B4-BE49-F238E27FC236}">
                <a16:creationId xmlns:a16="http://schemas.microsoft.com/office/drawing/2014/main" id="{BA655775-D1F1-E844-BEDD-F01E3D53AFB4}"/>
              </a:ext>
            </a:extLst>
          </p:cNvPr>
          <p:cNvSpPr txBox="1"/>
          <p:nvPr/>
        </p:nvSpPr>
        <p:spPr>
          <a:xfrm>
            <a:off x="5259692" y="5251368"/>
            <a:ext cx="6415238" cy="600164"/>
          </a:xfrm>
          <a:prstGeom prst="rect">
            <a:avLst/>
          </a:prstGeom>
        </p:spPr>
        <p:txBody>
          <a:bodyPr wrap="square">
            <a:spAutoFit/>
          </a:bodyPr>
          <a:lstStyle>
            <a:defPPr>
              <a:defRPr lang="en-US"/>
            </a:defPPr>
            <a:lvl1pPr marR="0" lvl="0" indent="0" algn="just" rtl="1">
              <a:lnSpc>
                <a:spcPct val="150000"/>
              </a:lnSpc>
              <a:spcBef>
                <a:spcPts val="0"/>
              </a:spcBef>
              <a:spcAft>
                <a:spcPts val="0"/>
              </a:spcAft>
              <a:buSzPct val="125000"/>
              <a:buFont typeface="Symbol" panose="05050102010706020507" pitchFamily="18" charset="2"/>
              <a:buNone/>
              <a:defRPr sz="2400" b="1">
                <a:effectLst/>
                <a:latin typeface="Adobe Arabic" panose="02040503050201020203" pitchFamily="18" charset="-78"/>
                <a:ea typeface="GE Dinar Two Medium" panose="020A0503020102020204" pitchFamily="18" charset="-78"/>
                <a:cs typeface="Adobe Arabic" panose="02040503050201020203" pitchFamily="18" charset="-78"/>
              </a:defRPr>
            </a:lvl1pPr>
          </a:lstStyle>
          <a:p>
            <a:r>
              <a:rPr lang="ar-SA"/>
              <a:t>التعرف على أحدث الممارسات والمعايير الدولية المرتبطة بالمراجعة</a:t>
            </a:r>
            <a:endParaRPr lang="en-US" dirty="0"/>
          </a:p>
        </p:txBody>
      </p:sp>
    </p:spTree>
    <p:extLst>
      <p:ext uri="{BB962C8B-B14F-4D97-AF65-F5344CB8AC3E}">
        <p14:creationId xmlns:p14="http://schemas.microsoft.com/office/powerpoint/2010/main" val="2554727157"/>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1000"/>
                                        <p:tgtEl>
                                          <p:spTgt spid="10"/>
                                        </p:tgtEl>
                                      </p:cBhvr>
                                    </p:animEffect>
                                    <p:anim calcmode="lin" valueType="num">
                                      <p:cBhvr>
                                        <p:cTn id="20" dur="1000" fill="hold"/>
                                        <p:tgtEl>
                                          <p:spTgt spid="10"/>
                                        </p:tgtEl>
                                        <p:attrNameLst>
                                          <p:attrName>ppt_x</p:attrName>
                                        </p:attrNameLst>
                                      </p:cBhvr>
                                      <p:tavLst>
                                        <p:tav tm="0">
                                          <p:val>
                                            <p:strVal val="#ppt_x"/>
                                          </p:val>
                                        </p:tav>
                                        <p:tav tm="100000">
                                          <p:val>
                                            <p:strVal val="#ppt_x"/>
                                          </p:val>
                                        </p:tav>
                                      </p:tavLst>
                                    </p:anim>
                                    <p:anim calcmode="lin" valueType="num">
                                      <p:cBhvr>
                                        <p:cTn id="21"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2"/>
                                        </p:tgtEl>
                                        <p:attrNameLst>
                                          <p:attrName>style.visibility</p:attrName>
                                        </p:attrNameLst>
                                      </p:cBhvr>
                                      <p:to>
                                        <p:strVal val="visible"/>
                                      </p:to>
                                    </p:set>
                                    <p:animEffect transition="in" filter="fade">
                                      <p:cBhvr>
                                        <p:cTn id="26" dur="1000"/>
                                        <p:tgtEl>
                                          <p:spTgt spid="2"/>
                                        </p:tgtEl>
                                      </p:cBhvr>
                                    </p:animEffect>
                                    <p:anim calcmode="lin" valueType="num">
                                      <p:cBhvr>
                                        <p:cTn id="27" dur="1000" fill="hold"/>
                                        <p:tgtEl>
                                          <p:spTgt spid="2"/>
                                        </p:tgtEl>
                                        <p:attrNameLst>
                                          <p:attrName>ppt_x</p:attrName>
                                        </p:attrNameLst>
                                      </p:cBhvr>
                                      <p:tavLst>
                                        <p:tav tm="0">
                                          <p:val>
                                            <p:strVal val="#ppt_x"/>
                                          </p:val>
                                        </p:tav>
                                        <p:tav tm="100000">
                                          <p:val>
                                            <p:strVal val="#ppt_x"/>
                                          </p:val>
                                        </p:tav>
                                      </p:tavLst>
                                    </p:anim>
                                    <p:anim calcmode="lin" valueType="num">
                                      <p:cBhvr>
                                        <p:cTn id="28"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grpId="0" nodeType="clickEffect">
                                  <p:stCondLst>
                                    <p:cond delay="0"/>
                                  </p:stCondLst>
                                  <p:childTnLst>
                                    <p:set>
                                      <p:cBhvr>
                                        <p:cTn id="32" dur="1" fill="hold">
                                          <p:stCondLst>
                                            <p:cond delay="0"/>
                                          </p:stCondLst>
                                        </p:cTn>
                                        <p:tgtEl>
                                          <p:spTgt spid="4"/>
                                        </p:tgtEl>
                                        <p:attrNameLst>
                                          <p:attrName>style.visibility</p:attrName>
                                        </p:attrNameLst>
                                      </p:cBhvr>
                                      <p:to>
                                        <p:strVal val="visible"/>
                                      </p:to>
                                    </p:set>
                                    <p:animEffect transition="in" filter="fade">
                                      <p:cBhvr>
                                        <p:cTn id="33" dur="1000"/>
                                        <p:tgtEl>
                                          <p:spTgt spid="4"/>
                                        </p:tgtEl>
                                      </p:cBhvr>
                                    </p:animEffect>
                                    <p:anim calcmode="lin" valueType="num">
                                      <p:cBhvr>
                                        <p:cTn id="34" dur="1000" fill="hold"/>
                                        <p:tgtEl>
                                          <p:spTgt spid="4"/>
                                        </p:tgtEl>
                                        <p:attrNameLst>
                                          <p:attrName>ppt_x</p:attrName>
                                        </p:attrNameLst>
                                      </p:cBhvr>
                                      <p:tavLst>
                                        <p:tav tm="0">
                                          <p:val>
                                            <p:strVal val="#ppt_x"/>
                                          </p:val>
                                        </p:tav>
                                        <p:tav tm="100000">
                                          <p:val>
                                            <p:strVal val="#ppt_x"/>
                                          </p:val>
                                        </p:tav>
                                      </p:tavLst>
                                    </p:anim>
                                    <p:anim calcmode="lin" valueType="num">
                                      <p:cBhvr>
                                        <p:cTn id="35"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0" grpId="0"/>
      <p:bldP spid="2" grpId="0"/>
      <p:bldP spid="4" grpId="0"/>
    </p:bld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DBDD367-2C93-1E4B-9B9C-64CF566F51C1}"/>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F1298CBC-AF1F-6CD3-14A9-BACEB02CBB72}"/>
              </a:ext>
            </a:extLst>
          </p:cNvPr>
          <p:cNvSpPr txBox="1"/>
          <p:nvPr/>
        </p:nvSpPr>
        <p:spPr>
          <a:xfrm>
            <a:off x="1638300" y="-80643"/>
            <a:ext cx="8915400" cy="646331"/>
          </a:xfrm>
          <a:prstGeom prst="rect">
            <a:avLst/>
          </a:prstGeom>
          <a:noFill/>
        </p:spPr>
        <p:txBody>
          <a:bodyPr wrap="square">
            <a:spAutoFit/>
          </a:bodyPr>
          <a:lstStyle/>
          <a:p>
            <a:pPr algn="ctr" rtl="1"/>
            <a:r>
              <a:rPr lang="ar-SA" sz="3600" b="1" dirty="0">
                <a:solidFill>
                  <a:schemeClr val="bg1"/>
                </a:solidFill>
                <a:latin typeface="Adobe Arabic" panose="02040503050201020203" pitchFamily="18" charset="-78"/>
                <a:cs typeface="Adobe Arabic" panose="02040503050201020203" pitchFamily="18" charset="-78"/>
              </a:rPr>
              <a:t>الخاتمة</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3BDFC3C1-4B23-7610-9AE5-1A9CDCD6016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pic>
        <p:nvPicPr>
          <p:cNvPr id="3" name="Picture 2" descr="Idea - Free education icons">
            <a:extLst>
              <a:ext uri="{FF2B5EF4-FFF2-40B4-BE49-F238E27FC236}">
                <a16:creationId xmlns:a16="http://schemas.microsoft.com/office/drawing/2014/main" id="{34CB5F3F-8235-2A38-C0D5-662199429F3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95495" y="2465328"/>
            <a:ext cx="3386204" cy="3386204"/>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a:extLst>
              <a:ext uri="{FF2B5EF4-FFF2-40B4-BE49-F238E27FC236}">
                <a16:creationId xmlns:a16="http://schemas.microsoft.com/office/drawing/2014/main" id="{43BD7779-AE09-9B2C-2865-BF1F67498C59}"/>
              </a:ext>
            </a:extLst>
          </p:cNvPr>
          <p:cNvSpPr txBox="1"/>
          <p:nvPr/>
        </p:nvSpPr>
        <p:spPr>
          <a:xfrm>
            <a:off x="5259692" y="1201365"/>
            <a:ext cx="6415238" cy="600164"/>
          </a:xfrm>
          <a:prstGeom prst="rect">
            <a:avLst/>
          </a:prstGeom>
        </p:spPr>
        <p:txBody>
          <a:bodyPr wrap="square">
            <a:spAutoFit/>
          </a:bodyPr>
          <a:lstStyle>
            <a:defPPr>
              <a:defRPr lang="en-US"/>
            </a:defPPr>
            <a:lvl1pPr marR="0" lvl="0" indent="0" algn="just" rtl="1">
              <a:lnSpc>
                <a:spcPct val="150000"/>
              </a:lnSpc>
              <a:spcBef>
                <a:spcPts val="0"/>
              </a:spcBef>
              <a:spcAft>
                <a:spcPts val="0"/>
              </a:spcAft>
              <a:buSzPct val="125000"/>
              <a:buFont typeface="Symbol" panose="05050102010706020507" pitchFamily="18" charset="2"/>
              <a:buNone/>
              <a:defRPr sz="2400" b="1">
                <a:solidFill>
                  <a:srgbClr val="168489"/>
                </a:solidFill>
                <a:effectLst/>
                <a:latin typeface="Adobe Arabic" panose="02040503050201020203" pitchFamily="18" charset="-78"/>
                <a:ea typeface="GE Dinar Two Medium" panose="020A0503020102020204" pitchFamily="18" charset="-78"/>
                <a:cs typeface="Adobe Arabic" panose="02040503050201020203" pitchFamily="18" charset="-78"/>
              </a:defRPr>
            </a:lvl1pPr>
          </a:lstStyle>
          <a:p>
            <a:r>
              <a:rPr lang="ar-SA"/>
              <a:t>التوصيات: </a:t>
            </a:r>
            <a:endParaRPr lang="en-US"/>
          </a:p>
        </p:txBody>
      </p:sp>
      <p:sp>
        <p:nvSpPr>
          <p:cNvPr id="10" name="TextBox 9">
            <a:extLst>
              <a:ext uri="{FF2B5EF4-FFF2-40B4-BE49-F238E27FC236}">
                <a16:creationId xmlns:a16="http://schemas.microsoft.com/office/drawing/2014/main" id="{3BD72E08-05FC-BD1D-711D-8D8F36206337}"/>
              </a:ext>
            </a:extLst>
          </p:cNvPr>
          <p:cNvSpPr txBox="1"/>
          <p:nvPr/>
        </p:nvSpPr>
        <p:spPr>
          <a:xfrm>
            <a:off x="5259692" y="2011887"/>
            <a:ext cx="6415238" cy="1154162"/>
          </a:xfrm>
          <a:prstGeom prst="rect">
            <a:avLst/>
          </a:prstGeom>
        </p:spPr>
        <p:txBody>
          <a:bodyPr wrap="square">
            <a:spAutoFit/>
          </a:bodyPr>
          <a:lstStyle>
            <a:defPPr>
              <a:defRPr lang="en-US"/>
            </a:defPPr>
            <a:lvl1pPr marR="0" lvl="0" indent="0" algn="just" rtl="1">
              <a:lnSpc>
                <a:spcPct val="150000"/>
              </a:lnSpc>
              <a:spcBef>
                <a:spcPts val="0"/>
              </a:spcBef>
              <a:spcAft>
                <a:spcPts val="0"/>
              </a:spcAft>
              <a:buSzPct val="125000"/>
              <a:buFont typeface="Symbol" panose="05050102010706020507" pitchFamily="18" charset="2"/>
              <a:buNone/>
              <a:defRPr sz="2400" b="1">
                <a:effectLst/>
                <a:latin typeface="Adobe Arabic" panose="02040503050201020203" pitchFamily="18" charset="-78"/>
                <a:ea typeface="GE Dinar Two Medium" panose="020A0503020102020204" pitchFamily="18" charset="-78"/>
                <a:cs typeface="Adobe Arabic" panose="02040503050201020203" pitchFamily="18" charset="-78"/>
              </a:defRPr>
            </a:lvl1pPr>
          </a:lstStyle>
          <a:p>
            <a:r>
              <a:rPr lang="ar-SA"/>
              <a:t> 1. الحرص على الاستمرار في تطوير المهارات المهنية والبقاء على اطلاع دائم بالتحديثات في المعايير الدولية.  </a:t>
            </a:r>
            <a:endParaRPr lang="en-US" dirty="0"/>
          </a:p>
        </p:txBody>
      </p:sp>
      <p:sp>
        <p:nvSpPr>
          <p:cNvPr id="2" name="TextBox 1">
            <a:extLst>
              <a:ext uri="{FF2B5EF4-FFF2-40B4-BE49-F238E27FC236}">
                <a16:creationId xmlns:a16="http://schemas.microsoft.com/office/drawing/2014/main" id="{1DF4FBCB-2E9C-010B-8200-F65F96599891}"/>
              </a:ext>
            </a:extLst>
          </p:cNvPr>
          <p:cNvSpPr txBox="1"/>
          <p:nvPr/>
        </p:nvSpPr>
        <p:spPr>
          <a:xfrm>
            <a:off x="5259692" y="3376407"/>
            <a:ext cx="6415238" cy="600164"/>
          </a:xfrm>
          <a:prstGeom prst="rect">
            <a:avLst/>
          </a:prstGeom>
        </p:spPr>
        <p:txBody>
          <a:bodyPr wrap="square">
            <a:spAutoFit/>
          </a:bodyPr>
          <a:lstStyle>
            <a:defPPr>
              <a:defRPr lang="en-US"/>
            </a:defPPr>
            <a:lvl1pPr marR="0" lvl="0" indent="0" algn="just" rtl="1">
              <a:lnSpc>
                <a:spcPct val="150000"/>
              </a:lnSpc>
              <a:spcBef>
                <a:spcPts val="0"/>
              </a:spcBef>
              <a:spcAft>
                <a:spcPts val="0"/>
              </a:spcAft>
              <a:buSzPct val="125000"/>
              <a:buFont typeface="Symbol" panose="05050102010706020507" pitchFamily="18" charset="2"/>
              <a:buNone/>
              <a:defRPr sz="2400" b="1">
                <a:effectLst/>
                <a:latin typeface="Adobe Arabic" panose="02040503050201020203" pitchFamily="18" charset="-78"/>
                <a:ea typeface="GE Dinar Two Medium" panose="020A0503020102020204" pitchFamily="18" charset="-78"/>
                <a:cs typeface="Adobe Arabic" panose="02040503050201020203" pitchFamily="18" charset="-78"/>
              </a:defRPr>
            </a:lvl1pPr>
          </a:lstStyle>
          <a:p>
            <a:r>
              <a:rPr lang="ar-SA"/>
              <a:t> 2. تعزيز التعاون بين المراجعين الداخليين والخارجيين لتحقيق رقابة مالية شاملة.  </a:t>
            </a:r>
            <a:endParaRPr lang="en-US"/>
          </a:p>
        </p:txBody>
      </p:sp>
      <p:sp>
        <p:nvSpPr>
          <p:cNvPr id="4" name="TextBox 3">
            <a:extLst>
              <a:ext uri="{FF2B5EF4-FFF2-40B4-BE49-F238E27FC236}">
                <a16:creationId xmlns:a16="http://schemas.microsoft.com/office/drawing/2014/main" id="{8CB0F64A-2E76-1ACD-5B7E-B5C19481A3DE}"/>
              </a:ext>
            </a:extLst>
          </p:cNvPr>
          <p:cNvSpPr txBox="1"/>
          <p:nvPr/>
        </p:nvSpPr>
        <p:spPr>
          <a:xfrm>
            <a:off x="5259692" y="4186929"/>
            <a:ext cx="6415238" cy="1154162"/>
          </a:xfrm>
          <a:prstGeom prst="rect">
            <a:avLst/>
          </a:prstGeom>
        </p:spPr>
        <p:txBody>
          <a:bodyPr wrap="square">
            <a:spAutoFit/>
          </a:bodyPr>
          <a:lstStyle>
            <a:defPPr>
              <a:defRPr lang="en-US"/>
            </a:defPPr>
            <a:lvl1pPr marR="0" lvl="0" indent="0" algn="just" rtl="1">
              <a:lnSpc>
                <a:spcPct val="150000"/>
              </a:lnSpc>
              <a:spcBef>
                <a:spcPts val="0"/>
              </a:spcBef>
              <a:spcAft>
                <a:spcPts val="0"/>
              </a:spcAft>
              <a:buSzPct val="125000"/>
              <a:buFont typeface="Symbol" panose="05050102010706020507" pitchFamily="18" charset="2"/>
              <a:buNone/>
              <a:defRPr sz="2400" b="1">
                <a:effectLst/>
                <a:latin typeface="Adobe Arabic" panose="02040503050201020203" pitchFamily="18" charset="-78"/>
                <a:ea typeface="GE Dinar Two Medium" panose="020A0503020102020204" pitchFamily="18" charset="-78"/>
                <a:cs typeface="Adobe Arabic" panose="02040503050201020203" pitchFamily="18" charset="-78"/>
              </a:defRPr>
            </a:lvl1pPr>
          </a:lstStyle>
          <a:p>
            <a:r>
              <a:rPr lang="ar-SA"/>
              <a:t> 3. استخدام التكنولوجيا الحديثة لتحليل البيانات واكتشاف المخاطر المالية بشكل أكثر كفاءة.  </a:t>
            </a:r>
            <a:endParaRPr lang="en-US" dirty="0"/>
          </a:p>
        </p:txBody>
      </p:sp>
      <p:sp>
        <p:nvSpPr>
          <p:cNvPr id="6" name="TextBox 5">
            <a:extLst>
              <a:ext uri="{FF2B5EF4-FFF2-40B4-BE49-F238E27FC236}">
                <a16:creationId xmlns:a16="http://schemas.microsoft.com/office/drawing/2014/main" id="{755832A0-F04A-832E-D375-1447AC6A9B1C}"/>
              </a:ext>
            </a:extLst>
          </p:cNvPr>
          <p:cNvSpPr txBox="1"/>
          <p:nvPr/>
        </p:nvSpPr>
        <p:spPr>
          <a:xfrm>
            <a:off x="5259692" y="5551450"/>
            <a:ext cx="6415238" cy="600164"/>
          </a:xfrm>
          <a:prstGeom prst="rect">
            <a:avLst/>
          </a:prstGeom>
        </p:spPr>
        <p:txBody>
          <a:bodyPr wrap="square">
            <a:spAutoFit/>
          </a:bodyPr>
          <a:lstStyle>
            <a:defPPr>
              <a:defRPr lang="en-US"/>
            </a:defPPr>
            <a:lvl1pPr marR="0" lvl="0" indent="0" algn="just" rtl="1">
              <a:lnSpc>
                <a:spcPct val="150000"/>
              </a:lnSpc>
              <a:spcBef>
                <a:spcPts val="0"/>
              </a:spcBef>
              <a:spcAft>
                <a:spcPts val="0"/>
              </a:spcAft>
              <a:buSzPct val="125000"/>
              <a:buFont typeface="Symbol" panose="05050102010706020507" pitchFamily="18" charset="2"/>
              <a:buNone/>
              <a:defRPr sz="2400" b="1">
                <a:effectLst/>
                <a:latin typeface="Adobe Arabic" panose="02040503050201020203" pitchFamily="18" charset="-78"/>
                <a:ea typeface="GE Dinar Two Medium" panose="020A0503020102020204" pitchFamily="18" charset="-78"/>
                <a:cs typeface="Adobe Arabic" panose="02040503050201020203" pitchFamily="18" charset="-78"/>
              </a:defRPr>
            </a:lvl1pPr>
          </a:lstStyle>
          <a:p>
            <a:r>
              <a:rPr lang="ar-SA" dirty="0"/>
              <a:t> 4. التركيز على أخلاقيات المهنة لضمان النزاهة والشفافية في العمل.  </a:t>
            </a:r>
            <a:endParaRPr lang="en-US" dirty="0"/>
          </a:p>
        </p:txBody>
      </p:sp>
    </p:spTree>
    <p:extLst>
      <p:ext uri="{BB962C8B-B14F-4D97-AF65-F5344CB8AC3E}">
        <p14:creationId xmlns:p14="http://schemas.microsoft.com/office/powerpoint/2010/main" val="3983368790"/>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1000"/>
                                        <p:tgtEl>
                                          <p:spTgt spid="10"/>
                                        </p:tgtEl>
                                      </p:cBhvr>
                                    </p:animEffect>
                                    <p:anim calcmode="lin" valueType="num">
                                      <p:cBhvr>
                                        <p:cTn id="20" dur="1000" fill="hold"/>
                                        <p:tgtEl>
                                          <p:spTgt spid="10"/>
                                        </p:tgtEl>
                                        <p:attrNameLst>
                                          <p:attrName>ppt_x</p:attrName>
                                        </p:attrNameLst>
                                      </p:cBhvr>
                                      <p:tavLst>
                                        <p:tav tm="0">
                                          <p:val>
                                            <p:strVal val="#ppt_x"/>
                                          </p:val>
                                        </p:tav>
                                        <p:tav tm="100000">
                                          <p:val>
                                            <p:strVal val="#ppt_x"/>
                                          </p:val>
                                        </p:tav>
                                      </p:tavLst>
                                    </p:anim>
                                    <p:anim calcmode="lin" valueType="num">
                                      <p:cBhvr>
                                        <p:cTn id="21"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2"/>
                                        </p:tgtEl>
                                        <p:attrNameLst>
                                          <p:attrName>style.visibility</p:attrName>
                                        </p:attrNameLst>
                                      </p:cBhvr>
                                      <p:to>
                                        <p:strVal val="visible"/>
                                      </p:to>
                                    </p:set>
                                    <p:animEffect transition="in" filter="fade">
                                      <p:cBhvr>
                                        <p:cTn id="26" dur="1000"/>
                                        <p:tgtEl>
                                          <p:spTgt spid="2"/>
                                        </p:tgtEl>
                                      </p:cBhvr>
                                    </p:animEffect>
                                    <p:anim calcmode="lin" valueType="num">
                                      <p:cBhvr>
                                        <p:cTn id="27" dur="1000" fill="hold"/>
                                        <p:tgtEl>
                                          <p:spTgt spid="2"/>
                                        </p:tgtEl>
                                        <p:attrNameLst>
                                          <p:attrName>ppt_x</p:attrName>
                                        </p:attrNameLst>
                                      </p:cBhvr>
                                      <p:tavLst>
                                        <p:tav tm="0">
                                          <p:val>
                                            <p:strVal val="#ppt_x"/>
                                          </p:val>
                                        </p:tav>
                                        <p:tav tm="100000">
                                          <p:val>
                                            <p:strVal val="#ppt_x"/>
                                          </p:val>
                                        </p:tav>
                                      </p:tavLst>
                                    </p:anim>
                                    <p:anim calcmode="lin" valueType="num">
                                      <p:cBhvr>
                                        <p:cTn id="28"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grpId="0" nodeType="clickEffect">
                                  <p:stCondLst>
                                    <p:cond delay="0"/>
                                  </p:stCondLst>
                                  <p:childTnLst>
                                    <p:set>
                                      <p:cBhvr>
                                        <p:cTn id="32" dur="1" fill="hold">
                                          <p:stCondLst>
                                            <p:cond delay="0"/>
                                          </p:stCondLst>
                                        </p:cTn>
                                        <p:tgtEl>
                                          <p:spTgt spid="4"/>
                                        </p:tgtEl>
                                        <p:attrNameLst>
                                          <p:attrName>style.visibility</p:attrName>
                                        </p:attrNameLst>
                                      </p:cBhvr>
                                      <p:to>
                                        <p:strVal val="visible"/>
                                      </p:to>
                                    </p:set>
                                    <p:animEffect transition="in" filter="fade">
                                      <p:cBhvr>
                                        <p:cTn id="33" dur="1000"/>
                                        <p:tgtEl>
                                          <p:spTgt spid="4"/>
                                        </p:tgtEl>
                                      </p:cBhvr>
                                    </p:animEffect>
                                    <p:anim calcmode="lin" valueType="num">
                                      <p:cBhvr>
                                        <p:cTn id="34" dur="1000" fill="hold"/>
                                        <p:tgtEl>
                                          <p:spTgt spid="4"/>
                                        </p:tgtEl>
                                        <p:attrNameLst>
                                          <p:attrName>ppt_x</p:attrName>
                                        </p:attrNameLst>
                                      </p:cBhvr>
                                      <p:tavLst>
                                        <p:tav tm="0">
                                          <p:val>
                                            <p:strVal val="#ppt_x"/>
                                          </p:val>
                                        </p:tav>
                                        <p:tav tm="100000">
                                          <p:val>
                                            <p:strVal val="#ppt_x"/>
                                          </p:val>
                                        </p:tav>
                                      </p:tavLst>
                                    </p:anim>
                                    <p:anim calcmode="lin" valueType="num">
                                      <p:cBhvr>
                                        <p:cTn id="35"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42" presetClass="entr" presetSubtype="0" fill="hold" grpId="0" nodeType="clickEffect">
                                  <p:stCondLst>
                                    <p:cond delay="0"/>
                                  </p:stCondLst>
                                  <p:childTnLst>
                                    <p:set>
                                      <p:cBhvr>
                                        <p:cTn id="39" dur="1" fill="hold">
                                          <p:stCondLst>
                                            <p:cond delay="0"/>
                                          </p:stCondLst>
                                        </p:cTn>
                                        <p:tgtEl>
                                          <p:spTgt spid="6"/>
                                        </p:tgtEl>
                                        <p:attrNameLst>
                                          <p:attrName>style.visibility</p:attrName>
                                        </p:attrNameLst>
                                      </p:cBhvr>
                                      <p:to>
                                        <p:strVal val="visible"/>
                                      </p:to>
                                    </p:set>
                                    <p:animEffect transition="in" filter="fade">
                                      <p:cBhvr>
                                        <p:cTn id="40" dur="1000"/>
                                        <p:tgtEl>
                                          <p:spTgt spid="6"/>
                                        </p:tgtEl>
                                      </p:cBhvr>
                                    </p:animEffect>
                                    <p:anim calcmode="lin" valueType="num">
                                      <p:cBhvr>
                                        <p:cTn id="41" dur="1000" fill="hold"/>
                                        <p:tgtEl>
                                          <p:spTgt spid="6"/>
                                        </p:tgtEl>
                                        <p:attrNameLst>
                                          <p:attrName>ppt_x</p:attrName>
                                        </p:attrNameLst>
                                      </p:cBhvr>
                                      <p:tavLst>
                                        <p:tav tm="0">
                                          <p:val>
                                            <p:strVal val="#ppt_x"/>
                                          </p:val>
                                        </p:tav>
                                        <p:tav tm="100000">
                                          <p:val>
                                            <p:strVal val="#ppt_x"/>
                                          </p:val>
                                        </p:tav>
                                      </p:tavLst>
                                    </p:anim>
                                    <p:anim calcmode="lin" valueType="num">
                                      <p:cBhvr>
                                        <p:cTn id="42"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0" grpId="0"/>
      <p:bldP spid="2" grpId="0"/>
      <p:bldP spid="4" grpId="0"/>
      <p:bldP spid="6" grpId="0"/>
    </p:bld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A465142-F33D-E5CE-05F9-391EE2ED27B3}"/>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E128457A-F83F-19C5-AA1B-D8140185451E}"/>
              </a:ext>
            </a:extLst>
          </p:cNvPr>
          <p:cNvSpPr txBox="1"/>
          <p:nvPr/>
        </p:nvSpPr>
        <p:spPr>
          <a:xfrm>
            <a:off x="1638300" y="-80643"/>
            <a:ext cx="8915400" cy="646331"/>
          </a:xfrm>
          <a:prstGeom prst="rect">
            <a:avLst/>
          </a:prstGeom>
          <a:noFill/>
        </p:spPr>
        <p:txBody>
          <a:bodyPr wrap="square">
            <a:spAutoFit/>
          </a:bodyPr>
          <a:lstStyle/>
          <a:p>
            <a:pPr algn="ctr" rtl="1"/>
            <a:r>
              <a:rPr lang="ar-SA" sz="3600" b="1" dirty="0">
                <a:solidFill>
                  <a:schemeClr val="bg1"/>
                </a:solidFill>
                <a:latin typeface="Adobe Arabic" panose="02040503050201020203" pitchFamily="18" charset="-78"/>
                <a:cs typeface="Adobe Arabic" panose="02040503050201020203" pitchFamily="18" charset="-78"/>
              </a:rPr>
              <a:t>الخاتمة</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BE3BB04E-D46E-C038-03F3-08C080936F4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pic>
        <p:nvPicPr>
          <p:cNvPr id="3" name="Picture 2" descr="Idea - Free education icons">
            <a:extLst>
              <a:ext uri="{FF2B5EF4-FFF2-40B4-BE49-F238E27FC236}">
                <a16:creationId xmlns:a16="http://schemas.microsoft.com/office/drawing/2014/main" id="{9906C7E3-82C8-2F21-C4C3-E8452433E2D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95495" y="2465328"/>
            <a:ext cx="3386204" cy="3386204"/>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a:extLst>
              <a:ext uri="{FF2B5EF4-FFF2-40B4-BE49-F238E27FC236}">
                <a16:creationId xmlns:a16="http://schemas.microsoft.com/office/drawing/2014/main" id="{B5E1B68D-3ECD-1F96-4795-8A28525805F9}"/>
              </a:ext>
            </a:extLst>
          </p:cNvPr>
          <p:cNvSpPr txBox="1"/>
          <p:nvPr/>
        </p:nvSpPr>
        <p:spPr>
          <a:xfrm>
            <a:off x="4949371" y="1672579"/>
            <a:ext cx="6725559" cy="4293483"/>
          </a:xfrm>
          <a:prstGeom prst="rect">
            <a:avLst/>
          </a:prstGeom>
        </p:spPr>
        <p:txBody>
          <a:bodyPr wrap="square">
            <a:spAutoFit/>
          </a:bodyPr>
          <a:lstStyle>
            <a:defPPr>
              <a:defRPr lang="en-US"/>
            </a:defPPr>
            <a:lvl1pPr marR="0" lvl="0" indent="0" algn="just" rtl="1">
              <a:lnSpc>
                <a:spcPct val="150000"/>
              </a:lnSpc>
              <a:spcBef>
                <a:spcPts val="0"/>
              </a:spcBef>
              <a:spcAft>
                <a:spcPts val="0"/>
              </a:spcAft>
              <a:buSzPct val="125000"/>
              <a:buFont typeface="Symbol" panose="05050102010706020507" pitchFamily="18" charset="2"/>
              <a:buNone/>
              <a:defRPr sz="2400" b="1">
                <a:solidFill>
                  <a:srgbClr val="168489"/>
                </a:solidFill>
                <a:effectLst/>
                <a:latin typeface="Adobe Arabic" panose="02040503050201020203" pitchFamily="18" charset="-78"/>
                <a:ea typeface="GE Dinar Two Medium" panose="020A0503020102020204" pitchFamily="18" charset="-78"/>
                <a:cs typeface="Adobe Arabic" panose="02040503050201020203" pitchFamily="18" charset="-78"/>
              </a:defRPr>
            </a:lvl1pPr>
          </a:lstStyle>
          <a:p>
            <a:pPr>
              <a:lnSpc>
                <a:spcPct val="200000"/>
              </a:lnSpc>
            </a:pPr>
            <a:r>
              <a:rPr lang="ar-SA" sz="2800">
                <a:solidFill>
                  <a:schemeClr val="tx1"/>
                </a:solidFill>
                <a:effectLst>
                  <a:outerShdw blurRad="38100" dist="38100" dir="2700000" algn="tl">
                    <a:srgbClr val="000000">
                      <a:alpha val="43137"/>
                    </a:srgbClr>
                  </a:outerShdw>
                </a:effectLst>
              </a:rPr>
              <a:t>في الختام، لا يسعنا إلا أن نتقدم بخالص الشكر والتقدير لكم جميعاً على حضوركم الفاعل ومشاركاتكم القيّمة التي أثرت هذا البرنامج التدريبي. لقد كان لتفاعلكم الإيجابي ودوركم الحيوي في النقاشات أثر كبير في نجاح هذا البرنامج، ونحن على ثقة بأنكم ستطبقون ما تعلمتموه هنا في أعمالكم المستقبلية لتعزيز الجودة والشفافية في مؤسساتكم</a:t>
            </a:r>
            <a:endParaRPr lang="en-US" sz="2800">
              <a:solidFill>
                <a:schemeClr val="tx1"/>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1784506016"/>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Shape 477"/>
        <p:cNvGrpSpPr/>
        <p:nvPr/>
      </p:nvGrpSpPr>
      <p:grpSpPr>
        <a:xfrm>
          <a:off x="0" y="0"/>
          <a:ext cx="0" cy="0"/>
          <a:chOff x="0" y="0"/>
          <a:chExt cx="0" cy="0"/>
        </a:xfrm>
      </p:grpSpPr>
      <p:sp>
        <p:nvSpPr>
          <p:cNvPr id="2" name="TextBox 1">
            <a:extLst>
              <a:ext uri="{FF2B5EF4-FFF2-40B4-BE49-F238E27FC236}">
                <a16:creationId xmlns:a16="http://schemas.microsoft.com/office/drawing/2014/main" id="{20B60B47-72D7-DF27-9242-B41615287135}"/>
              </a:ext>
            </a:extLst>
          </p:cNvPr>
          <p:cNvSpPr txBox="1"/>
          <p:nvPr/>
        </p:nvSpPr>
        <p:spPr>
          <a:xfrm>
            <a:off x="2888381" y="2367171"/>
            <a:ext cx="6415238" cy="2123658"/>
          </a:xfrm>
          <a:prstGeom prst="rect">
            <a:avLst/>
          </a:prstGeom>
        </p:spPr>
        <p:txBody>
          <a:bodyPr wrap="square">
            <a:spAutoFit/>
          </a:bodyPr>
          <a:lstStyle>
            <a:defPPr>
              <a:defRPr lang="en-US"/>
            </a:defPPr>
            <a:lvl1pPr marR="0" lvl="0" indent="0" algn="just" rtl="1">
              <a:lnSpc>
                <a:spcPct val="150000"/>
              </a:lnSpc>
              <a:spcBef>
                <a:spcPts val="0"/>
              </a:spcBef>
              <a:spcAft>
                <a:spcPts val="0"/>
              </a:spcAft>
              <a:buSzPct val="125000"/>
              <a:buFont typeface="Symbol" panose="05050102010706020507" pitchFamily="18" charset="2"/>
              <a:buNone/>
              <a:defRPr sz="2400" b="1">
                <a:effectLst/>
                <a:latin typeface="Adobe Arabic" panose="02040503050201020203" pitchFamily="18" charset="-78"/>
                <a:ea typeface="GE Dinar Two Medium" panose="020A0503020102020204" pitchFamily="18" charset="-78"/>
                <a:cs typeface="Adobe Arabic" panose="02040503050201020203" pitchFamily="18" charset="-78"/>
              </a:defRPr>
            </a:lvl1pPr>
          </a:lstStyle>
          <a:p>
            <a:pPr algn="ctr"/>
            <a:r>
              <a:rPr lang="ar-SA" sz="9600" dirty="0">
                <a:solidFill>
                  <a:schemeClr val="bg1"/>
                </a:solidFill>
                <a:effectLst>
                  <a:outerShdw blurRad="38100" dist="38100" dir="2700000" algn="tl">
                    <a:srgbClr val="000000">
                      <a:alpha val="43137"/>
                    </a:srgbClr>
                  </a:outerShdw>
                </a:effectLst>
              </a:rPr>
              <a:t>تمت بعونه تعالى</a:t>
            </a:r>
            <a:endParaRPr lang="en-US" sz="9600" dirty="0">
              <a:solidFill>
                <a:schemeClr val="bg1"/>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1802692937"/>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A1B1338-14E4-8113-496A-E171C30FFDDD}"/>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F1CA07BF-BB97-EBAD-53D3-F61F00EB66A5}"/>
              </a:ext>
            </a:extLst>
          </p:cNvPr>
          <p:cNvSpPr txBox="1"/>
          <p:nvPr/>
        </p:nvSpPr>
        <p:spPr>
          <a:xfrm>
            <a:off x="2779494" y="-181335"/>
            <a:ext cx="6633012" cy="729430"/>
          </a:xfrm>
          <a:prstGeom prst="rect">
            <a:avLst/>
          </a:prstGeom>
          <a:noFill/>
        </p:spPr>
        <p:txBody>
          <a:bodyPr wrap="square">
            <a:spAutoFit/>
          </a:bodyPr>
          <a:lstStyle/>
          <a:p>
            <a:pPr marL="0" marR="0" algn="ctr" rtl="1">
              <a:lnSpc>
                <a:spcPct val="115000"/>
              </a:lnSpc>
              <a:spcBef>
                <a:spcPts val="0"/>
              </a:spcBef>
              <a:spcAft>
                <a:spcPts val="0"/>
              </a:spcAft>
            </a:pPr>
            <a:r>
              <a:rPr lang="en-US" sz="3600" b="1" dirty="0">
                <a:solidFill>
                  <a:schemeClr val="bg1"/>
                </a:solidFill>
                <a:latin typeface="Adobe Arabic" panose="02040503050201020203" pitchFamily="18" charset="-78"/>
                <a:cs typeface="Adobe Arabic" panose="02040503050201020203" pitchFamily="18" charset="-78"/>
              </a:rPr>
              <a:t> </a:t>
            </a:r>
            <a:r>
              <a:rPr lang="ar-SA" sz="3600" b="1" dirty="0">
                <a:solidFill>
                  <a:schemeClr val="bg1"/>
                </a:solidFill>
                <a:latin typeface="Adobe Arabic" panose="02040503050201020203" pitchFamily="18" charset="-78"/>
                <a:cs typeface="Adobe Arabic" panose="02040503050201020203" pitchFamily="18" charset="-78"/>
              </a:rPr>
              <a:t>أهمية المراجعة الخارجية</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C775D590-E692-ED4A-CE7A-C190E4669D1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grpSp>
        <p:nvGrpSpPr>
          <p:cNvPr id="39" name="Group 38">
            <a:extLst>
              <a:ext uri="{FF2B5EF4-FFF2-40B4-BE49-F238E27FC236}">
                <a16:creationId xmlns:a16="http://schemas.microsoft.com/office/drawing/2014/main" id="{4A2C0935-5BD0-FF1E-CD21-62F9BEC0C168}"/>
              </a:ext>
            </a:extLst>
          </p:cNvPr>
          <p:cNvGrpSpPr/>
          <p:nvPr/>
        </p:nvGrpSpPr>
        <p:grpSpPr>
          <a:xfrm>
            <a:off x="8131915" y="2820053"/>
            <a:ext cx="2561182" cy="2301027"/>
            <a:chOff x="3251360" y="1680800"/>
            <a:chExt cx="2561182" cy="2301027"/>
          </a:xfrm>
        </p:grpSpPr>
        <p:pic>
          <p:nvPicPr>
            <p:cNvPr id="6" name="Graphic 65" descr="Magnifying glass with solid fill">
              <a:extLst>
                <a:ext uri="{FF2B5EF4-FFF2-40B4-BE49-F238E27FC236}">
                  <a16:creationId xmlns:a16="http://schemas.microsoft.com/office/drawing/2014/main" id="{1F23B21A-6DBC-BDD6-BC5D-B44370B0DE7C}"/>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160040" y="1680800"/>
              <a:ext cx="997921" cy="997993"/>
            </a:xfrm>
            <a:prstGeom prst="rect">
              <a:avLst/>
            </a:prstGeom>
          </p:spPr>
        </p:pic>
        <p:grpSp>
          <p:nvGrpSpPr>
            <p:cNvPr id="18" name="مجموعة 91">
              <a:extLst>
                <a:ext uri="{FF2B5EF4-FFF2-40B4-BE49-F238E27FC236}">
                  <a16:creationId xmlns:a16="http://schemas.microsoft.com/office/drawing/2014/main" id="{9916A049-2378-F0AF-A727-F5523EC638A1}"/>
                </a:ext>
              </a:extLst>
            </p:cNvPr>
            <p:cNvGrpSpPr/>
            <p:nvPr/>
          </p:nvGrpSpPr>
          <p:grpSpPr>
            <a:xfrm>
              <a:off x="3251360" y="1851128"/>
              <a:ext cx="2561182" cy="2130699"/>
              <a:chOff x="1380561" y="112204"/>
              <a:chExt cx="1410997" cy="1173956"/>
            </a:xfrm>
          </p:grpSpPr>
          <p:sp>
            <p:nvSpPr>
              <p:cNvPr id="22" name="مستطيل: زوايا مستديرة 104">
                <a:extLst>
                  <a:ext uri="{FF2B5EF4-FFF2-40B4-BE49-F238E27FC236}">
                    <a16:creationId xmlns:a16="http://schemas.microsoft.com/office/drawing/2014/main" id="{B17430AF-53E9-9D91-50CD-BB9798B9F887}"/>
                  </a:ext>
                </a:extLst>
              </p:cNvPr>
              <p:cNvSpPr/>
              <p:nvPr/>
            </p:nvSpPr>
            <p:spPr>
              <a:xfrm rot="18900000">
                <a:off x="1549565" y="112204"/>
                <a:ext cx="1173956" cy="1173956"/>
              </a:xfrm>
              <a:prstGeom prst="roundRect">
                <a:avLst/>
              </a:prstGeom>
              <a:noFill/>
              <a:ln w="28575">
                <a:solidFill>
                  <a:srgbClr val="A0C9CA"/>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endParaRPr lang="en-US" sz="3200"/>
              </a:p>
            </p:txBody>
          </p:sp>
          <p:sp>
            <p:nvSpPr>
              <p:cNvPr id="23" name="مربع نص 157">
                <a:extLst>
                  <a:ext uri="{FF2B5EF4-FFF2-40B4-BE49-F238E27FC236}">
                    <a16:creationId xmlns:a16="http://schemas.microsoft.com/office/drawing/2014/main" id="{A6A167B0-FD85-309F-1168-65DE38759B08}"/>
                  </a:ext>
                </a:extLst>
              </p:cNvPr>
              <p:cNvSpPr txBox="1"/>
              <p:nvPr/>
            </p:nvSpPr>
            <p:spPr>
              <a:xfrm>
                <a:off x="1380561" y="527792"/>
                <a:ext cx="1410997" cy="683975"/>
              </a:xfrm>
              <a:prstGeom prst="rect">
                <a:avLst/>
              </a:prstGeom>
              <a:noFill/>
            </p:spPr>
            <p:txBody>
              <a:bodyPr wrap="square" rtlCol="1">
                <a:spAutoFit/>
              </a:bodyPr>
              <a:lstStyle/>
              <a:p>
                <a:pPr algn="ctr" rtl="1">
                  <a:lnSpc>
                    <a:spcPct val="115000"/>
                  </a:lnSpc>
                </a:pPr>
                <a:r>
                  <a:rPr lang="ar-EG" sz="32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الكشف عن الأخطاء والغش</a:t>
                </a:r>
                <a:endParaRPr lang="en-US"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sp>
        <p:nvSpPr>
          <p:cNvPr id="2" name="TextBox 1">
            <a:extLst>
              <a:ext uri="{FF2B5EF4-FFF2-40B4-BE49-F238E27FC236}">
                <a16:creationId xmlns:a16="http://schemas.microsoft.com/office/drawing/2014/main" id="{05563A51-F538-DCD1-6161-0218F2F30C73}"/>
              </a:ext>
            </a:extLst>
          </p:cNvPr>
          <p:cNvSpPr txBox="1"/>
          <p:nvPr/>
        </p:nvSpPr>
        <p:spPr>
          <a:xfrm>
            <a:off x="2005297" y="3315003"/>
            <a:ext cx="5338916" cy="1815882"/>
          </a:xfrm>
          <a:prstGeom prst="rect">
            <a:avLst/>
          </a:prstGeom>
          <a:noFill/>
        </p:spPr>
        <p:txBody>
          <a:bodyPr wrap="square">
            <a:spAutoFit/>
          </a:bodyPr>
          <a:lstStyle>
            <a:defPPr>
              <a:defRPr lang="en-US"/>
            </a:defPPr>
            <a:lvl1pPr algn="just" rtl="1">
              <a:defRPr sz="2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defRPr>
            </a:lvl1pPr>
          </a:lstStyle>
          <a:p>
            <a:r>
              <a:rPr lang="en-US"/>
              <a:t> </a:t>
            </a:r>
            <a:r>
              <a:rPr lang="ar-SA"/>
              <a:t>المراجعة الخارجية تُسهم في اكتشاف الأخطاء المحاسبية أو أي محاولات للتلاعب أو الاحتيال في القوائم المالية، مما يساعد في حماية أصول الشركة وتحسين سمعتها</a:t>
            </a:r>
            <a:endParaRPr lang="en-US" dirty="0"/>
          </a:p>
        </p:txBody>
      </p:sp>
    </p:spTree>
    <p:extLst>
      <p:ext uri="{BB962C8B-B14F-4D97-AF65-F5344CB8AC3E}">
        <p14:creationId xmlns:p14="http://schemas.microsoft.com/office/powerpoint/2010/main" val="450440897"/>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39"/>
                                        </p:tgtEl>
                                        <p:attrNameLst>
                                          <p:attrName>style.visibility</p:attrName>
                                        </p:attrNameLst>
                                      </p:cBhvr>
                                      <p:to>
                                        <p:strVal val="visible"/>
                                      </p:to>
                                    </p:set>
                                    <p:anim calcmode="lin" valueType="num">
                                      <p:cBhvr additive="base">
                                        <p:cTn id="7" dur="500" fill="hold"/>
                                        <p:tgtEl>
                                          <p:spTgt spid="39"/>
                                        </p:tgtEl>
                                        <p:attrNameLst>
                                          <p:attrName>ppt_x</p:attrName>
                                        </p:attrNameLst>
                                      </p:cBhvr>
                                      <p:tavLst>
                                        <p:tav tm="0">
                                          <p:val>
                                            <p:strVal val="#ppt_x"/>
                                          </p:val>
                                        </p:tav>
                                        <p:tav tm="100000">
                                          <p:val>
                                            <p:strVal val="#ppt_x"/>
                                          </p:val>
                                        </p:tav>
                                      </p:tavLst>
                                    </p:anim>
                                    <p:anim calcmode="lin" valueType="num">
                                      <p:cBhvr additive="base">
                                        <p:cTn id="8" dur="500" fill="hold"/>
                                        <p:tgtEl>
                                          <p:spTgt spid="39"/>
                                        </p:tgtEl>
                                        <p:attrNameLst>
                                          <p:attrName>ppt_y</p:attrName>
                                        </p:attrNameLst>
                                      </p:cBhvr>
                                      <p:tavLst>
                                        <p:tav tm="0">
                                          <p:val>
                                            <p:strVal val="1+#ppt_h/2"/>
                                          </p:val>
                                        </p:tav>
                                        <p:tav tm="100000">
                                          <p:val>
                                            <p:strVal val="#ppt_y"/>
                                          </p:val>
                                        </p:tav>
                                      </p:tavLst>
                                    </p:anim>
                                  </p:childTnLst>
                                </p:cTn>
                              </p:par>
                              <p:par>
                                <p:cTn id="9" presetID="22" presetClass="entr" presetSubtype="4" fill="hold" grpId="0" nodeType="with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down)">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5E16BEC-E1B7-DA38-6D54-5C7D0DD48904}"/>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9D7A7F2F-DEF8-6DFF-9C3B-BFDDC527BC00}"/>
              </a:ext>
            </a:extLst>
          </p:cNvPr>
          <p:cNvSpPr txBox="1"/>
          <p:nvPr/>
        </p:nvSpPr>
        <p:spPr>
          <a:xfrm>
            <a:off x="2779494" y="-181335"/>
            <a:ext cx="6633012" cy="729430"/>
          </a:xfrm>
          <a:prstGeom prst="rect">
            <a:avLst/>
          </a:prstGeom>
          <a:noFill/>
        </p:spPr>
        <p:txBody>
          <a:bodyPr wrap="square">
            <a:spAutoFit/>
          </a:bodyPr>
          <a:lstStyle/>
          <a:p>
            <a:pPr marL="0" marR="0" algn="ctr" rtl="1">
              <a:lnSpc>
                <a:spcPct val="115000"/>
              </a:lnSpc>
              <a:spcBef>
                <a:spcPts val="0"/>
              </a:spcBef>
              <a:spcAft>
                <a:spcPts val="0"/>
              </a:spcAft>
            </a:pPr>
            <a:r>
              <a:rPr lang="en-US" sz="3600" b="1" dirty="0">
                <a:solidFill>
                  <a:schemeClr val="bg1"/>
                </a:solidFill>
                <a:latin typeface="Adobe Arabic" panose="02040503050201020203" pitchFamily="18" charset="-78"/>
                <a:cs typeface="Adobe Arabic" panose="02040503050201020203" pitchFamily="18" charset="-78"/>
              </a:rPr>
              <a:t> </a:t>
            </a:r>
            <a:r>
              <a:rPr lang="ar-SA" sz="3600" b="1" dirty="0">
                <a:solidFill>
                  <a:schemeClr val="bg1"/>
                </a:solidFill>
                <a:latin typeface="Adobe Arabic" panose="02040503050201020203" pitchFamily="18" charset="-78"/>
                <a:cs typeface="Adobe Arabic" panose="02040503050201020203" pitchFamily="18" charset="-78"/>
              </a:rPr>
              <a:t>أهمية المراجعة الخارجية</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C775B4A8-1345-2D84-0685-C0E52F13757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grpSp>
        <p:nvGrpSpPr>
          <p:cNvPr id="40" name="Group 39">
            <a:extLst>
              <a:ext uri="{FF2B5EF4-FFF2-40B4-BE49-F238E27FC236}">
                <a16:creationId xmlns:a16="http://schemas.microsoft.com/office/drawing/2014/main" id="{738A0E62-1E87-D41A-955C-F07D10783131}"/>
              </a:ext>
            </a:extLst>
          </p:cNvPr>
          <p:cNvGrpSpPr/>
          <p:nvPr/>
        </p:nvGrpSpPr>
        <p:grpSpPr>
          <a:xfrm>
            <a:off x="8308753" y="2788573"/>
            <a:ext cx="2207506" cy="2137635"/>
            <a:chOff x="671049" y="1844192"/>
            <a:chExt cx="2207506" cy="2137635"/>
          </a:xfrm>
        </p:grpSpPr>
        <p:pic>
          <p:nvPicPr>
            <p:cNvPr id="5" name="رسم 10" descr="مراجعه العميل-من اليمين لليسار">
              <a:extLst>
                <a:ext uri="{FF2B5EF4-FFF2-40B4-BE49-F238E27FC236}">
                  <a16:creationId xmlns:a16="http://schemas.microsoft.com/office/drawing/2014/main" id="{202A7DE7-8C04-C7A2-F623-295D2CB7F220}"/>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289455" y="1844192"/>
              <a:ext cx="959642" cy="959619"/>
            </a:xfrm>
            <a:prstGeom prst="rect">
              <a:avLst/>
            </a:prstGeom>
          </p:spPr>
        </p:pic>
        <p:grpSp>
          <p:nvGrpSpPr>
            <p:cNvPr id="19" name="مجموعة 92">
              <a:extLst>
                <a:ext uri="{FF2B5EF4-FFF2-40B4-BE49-F238E27FC236}">
                  <a16:creationId xmlns:a16="http://schemas.microsoft.com/office/drawing/2014/main" id="{2CDF26B7-C8B6-69C6-240D-6F05FED18DE9}"/>
                </a:ext>
              </a:extLst>
            </p:cNvPr>
            <p:cNvGrpSpPr/>
            <p:nvPr/>
          </p:nvGrpSpPr>
          <p:grpSpPr>
            <a:xfrm>
              <a:off x="671049" y="1851128"/>
              <a:ext cx="2207506" cy="2130699"/>
              <a:chOff x="0" y="112204"/>
              <a:chExt cx="1216151" cy="1173956"/>
            </a:xfrm>
          </p:grpSpPr>
          <p:sp>
            <p:nvSpPr>
              <p:cNvPr id="20" name="مستطيل: زوايا مستديرة 102">
                <a:extLst>
                  <a:ext uri="{FF2B5EF4-FFF2-40B4-BE49-F238E27FC236}">
                    <a16:creationId xmlns:a16="http://schemas.microsoft.com/office/drawing/2014/main" id="{01E03749-AAF4-7FCF-381D-CCF6510D4AD4}"/>
                  </a:ext>
                </a:extLst>
              </p:cNvPr>
              <p:cNvSpPr/>
              <p:nvPr/>
            </p:nvSpPr>
            <p:spPr>
              <a:xfrm rot="18900000">
                <a:off x="37511" y="112204"/>
                <a:ext cx="1173956" cy="1173956"/>
              </a:xfrm>
              <a:prstGeom prst="roundRect">
                <a:avLst/>
              </a:prstGeom>
              <a:noFill/>
              <a:ln w="28575">
                <a:solidFill>
                  <a:srgbClr val="A0C9CA"/>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endParaRPr lang="en-US" sz="3200"/>
              </a:p>
            </p:txBody>
          </p:sp>
          <p:sp>
            <p:nvSpPr>
              <p:cNvPr id="21" name="مربع نص 160">
                <a:extLst>
                  <a:ext uri="{FF2B5EF4-FFF2-40B4-BE49-F238E27FC236}">
                    <a16:creationId xmlns:a16="http://schemas.microsoft.com/office/drawing/2014/main" id="{25B61A9A-CCAA-07D5-31F3-C83CEDE6749E}"/>
                  </a:ext>
                </a:extLst>
              </p:cNvPr>
              <p:cNvSpPr txBox="1"/>
              <p:nvPr/>
            </p:nvSpPr>
            <p:spPr>
              <a:xfrm>
                <a:off x="0" y="527792"/>
                <a:ext cx="1216151" cy="683975"/>
              </a:xfrm>
              <a:prstGeom prst="rect">
                <a:avLst/>
              </a:prstGeom>
            </p:spPr>
            <p:txBody>
              <a:bodyPr wrap="square" rtlCol="1">
                <a:spAutoFit/>
              </a:bodyPr>
              <a:lstStyle/>
              <a:p>
                <a:pPr algn="ctr" rtl="1">
                  <a:lnSpc>
                    <a:spcPct val="115000"/>
                  </a:lnSpc>
                </a:pPr>
                <a:r>
                  <a:rPr lang="ar-EG"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تحسين الحوكمة المؤسسية</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sp>
        <p:nvSpPr>
          <p:cNvPr id="2" name="TextBox 1">
            <a:extLst>
              <a:ext uri="{FF2B5EF4-FFF2-40B4-BE49-F238E27FC236}">
                <a16:creationId xmlns:a16="http://schemas.microsoft.com/office/drawing/2014/main" id="{B8AAC206-8F73-A6F7-3800-2AE6EEB0B282}"/>
              </a:ext>
            </a:extLst>
          </p:cNvPr>
          <p:cNvSpPr txBox="1"/>
          <p:nvPr/>
        </p:nvSpPr>
        <p:spPr>
          <a:xfrm>
            <a:off x="2005297" y="3315003"/>
            <a:ext cx="5338916" cy="1384995"/>
          </a:xfrm>
          <a:prstGeom prst="rect">
            <a:avLst/>
          </a:prstGeom>
          <a:noFill/>
        </p:spPr>
        <p:txBody>
          <a:bodyPr wrap="square">
            <a:spAutoFit/>
          </a:bodyPr>
          <a:lstStyle>
            <a:defPPr>
              <a:defRPr lang="en-US"/>
            </a:defPPr>
            <a:lvl1pPr algn="just" rtl="1">
              <a:defRPr sz="2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defRPr>
            </a:lvl1pPr>
          </a:lstStyle>
          <a:p>
            <a:r>
              <a:rPr lang="en-US"/>
              <a:t> </a:t>
            </a:r>
            <a:r>
              <a:rPr lang="ar-SA"/>
              <a:t>من خلال تقييم فعالية الأنظمة الرقابية الداخلية، تُساعد المراجعة الخارجية في تعزيز الحوكمة المؤسسية وضمان وجود بيئة عمل شفافة وعادلة</a:t>
            </a:r>
            <a:endParaRPr lang="en-US" dirty="0"/>
          </a:p>
        </p:txBody>
      </p:sp>
    </p:spTree>
    <p:extLst>
      <p:ext uri="{BB962C8B-B14F-4D97-AF65-F5344CB8AC3E}">
        <p14:creationId xmlns:p14="http://schemas.microsoft.com/office/powerpoint/2010/main" val="950193892"/>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40"/>
                                        </p:tgtEl>
                                        <p:attrNameLst>
                                          <p:attrName>style.visibility</p:attrName>
                                        </p:attrNameLst>
                                      </p:cBhvr>
                                      <p:to>
                                        <p:strVal val="visible"/>
                                      </p:to>
                                    </p:set>
                                    <p:anim calcmode="lin" valueType="num">
                                      <p:cBhvr additive="base">
                                        <p:cTn id="7" dur="500" fill="hold"/>
                                        <p:tgtEl>
                                          <p:spTgt spid="40"/>
                                        </p:tgtEl>
                                        <p:attrNameLst>
                                          <p:attrName>ppt_x</p:attrName>
                                        </p:attrNameLst>
                                      </p:cBhvr>
                                      <p:tavLst>
                                        <p:tav tm="0">
                                          <p:val>
                                            <p:strVal val="#ppt_x"/>
                                          </p:val>
                                        </p:tav>
                                        <p:tav tm="100000">
                                          <p:val>
                                            <p:strVal val="#ppt_x"/>
                                          </p:val>
                                        </p:tav>
                                      </p:tavLst>
                                    </p:anim>
                                    <p:anim calcmode="lin" valueType="num">
                                      <p:cBhvr additive="base">
                                        <p:cTn id="8" dur="500" fill="hold"/>
                                        <p:tgtEl>
                                          <p:spTgt spid="40"/>
                                        </p:tgtEl>
                                        <p:attrNameLst>
                                          <p:attrName>ppt_y</p:attrName>
                                        </p:attrNameLst>
                                      </p:cBhvr>
                                      <p:tavLst>
                                        <p:tav tm="0">
                                          <p:val>
                                            <p:strVal val="1+#ppt_h/2"/>
                                          </p:val>
                                        </p:tav>
                                        <p:tav tm="100000">
                                          <p:val>
                                            <p:strVal val="#ppt_y"/>
                                          </p:val>
                                        </p:tav>
                                      </p:tavLst>
                                    </p:anim>
                                  </p:childTnLst>
                                </p:cTn>
                              </p:par>
                              <p:par>
                                <p:cTn id="9" presetID="22" presetClass="entr" presetSubtype="4" fill="hold" grpId="0" nodeType="with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down)">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1552DAD-F1DC-F740-37BD-EBC5B8963427}"/>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81B27F68-EA9C-63F1-8028-19CC9DDC44FB}"/>
              </a:ext>
            </a:extLst>
          </p:cNvPr>
          <p:cNvSpPr txBox="1"/>
          <p:nvPr/>
        </p:nvSpPr>
        <p:spPr>
          <a:xfrm>
            <a:off x="2779494" y="-181335"/>
            <a:ext cx="6633012" cy="729430"/>
          </a:xfrm>
          <a:prstGeom prst="rect">
            <a:avLst/>
          </a:prstGeom>
          <a:noFill/>
        </p:spPr>
        <p:txBody>
          <a:bodyPr wrap="square">
            <a:spAutoFit/>
          </a:bodyPr>
          <a:lstStyle/>
          <a:p>
            <a:pPr marL="0" marR="0" algn="ctr" rtl="1">
              <a:lnSpc>
                <a:spcPct val="115000"/>
              </a:lnSpc>
              <a:spcBef>
                <a:spcPts val="0"/>
              </a:spcBef>
              <a:spcAft>
                <a:spcPts val="0"/>
              </a:spcAft>
            </a:pPr>
            <a:r>
              <a:rPr lang="en-US" sz="3600" b="1" dirty="0">
                <a:solidFill>
                  <a:schemeClr val="bg1"/>
                </a:solidFill>
                <a:latin typeface="Adobe Arabic" panose="02040503050201020203" pitchFamily="18" charset="-78"/>
                <a:cs typeface="Adobe Arabic" panose="02040503050201020203" pitchFamily="18" charset="-78"/>
              </a:rPr>
              <a:t> </a:t>
            </a:r>
            <a:r>
              <a:rPr lang="ar-SA" sz="3600" b="1" dirty="0">
                <a:solidFill>
                  <a:schemeClr val="bg1"/>
                </a:solidFill>
                <a:latin typeface="Adobe Arabic" panose="02040503050201020203" pitchFamily="18" charset="-78"/>
                <a:cs typeface="Adobe Arabic" panose="02040503050201020203" pitchFamily="18" charset="-78"/>
              </a:rPr>
              <a:t>أهمية المراجعة الخارجية</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4FB79D05-E15D-5218-6297-43DD7DEBE90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grpSp>
        <p:nvGrpSpPr>
          <p:cNvPr id="43" name="Group 42">
            <a:extLst>
              <a:ext uri="{FF2B5EF4-FFF2-40B4-BE49-F238E27FC236}">
                <a16:creationId xmlns:a16="http://schemas.microsoft.com/office/drawing/2014/main" id="{16E826D7-6BBD-38A8-77F9-7B64170F2826}"/>
              </a:ext>
            </a:extLst>
          </p:cNvPr>
          <p:cNvGrpSpPr/>
          <p:nvPr/>
        </p:nvGrpSpPr>
        <p:grpSpPr>
          <a:xfrm>
            <a:off x="8541704" y="2820132"/>
            <a:ext cx="2284650" cy="2141608"/>
            <a:chOff x="7672275" y="3764513"/>
            <a:chExt cx="2284650" cy="2141608"/>
          </a:xfrm>
        </p:grpSpPr>
        <p:pic>
          <p:nvPicPr>
            <p:cNvPr id="10" name="Graphic 19" descr="List with solid fill">
              <a:extLst>
                <a:ext uri="{FF2B5EF4-FFF2-40B4-BE49-F238E27FC236}">
                  <a16:creationId xmlns:a16="http://schemas.microsoft.com/office/drawing/2014/main" id="{29E240D5-A4A1-4AA9-0452-3A8DF9F436B9}"/>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8343145" y="3764513"/>
              <a:ext cx="962922" cy="962899"/>
            </a:xfrm>
            <a:prstGeom prst="rect">
              <a:avLst/>
            </a:prstGeom>
          </p:spPr>
        </p:pic>
        <p:grpSp>
          <p:nvGrpSpPr>
            <p:cNvPr id="28" name="مجموعة 93">
              <a:extLst>
                <a:ext uri="{FF2B5EF4-FFF2-40B4-BE49-F238E27FC236}">
                  <a16:creationId xmlns:a16="http://schemas.microsoft.com/office/drawing/2014/main" id="{7C346D64-1547-B482-E05A-B9A141695EC0}"/>
                </a:ext>
              </a:extLst>
            </p:cNvPr>
            <p:cNvGrpSpPr/>
            <p:nvPr/>
          </p:nvGrpSpPr>
          <p:grpSpPr>
            <a:xfrm>
              <a:off x="7672275" y="3775424"/>
              <a:ext cx="2284650" cy="2130697"/>
              <a:chOff x="3745923" y="1141800"/>
              <a:chExt cx="1258651" cy="1173956"/>
            </a:xfrm>
          </p:grpSpPr>
          <p:sp>
            <p:nvSpPr>
              <p:cNvPr id="35" name="مستطيل: زوايا مستديرة 100">
                <a:extLst>
                  <a:ext uri="{FF2B5EF4-FFF2-40B4-BE49-F238E27FC236}">
                    <a16:creationId xmlns:a16="http://schemas.microsoft.com/office/drawing/2014/main" id="{58612C81-A8DC-E524-6FF0-359E9A8731AB}"/>
                  </a:ext>
                </a:extLst>
              </p:cNvPr>
              <p:cNvSpPr/>
              <p:nvPr/>
            </p:nvSpPr>
            <p:spPr>
              <a:xfrm rot="18900000">
                <a:off x="3800908" y="1141800"/>
                <a:ext cx="1173956" cy="1173956"/>
              </a:xfrm>
              <a:prstGeom prst="roundRect">
                <a:avLst/>
              </a:prstGeom>
              <a:noFill/>
              <a:ln w="28575">
                <a:solidFill>
                  <a:srgbClr val="A0C9CA"/>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endParaRPr lang="en-US" sz="3200"/>
              </a:p>
            </p:txBody>
          </p:sp>
          <p:sp>
            <p:nvSpPr>
              <p:cNvPr id="36" name="مربع نص 163">
                <a:extLst>
                  <a:ext uri="{FF2B5EF4-FFF2-40B4-BE49-F238E27FC236}">
                    <a16:creationId xmlns:a16="http://schemas.microsoft.com/office/drawing/2014/main" id="{92F718F7-9FA7-4520-0948-5407AA8A5F53}"/>
                  </a:ext>
                </a:extLst>
              </p:cNvPr>
              <p:cNvSpPr txBox="1"/>
              <p:nvPr/>
            </p:nvSpPr>
            <p:spPr>
              <a:xfrm>
                <a:off x="3745923" y="1572603"/>
                <a:ext cx="1258651" cy="683976"/>
              </a:xfrm>
              <a:prstGeom prst="rect">
                <a:avLst/>
              </a:prstGeom>
              <a:noFill/>
            </p:spPr>
            <p:txBody>
              <a:bodyPr wrap="square" rtlCol="1">
                <a:spAutoFit/>
              </a:bodyPr>
              <a:lstStyle/>
              <a:p>
                <a:pPr algn="ctr" rtl="1">
                  <a:lnSpc>
                    <a:spcPct val="115000"/>
                  </a:lnSpc>
                </a:pPr>
                <a:r>
                  <a:rPr lang="ar-EG"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دعم عملية اتخاذ القرار</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sp>
        <p:nvSpPr>
          <p:cNvPr id="2" name="TextBox 1">
            <a:extLst>
              <a:ext uri="{FF2B5EF4-FFF2-40B4-BE49-F238E27FC236}">
                <a16:creationId xmlns:a16="http://schemas.microsoft.com/office/drawing/2014/main" id="{5221D6D7-EC82-A739-CD62-0E44AC1D982C}"/>
              </a:ext>
            </a:extLst>
          </p:cNvPr>
          <p:cNvSpPr txBox="1"/>
          <p:nvPr/>
        </p:nvSpPr>
        <p:spPr>
          <a:xfrm>
            <a:off x="2005297" y="3275346"/>
            <a:ext cx="5338916" cy="1815882"/>
          </a:xfrm>
          <a:prstGeom prst="rect">
            <a:avLst/>
          </a:prstGeom>
          <a:noFill/>
        </p:spPr>
        <p:txBody>
          <a:bodyPr wrap="square">
            <a:spAutoFit/>
          </a:bodyPr>
          <a:lstStyle>
            <a:defPPr>
              <a:defRPr lang="en-US"/>
            </a:defPPr>
            <a:lvl1pPr algn="just" rtl="1">
              <a:defRPr sz="2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defRPr>
            </a:lvl1pPr>
          </a:lstStyle>
          <a:p>
            <a:r>
              <a:rPr lang="en-US"/>
              <a:t> </a:t>
            </a:r>
            <a:r>
              <a:rPr lang="ar-SA"/>
              <a:t>تُوفر المراجعة الخارجية معلومات دقيقة حول الوضع المالي للشركة، مما يُساعد الإدارة وأصحاب المصلحة في اتخاذ قرارات استراتيجية مبنية على أسس صحيحة</a:t>
            </a:r>
            <a:endParaRPr lang="en-US" dirty="0"/>
          </a:p>
        </p:txBody>
      </p:sp>
    </p:spTree>
    <p:extLst>
      <p:ext uri="{BB962C8B-B14F-4D97-AF65-F5344CB8AC3E}">
        <p14:creationId xmlns:p14="http://schemas.microsoft.com/office/powerpoint/2010/main" val="557321290"/>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43"/>
                                        </p:tgtEl>
                                        <p:attrNameLst>
                                          <p:attrName>style.visibility</p:attrName>
                                        </p:attrNameLst>
                                      </p:cBhvr>
                                      <p:to>
                                        <p:strVal val="visible"/>
                                      </p:to>
                                    </p:set>
                                    <p:anim calcmode="lin" valueType="num">
                                      <p:cBhvr additive="base">
                                        <p:cTn id="7" dur="500" fill="hold"/>
                                        <p:tgtEl>
                                          <p:spTgt spid="43"/>
                                        </p:tgtEl>
                                        <p:attrNameLst>
                                          <p:attrName>ppt_x</p:attrName>
                                        </p:attrNameLst>
                                      </p:cBhvr>
                                      <p:tavLst>
                                        <p:tav tm="0">
                                          <p:val>
                                            <p:strVal val="#ppt_x"/>
                                          </p:val>
                                        </p:tav>
                                        <p:tav tm="100000">
                                          <p:val>
                                            <p:strVal val="#ppt_x"/>
                                          </p:val>
                                        </p:tav>
                                      </p:tavLst>
                                    </p:anim>
                                    <p:anim calcmode="lin" valueType="num">
                                      <p:cBhvr additive="base">
                                        <p:cTn id="8" dur="500" fill="hold"/>
                                        <p:tgtEl>
                                          <p:spTgt spid="43"/>
                                        </p:tgtEl>
                                        <p:attrNameLst>
                                          <p:attrName>ppt_y</p:attrName>
                                        </p:attrNameLst>
                                      </p:cBhvr>
                                      <p:tavLst>
                                        <p:tav tm="0">
                                          <p:val>
                                            <p:strVal val="1+#ppt_h/2"/>
                                          </p:val>
                                        </p:tav>
                                        <p:tav tm="100000">
                                          <p:val>
                                            <p:strVal val="#ppt_y"/>
                                          </p:val>
                                        </p:tav>
                                      </p:tavLst>
                                    </p:anim>
                                  </p:childTnLst>
                                </p:cTn>
                              </p:par>
                              <p:par>
                                <p:cTn id="9" presetID="22" presetClass="entr" presetSubtype="4" fill="hold" grpId="0" nodeType="with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down)">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1B7060A-2C67-E7B8-63D1-348BB9ED6B20}"/>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C719FD8E-A881-AAB6-3B37-16C3F6FE11C2}"/>
              </a:ext>
            </a:extLst>
          </p:cNvPr>
          <p:cNvSpPr txBox="1"/>
          <p:nvPr/>
        </p:nvSpPr>
        <p:spPr>
          <a:xfrm>
            <a:off x="2779494" y="-181335"/>
            <a:ext cx="6633012" cy="729430"/>
          </a:xfrm>
          <a:prstGeom prst="rect">
            <a:avLst/>
          </a:prstGeom>
          <a:noFill/>
        </p:spPr>
        <p:txBody>
          <a:bodyPr wrap="square">
            <a:spAutoFit/>
          </a:bodyPr>
          <a:lstStyle/>
          <a:p>
            <a:pPr marL="0" marR="0" algn="ctr" rtl="1">
              <a:lnSpc>
                <a:spcPct val="115000"/>
              </a:lnSpc>
              <a:spcBef>
                <a:spcPts val="0"/>
              </a:spcBef>
              <a:spcAft>
                <a:spcPts val="0"/>
              </a:spcAft>
            </a:pPr>
            <a:r>
              <a:rPr lang="en-US" sz="3600" b="1" dirty="0">
                <a:solidFill>
                  <a:schemeClr val="bg1"/>
                </a:solidFill>
                <a:latin typeface="Adobe Arabic" panose="02040503050201020203" pitchFamily="18" charset="-78"/>
                <a:cs typeface="Adobe Arabic" panose="02040503050201020203" pitchFamily="18" charset="-78"/>
              </a:rPr>
              <a:t> </a:t>
            </a:r>
            <a:r>
              <a:rPr lang="ar-SA" sz="3600" b="1" dirty="0">
                <a:solidFill>
                  <a:schemeClr val="bg1"/>
                </a:solidFill>
                <a:latin typeface="Adobe Arabic" panose="02040503050201020203" pitchFamily="18" charset="-78"/>
                <a:cs typeface="Adobe Arabic" panose="02040503050201020203" pitchFamily="18" charset="-78"/>
              </a:rPr>
              <a:t>أهمية المراجعة الخارجية</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0085EDD6-E3D4-482E-4015-587978A9153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grpSp>
        <p:nvGrpSpPr>
          <p:cNvPr id="42" name="Group 41">
            <a:extLst>
              <a:ext uri="{FF2B5EF4-FFF2-40B4-BE49-F238E27FC236}">
                <a16:creationId xmlns:a16="http://schemas.microsoft.com/office/drawing/2014/main" id="{C161FF29-BF44-F20B-3AF4-59A37D7C1C94}"/>
              </a:ext>
            </a:extLst>
          </p:cNvPr>
          <p:cNvGrpSpPr/>
          <p:nvPr/>
        </p:nvGrpSpPr>
        <p:grpSpPr>
          <a:xfrm>
            <a:off x="7934308" y="2494709"/>
            <a:ext cx="2956395" cy="2317134"/>
            <a:chOff x="4543750" y="3588991"/>
            <a:chExt cx="2956395" cy="2317134"/>
          </a:xfrm>
        </p:grpSpPr>
        <p:pic>
          <p:nvPicPr>
            <p:cNvPr id="13" name="رسم 20" descr="مخطط شريط">
              <a:extLst>
                <a:ext uri="{FF2B5EF4-FFF2-40B4-BE49-F238E27FC236}">
                  <a16:creationId xmlns:a16="http://schemas.microsoft.com/office/drawing/2014/main" id="{25A84613-139F-1244-00CA-9057A2A0D1F6}"/>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5551028" y="3588991"/>
              <a:ext cx="1145335" cy="1145308"/>
            </a:xfrm>
            <a:prstGeom prst="rect">
              <a:avLst/>
            </a:prstGeom>
          </p:spPr>
        </p:pic>
        <p:grpSp>
          <p:nvGrpSpPr>
            <p:cNvPr id="29" name="مجموعة 94">
              <a:extLst>
                <a:ext uri="{FF2B5EF4-FFF2-40B4-BE49-F238E27FC236}">
                  <a16:creationId xmlns:a16="http://schemas.microsoft.com/office/drawing/2014/main" id="{88A78A23-598C-B17B-2E72-6ED45FCDB03E}"/>
                </a:ext>
              </a:extLst>
            </p:cNvPr>
            <p:cNvGrpSpPr/>
            <p:nvPr/>
          </p:nvGrpSpPr>
          <p:grpSpPr>
            <a:xfrm>
              <a:off x="4543750" y="3775424"/>
              <a:ext cx="2956395" cy="2130701"/>
              <a:chOff x="2072043" y="1141800"/>
              <a:chExt cx="1628725" cy="1173956"/>
            </a:xfrm>
          </p:grpSpPr>
          <p:sp>
            <p:nvSpPr>
              <p:cNvPr id="33" name="مستطيل: زوايا مستديرة 98">
                <a:extLst>
                  <a:ext uri="{FF2B5EF4-FFF2-40B4-BE49-F238E27FC236}">
                    <a16:creationId xmlns:a16="http://schemas.microsoft.com/office/drawing/2014/main" id="{D7D3FCA5-5547-C3A4-F38A-D62623976DB1}"/>
                  </a:ext>
                </a:extLst>
              </p:cNvPr>
              <p:cNvSpPr/>
              <p:nvPr/>
            </p:nvSpPr>
            <p:spPr>
              <a:xfrm rot="18900000">
                <a:off x="2312067" y="1141800"/>
                <a:ext cx="1173956" cy="1173956"/>
              </a:xfrm>
              <a:prstGeom prst="roundRect">
                <a:avLst/>
              </a:prstGeom>
              <a:noFill/>
              <a:ln w="28575">
                <a:solidFill>
                  <a:srgbClr val="A0C9CA"/>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endParaRPr lang="en-US" sz="3200"/>
              </a:p>
            </p:txBody>
          </p:sp>
          <p:sp>
            <p:nvSpPr>
              <p:cNvPr id="34" name="مربع نص 166">
                <a:extLst>
                  <a:ext uri="{FF2B5EF4-FFF2-40B4-BE49-F238E27FC236}">
                    <a16:creationId xmlns:a16="http://schemas.microsoft.com/office/drawing/2014/main" id="{2828B878-F9EE-225D-574E-4EB38B4AC6B9}"/>
                  </a:ext>
                </a:extLst>
              </p:cNvPr>
              <p:cNvSpPr txBox="1"/>
              <p:nvPr/>
            </p:nvSpPr>
            <p:spPr>
              <a:xfrm>
                <a:off x="2072043" y="1572604"/>
                <a:ext cx="1628725" cy="683974"/>
              </a:xfrm>
              <a:prstGeom prst="rect">
                <a:avLst/>
              </a:prstGeom>
            </p:spPr>
            <p:txBody>
              <a:bodyPr wrap="square" rtlCol="1">
                <a:spAutoFit/>
              </a:bodyPr>
              <a:lstStyle/>
              <a:p>
                <a:pPr algn="ctr" rtl="1">
                  <a:lnSpc>
                    <a:spcPct val="115000"/>
                  </a:lnSpc>
                </a:pPr>
                <a:r>
                  <a:rPr lang="ar-EG"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تعزيز فرص التمويل والاستثمار</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sp>
        <p:nvSpPr>
          <p:cNvPr id="2" name="TextBox 1">
            <a:extLst>
              <a:ext uri="{FF2B5EF4-FFF2-40B4-BE49-F238E27FC236}">
                <a16:creationId xmlns:a16="http://schemas.microsoft.com/office/drawing/2014/main" id="{44C4C20A-893C-1DF5-14D6-164BF7E83E46}"/>
              </a:ext>
            </a:extLst>
          </p:cNvPr>
          <p:cNvSpPr txBox="1"/>
          <p:nvPr/>
        </p:nvSpPr>
        <p:spPr>
          <a:xfrm>
            <a:off x="2005297" y="3275346"/>
            <a:ext cx="5338916" cy="1384995"/>
          </a:xfrm>
          <a:prstGeom prst="rect">
            <a:avLst/>
          </a:prstGeom>
          <a:noFill/>
        </p:spPr>
        <p:txBody>
          <a:bodyPr wrap="square">
            <a:spAutoFit/>
          </a:bodyPr>
          <a:lstStyle>
            <a:defPPr>
              <a:defRPr lang="en-US"/>
            </a:defPPr>
            <a:lvl1pPr algn="just" rtl="1">
              <a:defRPr sz="2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defRPr>
            </a:lvl1pPr>
          </a:lstStyle>
          <a:p>
            <a:r>
              <a:rPr lang="en-US"/>
              <a:t> </a:t>
            </a:r>
            <a:r>
              <a:rPr lang="ar-SA"/>
              <a:t>الشركات التي تحصل على تقارير مراجعة مالية إيجابية تكون أكثر قدرة على جذب المستثمرين والحصول على التمويل من البنوك والمؤسسات المالية</a:t>
            </a:r>
            <a:endParaRPr lang="en-US" dirty="0"/>
          </a:p>
        </p:txBody>
      </p:sp>
    </p:spTree>
    <p:extLst>
      <p:ext uri="{BB962C8B-B14F-4D97-AF65-F5344CB8AC3E}">
        <p14:creationId xmlns:p14="http://schemas.microsoft.com/office/powerpoint/2010/main" val="459537483"/>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42"/>
                                        </p:tgtEl>
                                        <p:attrNameLst>
                                          <p:attrName>style.visibility</p:attrName>
                                        </p:attrNameLst>
                                      </p:cBhvr>
                                      <p:to>
                                        <p:strVal val="visible"/>
                                      </p:to>
                                    </p:set>
                                    <p:anim calcmode="lin" valueType="num">
                                      <p:cBhvr additive="base">
                                        <p:cTn id="7" dur="500" fill="hold"/>
                                        <p:tgtEl>
                                          <p:spTgt spid="42"/>
                                        </p:tgtEl>
                                        <p:attrNameLst>
                                          <p:attrName>ppt_x</p:attrName>
                                        </p:attrNameLst>
                                      </p:cBhvr>
                                      <p:tavLst>
                                        <p:tav tm="0">
                                          <p:val>
                                            <p:strVal val="#ppt_x"/>
                                          </p:val>
                                        </p:tav>
                                        <p:tav tm="100000">
                                          <p:val>
                                            <p:strVal val="#ppt_x"/>
                                          </p:val>
                                        </p:tav>
                                      </p:tavLst>
                                    </p:anim>
                                    <p:anim calcmode="lin" valueType="num">
                                      <p:cBhvr additive="base">
                                        <p:cTn id="8" dur="500" fill="hold"/>
                                        <p:tgtEl>
                                          <p:spTgt spid="42"/>
                                        </p:tgtEl>
                                        <p:attrNameLst>
                                          <p:attrName>ppt_y</p:attrName>
                                        </p:attrNameLst>
                                      </p:cBhvr>
                                      <p:tavLst>
                                        <p:tav tm="0">
                                          <p:val>
                                            <p:strVal val="1+#ppt_h/2"/>
                                          </p:val>
                                        </p:tav>
                                        <p:tav tm="100000">
                                          <p:val>
                                            <p:strVal val="#ppt_y"/>
                                          </p:val>
                                        </p:tav>
                                      </p:tavLst>
                                    </p:anim>
                                  </p:childTnLst>
                                </p:cTn>
                              </p:par>
                              <p:par>
                                <p:cTn id="9" presetID="22" presetClass="entr" presetSubtype="4" fill="hold" grpId="0" nodeType="with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down)">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C956C83-9A89-46DC-FC6C-E45DEF730C7C}"/>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9B26D5D9-69A8-49EC-A178-0CC2D0B6F271}"/>
              </a:ext>
            </a:extLst>
          </p:cNvPr>
          <p:cNvSpPr txBox="1"/>
          <p:nvPr/>
        </p:nvSpPr>
        <p:spPr>
          <a:xfrm>
            <a:off x="2779494" y="-181335"/>
            <a:ext cx="6633012" cy="729430"/>
          </a:xfrm>
          <a:prstGeom prst="rect">
            <a:avLst/>
          </a:prstGeom>
          <a:noFill/>
        </p:spPr>
        <p:txBody>
          <a:bodyPr wrap="square">
            <a:spAutoFit/>
          </a:bodyPr>
          <a:lstStyle/>
          <a:p>
            <a:pPr marL="0" marR="0" algn="ctr" rtl="1">
              <a:lnSpc>
                <a:spcPct val="115000"/>
              </a:lnSpc>
              <a:spcBef>
                <a:spcPts val="0"/>
              </a:spcBef>
              <a:spcAft>
                <a:spcPts val="0"/>
              </a:spcAft>
            </a:pPr>
            <a:r>
              <a:rPr lang="en-US" sz="3600" b="1" dirty="0">
                <a:solidFill>
                  <a:schemeClr val="bg1"/>
                </a:solidFill>
                <a:latin typeface="Adobe Arabic" panose="02040503050201020203" pitchFamily="18" charset="-78"/>
                <a:cs typeface="Adobe Arabic" panose="02040503050201020203" pitchFamily="18" charset="-78"/>
              </a:rPr>
              <a:t> </a:t>
            </a:r>
            <a:r>
              <a:rPr lang="ar-SA" sz="3600" b="1" dirty="0">
                <a:solidFill>
                  <a:schemeClr val="bg1"/>
                </a:solidFill>
                <a:latin typeface="Adobe Arabic" panose="02040503050201020203" pitchFamily="18" charset="-78"/>
                <a:cs typeface="Adobe Arabic" panose="02040503050201020203" pitchFamily="18" charset="-78"/>
              </a:rPr>
              <a:t>أهمية المراجعة الخارجية</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39F069A3-2E83-6AD9-F8B1-FF3625D18FF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grpSp>
        <p:nvGrpSpPr>
          <p:cNvPr id="41" name="Group 40">
            <a:extLst>
              <a:ext uri="{FF2B5EF4-FFF2-40B4-BE49-F238E27FC236}">
                <a16:creationId xmlns:a16="http://schemas.microsoft.com/office/drawing/2014/main" id="{8DF74DC7-C24A-DB4D-0DAF-8C486EBD79E2}"/>
              </a:ext>
            </a:extLst>
          </p:cNvPr>
          <p:cNvGrpSpPr/>
          <p:nvPr/>
        </p:nvGrpSpPr>
        <p:grpSpPr>
          <a:xfrm>
            <a:off x="8462583" y="2560909"/>
            <a:ext cx="2281090" cy="2220954"/>
            <a:chOff x="2076773" y="3685171"/>
            <a:chExt cx="2281090" cy="2220954"/>
          </a:xfrm>
        </p:grpSpPr>
        <p:pic>
          <p:nvPicPr>
            <p:cNvPr id="12" name="Graphic 117" descr="Downward trend graph with solid fill">
              <a:extLst>
                <a:ext uri="{FF2B5EF4-FFF2-40B4-BE49-F238E27FC236}">
                  <a16:creationId xmlns:a16="http://schemas.microsoft.com/office/drawing/2014/main" id="{39DB1BC3-5990-6444-E971-8BA81F8F6A5C}"/>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2699372" y="3685171"/>
              <a:ext cx="1002256" cy="1002232"/>
            </a:xfrm>
            <a:prstGeom prst="rect">
              <a:avLst/>
            </a:prstGeom>
          </p:spPr>
        </p:pic>
        <p:grpSp>
          <p:nvGrpSpPr>
            <p:cNvPr id="30" name="مجموعة 95">
              <a:extLst>
                <a:ext uri="{FF2B5EF4-FFF2-40B4-BE49-F238E27FC236}">
                  <a16:creationId xmlns:a16="http://schemas.microsoft.com/office/drawing/2014/main" id="{A569D1B8-19B9-81AE-09D3-E6229B133ADF}"/>
                </a:ext>
              </a:extLst>
            </p:cNvPr>
            <p:cNvGrpSpPr/>
            <p:nvPr/>
          </p:nvGrpSpPr>
          <p:grpSpPr>
            <a:xfrm>
              <a:off x="2076773" y="3775424"/>
              <a:ext cx="2281090" cy="2130701"/>
              <a:chOff x="752116" y="1141800"/>
              <a:chExt cx="1256689" cy="1173956"/>
            </a:xfrm>
          </p:grpSpPr>
          <p:sp>
            <p:nvSpPr>
              <p:cNvPr id="31" name="مستطيل: زوايا مستديرة 96">
                <a:extLst>
                  <a:ext uri="{FF2B5EF4-FFF2-40B4-BE49-F238E27FC236}">
                    <a16:creationId xmlns:a16="http://schemas.microsoft.com/office/drawing/2014/main" id="{D0D04547-A20A-B9D9-FD27-119B51D86979}"/>
                  </a:ext>
                </a:extLst>
              </p:cNvPr>
              <p:cNvSpPr/>
              <p:nvPr/>
            </p:nvSpPr>
            <p:spPr>
              <a:xfrm rot="18900000">
                <a:off x="798209" y="1141800"/>
                <a:ext cx="1173956" cy="1173956"/>
              </a:xfrm>
              <a:prstGeom prst="roundRect">
                <a:avLst/>
              </a:prstGeom>
              <a:noFill/>
              <a:ln w="28575">
                <a:solidFill>
                  <a:srgbClr val="A0C9CA"/>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endParaRPr lang="en-US" sz="3200"/>
              </a:p>
            </p:txBody>
          </p:sp>
          <p:sp>
            <p:nvSpPr>
              <p:cNvPr id="32" name="مربع نص 169">
                <a:extLst>
                  <a:ext uri="{FF2B5EF4-FFF2-40B4-BE49-F238E27FC236}">
                    <a16:creationId xmlns:a16="http://schemas.microsoft.com/office/drawing/2014/main" id="{D4FE65CF-6EFA-EA37-75E3-B73CD1CE9F85}"/>
                  </a:ext>
                </a:extLst>
              </p:cNvPr>
              <p:cNvSpPr txBox="1"/>
              <p:nvPr/>
            </p:nvSpPr>
            <p:spPr>
              <a:xfrm>
                <a:off x="752116" y="1670113"/>
                <a:ext cx="1256689" cy="352718"/>
              </a:xfrm>
              <a:prstGeom prst="rect">
                <a:avLst/>
              </a:prstGeom>
              <a:noFill/>
            </p:spPr>
            <p:txBody>
              <a:bodyPr wrap="square" rtlCol="1">
                <a:spAutoFit/>
              </a:bodyPr>
              <a:lstStyle/>
              <a:p>
                <a:pPr algn="ctr" rtl="1">
                  <a:lnSpc>
                    <a:spcPct val="115000"/>
                  </a:lnSpc>
                </a:pPr>
                <a:r>
                  <a:rPr lang="ar-EG"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تقليل المخاطر المالية</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sp>
        <p:nvSpPr>
          <p:cNvPr id="2" name="TextBox 1">
            <a:extLst>
              <a:ext uri="{FF2B5EF4-FFF2-40B4-BE49-F238E27FC236}">
                <a16:creationId xmlns:a16="http://schemas.microsoft.com/office/drawing/2014/main" id="{342CF517-8973-F2E2-759D-4E12FDBBA8A3}"/>
              </a:ext>
            </a:extLst>
          </p:cNvPr>
          <p:cNvSpPr txBox="1"/>
          <p:nvPr/>
        </p:nvSpPr>
        <p:spPr>
          <a:xfrm>
            <a:off x="2005297" y="3275346"/>
            <a:ext cx="5338916" cy="1384995"/>
          </a:xfrm>
          <a:prstGeom prst="rect">
            <a:avLst/>
          </a:prstGeom>
          <a:noFill/>
        </p:spPr>
        <p:txBody>
          <a:bodyPr wrap="square">
            <a:spAutoFit/>
          </a:bodyPr>
          <a:lstStyle>
            <a:defPPr>
              <a:defRPr lang="en-US"/>
            </a:defPPr>
            <a:lvl1pPr algn="just" rtl="1">
              <a:defRPr sz="2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defRPr>
            </a:lvl1pPr>
          </a:lstStyle>
          <a:p>
            <a:r>
              <a:rPr lang="en-US"/>
              <a:t> </a:t>
            </a:r>
            <a:r>
              <a:rPr lang="ar-SA"/>
              <a:t>من خلال فحص العمليات المالية بشكل دقيق، تُساعد المراجعة الخارجية في تحديد وتخفيف المخاطر المالية المحتملة</a:t>
            </a:r>
            <a:endParaRPr lang="en-US" dirty="0"/>
          </a:p>
        </p:txBody>
      </p:sp>
    </p:spTree>
    <p:extLst>
      <p:ext uri="{BB962C8B-B14F-4D97-AF65-F5344CB8AC3E}">
        <p14:creationId xmlns:p14="http://schemas.microsoft.com/office/powerpoint/2010/main" val="3654255455"/>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41"/>
                                        </p:tgtEl>
                                        <p:attrNameLst>
                                          <p:attrName>style.visibility</p:attrName>
                                        </p:attrNameLst>
                                      </p:cBhvr>
                                      <p:to>
                                        <p:strVal val="visible"/>
                                      </p:to>
                                    </p:set>
                                    <p:anim calcmode="lin" valueType="num">
                                      <p:cBhvr additive="base">
                                        <p:cTn id="7" dur="500" fill="hold"/>
                                        <p:tgtEl>
                                          <p:spTgt spid="41"/>
                                        </p:tgtEl>
                                        <p:attrNameLst>
                                          <p:attrName>ppt_x</p:attrName>
                                        </p:attrNameLst>
                                      </p:cBhvr>
                                      <p:tavLst>
                                        <p:tav tm="0">
                                          <p:val>
                                            <p:strVal val="#ppt_x"/>
                                          </p:val>
                                        </p:tav>
                                        <p:tav tm="100000">
                                          <p:val>
                                            <p:strVal val="#ppt_x"/>
                                          </p:val>
                                        </p:tav>
                                      </p:tavLst>
                                    </p:anim>
                                    <p:anim calcmode="lin" valueType="num">
                                      <p:cBhvr additive="base">
                                        <p:cTn id="8" dur="500" fill="hold"/>
                                        <p:tgtEl>
                                          <p:spTgt spid="41"/>
                                        </p:tgtEl>
                                        <p:attrNameLst>
                                          <p:attrName>ppt_y</p:attrName>
                                        </p:attrNameLst>
                                      </p:cBhvr>
                                      <p:tavLst>
                                        <p:tav tm="0">
                                          <p:val>
                                            <p:strVal val="1+#ppt_h/2"/>
                                          </p:val>
                                        </p:tav>
                                        <p:tav tm="100000">
                                          <p:val>
                                            <p:strVal val="#ppt_y"/>
                                          </p:val>
                                        </p:tav>
                                      </p:tavLst>
                                    </p:anim>
                                  </p:childTnLst>
                                </p:cTn>
                              </p:par>
                              <p:par>
                                <p:cTn id="9" presetID="22" presetClass="entr" presetSubtype="4" fill="hold" grpId="0" nodeType="with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down)">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9939EB9-4BF7-3194-A7B9-C851AA1344AB}"/>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E0E6DFCF-5B83-AB62-5E9E-5E32D9B62F72}"/>
              </a:ext>
            </a:extLst>
          </p:cNvPr>
          <p:cNvSpPr txBox="1"/>
          <p:nvPr/>
        </p:nvSpPr>
        <p:spPr>
          <a:xfrm>
            <a:off x="2779494" y="-181335"/>
            <a:ext cx="6633012" cy="729430"/>
          </a:xfrm>
          <a:prstGeom prst="rect">
            <a:avLst/>
          </a:prstGeom>
          <a:noFill/>
        </p:spPr>
        <p:txBody>
          <a:bodyPr wrap="square">
            <a:spAutoFit/>
          </a:bodyPr>
          <a:lstStyle/>
          <a:p>
            <a:pPr algn="ctr" rtl="1">
              <a:lnSpc>
                <a:spcPct val="115000"/>
              </a:lnSpc>
            </a:pPr>
            <a:r>
              <a:rPr lang="en-US" sz="3600" b="1" dirty="0">
                <a:solidFill>
                  <a:schemeClr val="bg1"/>
                </a:solidFill>
                <a:latin typeface="Adobe Arabic" panose="02040503050201020203" pitchFamily="18" charset="-78"/>
                <a:cs typeface="Adobe Arabic" panose="02040503050201020203" pitchFamily="18" charset="-78"/>
              </a:rPr>
              <a:t> </a:t>
            </a:r>
            <a:r>
              <a:rPr lang="ar-SA" sz="3600" b="1" dirty="0">
                <a:solidFill>
                  <a:schemeClr val="bg1"/>
                </a:solidFill>
                <a:latin typeface="Adobe Arabic" panose="02040503050201020203" pitchFamily="18" charset="-78"/>
                <a:cs typeface="Adobe Arabic" panose="02040503050201020203" pitchFamily="18" charset="-78"/>
              </a:rPr>
              <a:t>أدوار المراجع الخارجي</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642BA895-48BC-3592-B2FA-A9DF70E505C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grpSp>
        <p:nvGrpSpPr>
          <p:cNvPr id="4" name="Group 3">
            <a:extLst>
              <a:ext uri="{FF2B5EF4-FFF2-40B4-BE49-F238E27FC236}">
                <a16:creationId xmlns:a16="http://schemas.microsoft.com/office/drawing/2014/main" id="{C8B2F831-407C-9A38-4128-8B61CE80394F}"/>
              </a:ext>
            </a:extLst>
          </p:cNvPr>
          <p:cNvGrpSpPr/>
          <p:nvPr/>
        </p:nvGrpSpPr>
        <p:grpSpPr>
          <a:xfrm>
            <a:off x="4841386" y="1971206"/>
            <a:ext cx="2654912" cy="3792655"/>
            <a:chOff x="1809676" y="0"/>
            <a:chExt cx="1375762" cy="1965116"/>
          </a:xfrm>
        </p:grpSpPr>
        <p:sp>
          <p:nvSpPr>
            <p:cNvPr id="16" name="Shape">
              <a:extLst>
                <a:ext uri="{FF2B5EF4-FFF2-40B4-BE49-F238E27FC236}">
                  <a16:creationId xmlns:a16="http://schemas.microsoft.com/office/drawing/2014/main" id="{B18606EC-9FF1-E72D-A5AF-C2C28AE065CE}"/>
                </a:ext>
              </a:extLst>
            </p:cNvPr>
            <p:cNvSpPr/>
            <p:nvPr/>
          </p:nvSpPr>
          <p:spPr>
            <a:xfrm>
              <a:off x="1809676" y="0"/>
              <a:ext cx="1240538" cy="1239629"/>
            </a:xfrm>
            <a:custGeom>
              <a:avLst/>
              <a:gdLst/>
              <a:ahLst/>
              <a:cxnLst>
                <a:cxn ang="0">
                  <a:pos x="wd2" y="hd2"/>
                </a:cxn>
                <a:cxn ang="5400000">
                  <a:pos x="wd2" y="hd2"/>
                </a:cxn>
                <a:cxn ang="10800000">
                  <a:pos x="wd2" y="hd2"/>
                </a:cxn>
                <a:cxn ang="16200000">
                  <a:pos x="wd2" y="hd2"/>
                </a:cxn>
              </a:cxnLst>
              <a:rect l="0" t="0" r="r" b="b"/>
              <a:pathLst>
                <a:path w="20530" h="20559" extrusionOk="0">
                  <a:moveTo>
                    <a:pt x="9698" y="5651"/>
                  </a:moveTo>
                  <a:cubicBezTo>
                    <a:pt x="9523" y="5727"/>
                    <a:pt x="9350" y="5810"/>
                    <a:pt x="9180" y="5899"/>
                  </a:cubicBezTo>
                  <a:cubicBezTo>
                    <a:pt x="8783" y="6106"/>
                    <a:pt x="8337" y="6211"/>
                    <a:pt x="7893" y="6159"/>
                  </a:cubicBezTo>
                  <a:cubicBezTo>
                    <a:pt x="7363" y="6097"/>
                    <a:pt x="6851" y="5862"/>
                    <a:pt x="6444" y="5455"/>
                  </a:cubicBezTo>
                  <a:cubicBezTo>
                    <a:pt x="6262" y="5272"/>
                    <a:pt x="6114" y="5068"/>
                    <a:pt x="6001" y="4850"/>
                  </a:cubicBezTo>
                  <a:cubicBezTo>
                    <a:pt x="5773" y="4411"/>
                    <a:pt x="5724" y="3905"/>
                    <a:pt x="5806" y="3416"/>
                  </a:cubicBezTo>
                  <a:cubicBezTo>
                    <a:pt x="5832" y="3261"/>
                    <a:pt x="5846" y="3103"/>
                    <a:pt x="5847" y="2946"/>
                  </a:cubicBezTo>
                  <a:cubicBezTo>
                    <a:pt x="5852" y="2145"/>
                    <a:pt x="5533" y="1343"/>
                    <a:pt x="4887" y="755"/>
                  </a:cubicBezTo>
                  <a:cubicBezTo>
                    <a:pt x="3773" y="-259"/>
                    <a:pt x="2042" y="-250"/>
                    <a:pt x="938" y="775"/>
                  </a:cubicBezTo>
                  <a:cubicBezTo>
                    <a:pt x="-285" y="1912"/>
                    <a:pt x="-312" y="3827"/>
                    <a:pt x="857" y="4998"/>
                  </a:cubicBezTo>
                  <a:cubicBezTo>
                    <a:pt x="1432" y="5574"/>
                    <a:pt x="2189" y="5860"/>
                    <a:pt x="2943" y="5855"/>
                  </a:cubicBezTo>
                  <a:cubicBezTo>
                    <a:pt x="3116" y="5854"/>
                    <a:pt x="3289" y="5838"/>
                    <a:pt x="3460" y="5806"/>
                  </a:cubicBezTo>
                  <a:cubicBezTo>
                    <a:pt x="3794" y="5744"/>
                    <a:pt x="4140" y="5747"/>
                    <a:pt x="4465" y="5851"/>
                  </a:cubicBezTo>
                  <a:cubicBezTo>
                    <a:pt x="4824" y="5967"/>
                    <a:pt x="5162" y="6168"/>
                    <a:pt x="5447" y="6454"/>
                  </a:cubicBezTo>
                  <a:cubicBezTo>
                    <a:pt x="5854" y="6861"/>
                    <a:pt x="6088" y="7375"/>
                    <a:pt x="6150" y="7906"/>
                  </a:cubicBezTo>
                  <a:cubicBezTo>
                    <a:pt x="6202" y="8351"/>
                    <a:pt x="6098" y="8798"/>
                    <a:pt x="5891" y="9195"/>
                  </a:cubicBezTo>
                  <a:cubicBezTo>
                    <a:pt x="5802" y="9367"/>
                    <a:pt x="5719" y="9540"/>
                    <a:pt x="5643" y="9716"/>
                  </a:cubicBezTo>
                  <a:cubicBezTo>
                    <a:pt x="4410" y="12586"/>
                    <a:pt x="4982" y="16048"/>
                    <a:pt x="7360" y="18368"/>
                  </a:cubicBezTo>
                  <a:cubicBezTo>
                    <a:pt x="10407" y="21341"/>
                    <a:pt x="15333" y="21282"/>
                    <a:pt x="18311" y="18239"/>
                  </a:cubicBezTo>
                  <a:cubicBezTo>
                    <a:pt x="21288" y="15198"/>
                    <a:pt x="21270" y="10315"/>
                    <a:pt x="18258" y="7296"/>
                  </a:cubicBezTo>
                  <a:cubicBezTo>
                    <a:pt x="15943" y="4976"/>
                    <a:pt x="12532" y="4429"/>
                    <a:pt x="9698" y="5651"/>
                  </a:cubicBezTo>
                  <a:close/>
                </a:path>
              </a:pathLst>
            </a:custGeom>
            <a:solidFill>
              <a:srgbClr val="BFBFBF"/>
            </a:solidFill>
            <a:ln/>
            <a:effectLst/>
          </p:spPr>
          <p:style>
            <a:lnRef idx="0">
              <a:schemeClr val="accent1"/>
            </a:lnRef>
            <a:fillRef idx="3">
              <a:schemeClr val="accent1"/>
            </a:fillRef>
            <a:effectRef idx="3">
              <a:schemeClr val="accent1"/>
            </a:effectRef>
            <a:fontRef idx="minor">
              <a:schemeClr val="lt1"/>
            </a:fontRef>
          </p:style>
          <p:txBody>
            <a:bodyPr lIns="182880" tIns="38100" rIns="38100" bIns="38100" anchor="t"/>
            <a:lstStyle/>
            <a:p>
              <a:endParaRPr lang="en-US" sz="3200"/>
            </a:p>
          </p:txBody>
        </p:sp>
        <p:sp>
          <p:nvSpPr>
            <p:cNvPr id="17" name="مربع نص 28">
              <a:extLst>
                <a:ext uri="{FF2B5EF4-FFF2-40B4-BE49-F238E27FC236}">
                  <a16:creationId xmlns:a16="http://schemas.microsoft.com/office/drawing/2014/main" id="{1A817338-6007-FF75-E0D5-1CDC6C79CF89}"/>
                </a:ext>
              </a:extLst>
            </p:cNvPr>
            <p:cNvSpPr txBox="1"/>
            <p:nvPr/>
          </p:nvSpPr>
          <p:spPr>
            <a:xfrm>
              <a:off x="1944643" y="1339992"/>
              <a:ext cx="1240795" cy="625124"/>
            </a:xfrm>
            <a:prstGeom prst="rect">
              <a:avLst/>
            </a:prstGeom>
            <a:noFill/>
          </p:spPr>
          <p:txBody>
            <a:bodyPr wrap="square" rtlCol="1">
              <a:spAutoFit/>
            </a:bodyPr>
            <a:lstStyle/>
            <a:p>
              <a:pPr algn="ctr" rtl="0">
                <a:lnSpc>
                  <a:spcPct val="115000"/>
                </a:lnSpc>
              </a:pPr>
              <a:r>
                <a:rPr lang="ar-SY"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تقييم النظام الرقابي الداخلي</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18" name="مربع نص 28">
              <a:extLst>
                <a:ext uri="{FF2B5EF4-FFF2-40B4-BE49-F238E27FC236}">
                  <a16:creationId xmlns:a16="http://schemas.microsoft.com/office/drawing/2014/main" id="{45DB82CD-8678-8BCB-DC91-20A9F1BCBB88}"/>
                </a:ext>
              </a:extLst>
            </p:cNvPr>
            <p:cNvSpPr txBox="1"/>
            <p:nvPr/>
          </p:nvSpPr>
          <p:spPr>
            <a:xfrm>
              <a:off x="2334985" y="473380"/>
              <a:ext cx="447822" cy="559542"/>
            </a:xfrm>
            <a:prstGeom prst="rect">
              <a:avLst/>
            </a:prstGeom>
            <a:noFill/>
          </p:spPr>
          <p:txBody>
            <a:bodyPr wrap="square" rtlCol="1">
              <a:spAutoFit/>
            </a:bodyPr>
            <a:lstStyle/>
            <a:p>
              <a:pPr algn="ctr" rtl="0">
                <a:lnSpc>
                  <a:spcPct val="115000"/>
                </a:lnSpc>
              </a:pPr>
              <a:r>
                <a:rPr lang="en-GB" sz="6000" kern="1200">
                  <a:solidFill>
                    <a:srgbClr val="FFFFFF"/>
                  </a:solidFill>
                  <a:effectLst/>
                  <a:latin typeface="Aller" panose="02000503030000020004" pitchFamily="2" charset="0"/>
                  <a:ea typeface="Calibri" panose="020F0502020204030204" pitchFamily="34" charset="0"/>
                  <a:cs typeface="GE Dinar Two Medium" panose="020A0503020102020204" pitchFamily="18" charset="-78"/>
                </a:rPr>
                <a:t>2</a:t>
              </a:r>
              <a:endParaRPr lang="en-US" sz="60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5" name="Group 4">
            <a:extLst>
              <a:ext uri="{FF2B5EF4-FFF2-40B4-BE49-F238E27FC236}">
                <a16:creationId xmlns:a16="http://schemas.microsoft.com/office/drawing/2014/main" id="{28C54483-DCAE-DC84-8D48-E0516732BE92}"/>
              </a:ext>
            </a:extLst>
          </p:cNvPr>
          <p:cNvGrpSpPr/>
          <p:nvPr/>
        </p:nvGrpSpPr>
        <p:grpSpPr>
          <a:xfrm>
            <a:off x="8810445" y="1971206"/>
            <a:ext cx="2621460" cy="3509503"/>
            <a:chOff x="3569586" y="0"/>
            <a:chExt cx="1358427" cy="1818403"/>
          </a:xfrm>
        </p:grpSpPr>
        <p:sp>
          <p:nvSpPr>
            <p:cNvPr id="13" name="Shape">
              <a:extLst>
                <a:ext uri="{FF2B5EF4-FFF2-40B4-BE49-F238E27FC236}">
                  <a16:creationId xmlns:a16="http://schemas.microsoft.com/office/drawing/2014/main" id="{7460C4E7-8B60-D5F8-9DE1-58BD12D043BE}"/>
                </a:ext>
              </a:extLst>
            </p:cNvPr>
            <p:cNvSpPr/>
            <p:nvPr/>
          </p:nvSpPr>
          <p:spPr>
            <a:xfrm>
              <a:off x="3569586" y="0"/>
              <a:ext cx="1240538" cy="1239629"/>
            </a:xfrm>
            <a:custGeom>
              <a:avLst/>
              <a:gdLst/>
              <a:ahLst/>
              <a:cxnLst>
                <a:cxn ang="0">
                  <a:pos x="wd2" y="hd2"/>
                </a:cxn>
                <a:cxn ang="5400000">
                  <a:pos x="wd2" y="hd2"/>
                </a:cxn>
                <a:cxn ang="10800000">
                  <a:pos x="wd2" y="hd2"/>
                </a:cxn>
                <a:cxn ang="16200000">
                  <a:pos x="wd2" y="hd2"/>
                </a:cxn>
              </a:cxnLst>
              <a:rect l="0" t="0" r="r" b="b"/>
              <a:pathLst>
                <a:path w="20530" h="20559" extrusionOk="0">
                  <a:moveTo>
                    <a:pt x="9698" y="5651"/>
                  </a:moveTo>
                  <a:cubicBezTo>
                    <a:pt x="9523" y="5727"/>
                    <a:pt x="9350" y="5810"/>
                    <a:pt x="9180" y="5899"/>
                  </a:cubicBezTo>
                  <a:cubicBezTo>
                    <a:pt x="8783" y="6106"/>
                    <a:pt x="8337" y="6211"/>
                    <a:pt x="7893" y="6159"/>
                  </a:cubicBezTo>
                  <a:cubicBezTo>
                    <a:pt x="7363" y="6097"/>
                    <a:pt x="6851" y="5862"/>
                    <a:pt x="6444" y="5455"/>
                  </a:cubicBezTo>
                  <a:cubicBezTo>
                    <a:pt x="6262" y="5272"/>
                    <a:pt x="6114" y="5068"/>
                    <a:pt x="6001" y="4850"/>
                  </a:cubicBezTo>
                  <a:cubicBezTo>
                    <a:pt x="5773" y="4411"/>
                    <a:pt x="5724" y="3905"/>
                    <a:pt x="5806" y="3416"/>
                  </a:cubicBezTo>
                  <a:cubicBezTo>
                    <a:pt x="5832" y="3261"/>
                    <a:pt x="5846" y="3103"/>
                    <a:pt x="5847" y="2946"/>
                  </a:cubicBezTo>
                  <a:cubicBezTo>
                    <a:pt x="5852" y="2145"/>
                    <a:pt x="5533" y="1343"/>
                    <a:pt x="4887" y="755"/>
                  </a:cubicBezTo>
                  <a:cubicBezTo>
                    <a:pt x="3773" y="-259"/>
                    <a:pt x="2042" y="-250"/>
                    <a:pt x="938" y="775"/>
                  </a:cubicBezTo>
                  <a:cubicBezTo>
                    <a:pt x="-285" y="1912"/>
                    <a:pt x="-312" y="3827"/>
                    <a:pt x="857" y="4998"/>
                  </a:cubicBezTo>
                  <a:cubicBezTo>
                    <a:pt x="1432" y="5574"/>
                    <a:pt x="2189" y="5860"/>
                    <a:pt x="2943" y="5855"/>
                  </a:cubicBezTo>
                  <a:cubicBezTo>
                    <a:pt x="3116" y="5854"/>
                    <a:pt x="3289" y="5838"/>
                    <a:pt x="3460" y="5806"/>
                  </a:cubicBezTo>
                  <a:cubicBezTo>
                    <a:pt x="3794" y="5744"/>
                    <a:pt x="4140" y="5747"/>
                    <a:pt x="4465" y="5851"/>
                  </a:cubicBezTo>
                  <a:cubicBezTo>
                    <a:pt x="4824" y="5967"/>
                    <a:pt x="5162" y="6168"/>
                    <a:pt x="5447" y="6454"/>
                  </a:cubicBezTo>
                  <a:cubicBezTo>
                    <a:pt x="5854" y="6861"/>
                    <a:pt x="6088" y="7375"/>
                    <a:pt x="6150" y="7906"/>
                  </a:cubicBezTo>
                  <a:cubicBezTo>
                    <a:pt x="6202" y="8351"/>
                    <a:pt x="6098" y="8798"/>
                    <a:pt x="5891" y="9195"/>
                  </a:cubicBezTo>
                  <a:cubicBezTo>
                    <a:pt x="5802" y="9367"/>
                    <a:pt x="5719" y="9540"/>
                    <a:pt x="5643" y="9716"/>
                  </a:cubicBezTo>
                  <a:cubicBezTo>
                    <a:pt x="4410" y="12586"/>
                    <a:pt x="4982" y="16048"/>
                    <a:pt x="7360" y="18368"/>
                  </a:cubicBezTo>
                  <a:cubicBezTo>
                    <a:pt x="10407" y="21341"/>
                    <a:pt x="15333" y="21282"/>
                    <a:pt x="18311" y="18239"/>
                  </a:cubicBezTo>
                  <a:cubicBezTo>
                    <a:pt x="21288" y="15198"/>
                    <a:pt x="21270" y="10315"/>
                    <a:pt x="18258" y="7296"/>
                  </a:cubicBezTo>
                  <a:cubicBezTo>
                    <a:pt x="15943" y="4976"/>
                    <a:pt x="12531" y="4429"/>
                    <a:pt x="9698" y="5651"/>
                  </a:cubicBezTo>
                  <a:close/>
                </a:path>
              </a:pathLst>
            </a:custGeom>
            <a:solidFill>
              <a:srgbClr val="168489"/>
            </a:solidFill>
            <a:ln/>
            <a:effectLst/>
          </p:spPr>
          <p:style>
            <a:lnRef idx="0">
              <a:schemeClr val="accent1"/>
            </a:lnRef>
            <a:fillRef idx="3">
              <a:schemeClr val="accent1"/>
            </a:fillRef>
            <a:effectRef idx="3">
              <a:schemeClr val="accent1"/>
            </a:effectRef>
            <a:fontRef idx="minor">
              <a:schemeClr val="lt1"/>
            </a:fontRef>
          </p:style>
          <p:txBody>
            <a:bodyPr lIns="182880" tIns="38100" rIns="38100" bIns="38100" anchor="t"/>
            <a:lstStyle/>
            <a:p>
              <a:endParaRPr lang="en-US" sz="3200"/>
            </a:p>
          </p:txBody>
        </p:sp>
        <p:sp>
          <p:nvSpPr>
            <p:cNvPr id="14" name="مربع نص 28">
              <a:extLst>
                <a:ext uri="{FF2B5EF4-FFF2-40B4-BE49-F238E27FC236}">
                  <a16:creationId xmlns:a16="http://schemas.microsoft.com/office/drawing/2014/main" id="{4A935C62-B857-0EBA-CDBF-503BEDC940B5}"/>
                </a:ext>
              </a:extLst>
            </p:cNvPr>
            <p:cNvSpPr txBox="1"/>
            <p:nvPr/>
          </p:nvSpPr>
          <p:spPr>
            <a:xfrm>
              <a:off x="3717644" y="1486705"/>
              <a:ext cx="1210369" cy="331698"/>
            </a:xfrm>
            <a:prstGeom prst="rect">
              <a:avLst/>
            </a:prstGeom>
            <a:noFill/>
          </p:spPr>
          <p:txBody>
            <a:bodyPr wrap="square" rtlCol="1">
              <a:spAutoFit/>
            </a:bodyPr>
            <a:lstStyle/>
            <a:p>
              <a:pPr algn="ctr" rtl="0">
                <a:lnSpc>
                  <a:spcPct val="115000"/>
                </a:lnSpc>
              </a:pPr>
              <a:r>
                <a:rPr lang="ar-SY" sz="32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الاستقلالية والحيادية</a:t>
              </a:r>
              <a:endParaRPr lang="en-US"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15" name="مربع نص 28">
              <a:extLst>
                <a:ext uri="{FF2B5EF4-FFF2-40B4-BE49-F238E27FC236}">
                  <a16:creationId xmlns:a16="http://schemas.microsoft.com/office/drawing/2014/main" id="{C6FADB2B-5EAF-1EB9-E88F-4CE69E29F97A}"/>
                </a:ext>
              </a:extLst>
            </p:cNvPr>
            <p:cNvSpPr txBox="1"/>
            <p:nvPr/>
          </p:nvSpPr>
          <p:spPr>
            <a:xfrm>
              <a:off x="4098807" y="473380"/>
              <a:ext cx="446473" cy="559542"/>
            </a:xfrm>
            <a:prstGeom prst="rect">
              <a:avLst/>
            </a:prstGeom>
            <a:noFill/>
          </p:spPr>
          <p:txBody>
            <a:bodyPr wrap="square" rtlCol="1">
              <a:spAutoFit/>
            </a:bodyPr>
            <a:lstStyle/>
            <a:p>
              <a:pPr algn="ctr" rtl="0">
                <a:lnSpc>
                  <a:spcPct val="115000"/>
                </a:lnSpc>
              </a:pPr>
              <a:r>
                <a:rPr lang="en-GB" sz="6000" kern="1200">
                  <a:solidFill>
                    <a:srgbClr val="FFFFFF"/>
                  </a:solidFill>
                  <a:effectLst/>
                  <a:latin typeface="Aller" panose="02000503030000020004" pitchFamily="2" charset="0"/>
                  <a:ea typeface="Calibri" panose="020F0502020204030204" pitchFamily="34" charset="0"/>
                  <a:cs typeface="GE Dinar Two Medium" panose="020A0503020102020204" pitchFamily="18" charset="-78"/>
                </a:rPr>
                <a:t>1</a:t>
              </a:r>
              <a:endParaRPr lang="en-US" sz="60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6" name="Group 5">
            <a:extLst>
              <a:ext uri="{FF2B5EF4-FFF2-40B4-BE49-F238E27FC236}">
                <a16:creationId xmlns:a16="http://schemas.microsoft.com/office/drawing/2014/main" id="{B9461B10-F412-A85E-0B9D-BF9A15EB5583}"/>
              </a:ext>
            </a:extLst>
          </p:cNvPr>
          <p:cNvGrpSpPr/>
          <p:nvPr/>
        </p:nvGrpSpPr>
        <p:grpSpPr>
          <a:xfrm>
            <a:off x="760095" y="1971206"/>
            <a:ext cx="2768415" cy="3509503"/>
            <a:chOff x="0" y="0"/>
            <a:chExt cx="1434577" cy="1818403"/>
          </a:xfrm>
        </p:grpSpPr>
        <p:sp>
          <p:nvSpPr>
            <p:cNvPr id="7" name="Shape">
              <a:extLst>
                <a:ext uri="{FF2B5EF4-FFF2-40B4-BE49-F238E27FC236}">
                  <a16:creationId xmlns:a16="http://schemas.microsoft.com/office/drawing/2014/main" id="{78953DF5-F389-141A-A9CB-2ED41026249F}"/>
                </a:ext>
              </a:extLst>
            </p:cNvPr>
            <p:cNvSpPr/>
            <p:nvPr/>
          </p:nvSpPr>
          <p:spPr>
            <a:xfrm>
              <a:off x="0" y="0"/>
              <a:ext cx="1240538" cy="1239629"/>
            </a:xfrm>
            <a:custGeom>
              <a:avLst/>
              <a:gdLst/>
              <a:ahLst/>
              <a:cxnLst>
                <a:cxn ang="0">
                  <a:pos x="wd2" y="hd2"/>
                </a:cxn>
                <a:cxn ang="5400000">
                  <a:pos x="wd2" y="hd2"/>
                </a:cxn>
                <a:cxn ang="10800000">
                  <a:pos x="wd2" y="hd2"/>
                </a:cxn>
                <a:cxn ang="16200000">
                  <a:pos x="wd2" y="hd2"/>
                </a:cxn>
              </a:cxnLst>
              <a:rect l="0" t="0" r="r" b="b"/>
              <a:pathLst>
                <a:path w="20530" h="20559" extrusionOk="0">
                  <a:moveTo>
                    <a:pt x="9698" y="5651"/>
                  </a:moveTo>
                  <a:cubicBezTo>
                    <a:pt x="9523" y="5727"/>
                    <a:pt x="9350" y="5810"/>
                    <a:pt x="9180" y="5899"/>
                  </a:cubicBezTo>
                  <a:cubicBezTo>
                    <a:pt x="8783" y="6106"/>
                    <a:pt x="8337" y="6211"/>
                    <a:pt x="7893" y="6159"/>
                  </a:cubicBezTo>
                  <a:cubicBezTo>
                    <a:pt x="7363" y="6097"/>
                    <a:pt x="6851" y="5862"/>
                    <a:pt x="6444" y="5455"/>
                  </a:cubicBezTo>
                  <a:cubicBezTo>
                    <a:pt x="6262" y="5272"/>
                    <a:pt x="6114" y="5068"/>
                    <a:pt x="6001" y="4850"/>
                  </a:cubicBezTo>
                  <a:cubicBezTo>
                    <a:pt x="5773" y="4411"/>
                    <a:pt x="5724" y="3905"/>
                    <a:pt x="5806" y="3416"/>
                  </a:cubicBezTo>
                  <a:cubicBezTo>
                    <a:pt x="5832" y="3261"/>
                    <a:pt x="5846" y="3103"/>
                    <a:pt x="5847" y="2946"/>
                  </a:cubicBezTo>
                  <a:cubicBezTo>
                    <a:pt x="5852" y="2145"/>
                    <a:pt x="5533" y="1343"/>
                    <a:pt x="4887" y="755"/>
                  </a:cubicBezTo>
                  <a:cubicBezTo>
                    <a:pt x="3773" y="-259"/>
                    <a:pt x="2042" y="-250"/>
                    <a:pt x="938" y="775"/>
                  </a:cubicBezTo>
                  <a:cubicBezTo>
                    <a:pt x="-285" y="1912"/>
                    <a:pt x="-312" y="3827"/>
                    <a:pt x="857" y="4998"/>
                  </a:cubicBezTo>
                  <a:cubicBezTo>
                    <a:pt x="1432" y="5574"/>
                    <a:pt x="2189" y="5860"/>
                    <a:pt x="2943" y="5855"/>
                  </a:cubicBezTo>
                  <a:cubicBezTo>
                    <a:pt x="3116" y="5854"/>
                    <a:pt x="3289" y="5838"/>
                    <a:pt x="3460" y="5806"/>
                  </a:cubicBezTo>
                  <a:cubicBezTo>
                    <a:pt x="3794" y="5744"/>
                    <a:pt x="4140" y="5747"/>
                    <a:pt x="4465" y="5851"/>
                  </a:cubicBezTo>
                  <a:cubicBezTo>
                    <a:pt x="4824" y="5967"/>
                    <a:pt x="5162" y="6168"/>
                    <a:pt x="5447" y="6454"/>
                  </a:cubicBezTo>
                  <a:cubicBezTo>
                    <a:pt x="5854" y="6861"/>
                    <a:pt x="6088" y="7375"/>
                    <a:pt x="6150" y="7906"/>
                  </a:cubicBezTo>
                  <a:cubicBezTo>
                    <a:pt x="6202" y="8351"/>
                    <a:pt x="6098" y="8798"/>
                    <a:pt x="5891" y="9195"/>
                  </a:cubicBezTo>
                  <a:cubicBezTo>
                    <a:pt x="5802" y="9367"/>
                    <a:pt x="5719" y="9540"/>
                    <a:pt x="5643" y="9716"/>
                  </a:cubicBezTo>
                  <a:cubicBezTo>
                    <a:pt x="4410" y="12586"/>
                    <a:pt x="4982" y="16048"/>
                    <a:pt x="7360" y="18368"/>
                  </a:cubicBezTo>
                  <a:cubicBezTo>
                    <a:pt x="10407" y="21341"/>
                    <a:pt x="15333" y="21282"/>
                    <a:pt x="18311" y="18239"/>
                  </a:cubicBezTo>
                  <a:cubicBezTo>
                    <a:pt x="21288" y="15198"/>
                    <a:pt x="21270" y="10315"/>
                    <a:pt x="18258" y="7296"/>
                  </a:cubicBezTo>
                  <a:cubicBezTo>
                    <a:pt x="15943" y="4976"/>
                    <a:pt x="12531" y="4429"/>
                    <a:pt x="9698" y="5651"/>
                  </a:cubicBezTo>
                  <a:close/>
                </a:path>
              </a:pathLst>
            </a:custGeom>
            <a:solidFill>
              <a:srgbClr val="FFD366"/>
            </a:solidFill>
            <a:ln/>
            <a:effectLst/>
          </p:spPr>
          <p:style>
            <a:lnRef idx="0">
              <a:schemeClr val="accent1"/>
            </a:lnRef>
            <a:fillRef idx="3">
              <a:schemeClr val="accent1"/>
            </a:fillRef>
            <a:effectRef idx="3">
              <a:schemeClr val="accent1"/>
            </a:effectRef>
            <a:fontRef idx="minor">
              <a:schemeClr val="lt1"/>
            </a:fontRef>
          </p:style>
          <p:txBody>
            <a:bodyPr lIns="182880" tIns="38100" rIns="38100" bIns="38100" anchor="t"/>
            <a:lstStyle/>
            <a:p>
              <a:endParaRPr lang="en-US" sz="3200"/>
            </a:p>
          </p:txBody>
        </p:sp>
        <p:sp>
          <p:nvSpPr>
            <p:cNvPr id="10" name="مربع نص 28">
              <a:extLst>
                <a:ext uri="{FF2B5EF4-FFF2-40B4-BE49-F238E27FC236}">
                  <a16:creationId xmlns:a16="http://schemas.microsoft.com/office/drawing/2014/main" id="{19D9888D-3071-C52C-9667-71A3F7F86D08}"/>
                </a:ext>
              </a:extLst>
            </p:cNvPr>
            <p:cNvSpPr txBox="1"/>
            <p:nvPr/>
          </p:nvSpPr>
          <p:spPr>
            <a:xfrm>
              <a:off x="81725" y="1486705"/>
              <a:ext cx="1352852" cy="331698"/>
            </a:xfrm>
            <a:prstGeom prst="rect">
              <a:avLst/>
            </a:prstGeom>
            <a:noFill/>
          </p:spPr>
          <p:txBody>
            <a:bodyPr wrap="square" rtlCol="1">
              <a:spAutoFit/>
            </a:bodyPr>
            <a:lstStyle/>
            <a:p>
              <a:pPr algn="ctr" rtl="0">
                <a:lnSpc>
                  <a:spcPct val="115000"/>
                </a:lnSpc>
              </a:pPr>
              <a:r>
                <a:rPr lang="ar-SY"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إصدار تقرير المراجعة</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11" name="مربع نص 28">
              <a:extLst>
                <a:ext uri="{FF2B5EF4-FFF2-40B4-BE49-F238E27FC236}">
                  <a16:creationId xmlns:a16="http://schemas.microsoft.com/office/drawing/2014/main" id="{4840C158-50D9-0655-6721-2FD7C117D666}"/>
                </a:ext>
              </a:extLst>
            </p:cNvPr>
            <p:cNvSpPr txBox="1"/>
            <p:nvPr/>
          </p:nvSpPr>
          <p:spPr>
            <a:xfrm>
              <a:off x="521888" y="473343"/>
              <a:ext cx="447821" cy="559542"/>
            </a:xfrm>
            <a:prstGeom prst="rect">
              <a:avLst/>
            </a:prstGeom>
            <a:noFill/>
          </p:spPr>
          <p:txBody>
            <a:bodyPr wrap="square" rtlCol="1">
              <a:spAutoFit/>
            </a:bodyPr>
            <a:lstStyle/>
            <a:p>
              <a:pPr algn="ctr" rtl="0">
                <a:lnSpc>
                  <a:spcPct val="115000"/>
                </a:lnSpc>
              </a:pPr>
              <a:r>
                <a:rPr lang="en-GB" sz="6000" kern="1200">
                  <a:solidFill>
                    <a:srgbClr val="FFFFFF"/>
                  </a:solidFill>
                  <a:effectLst/>
                  <a:latin typeface="Aller" panose="02000503030000020004" pitchFamily="2" charset="0"/>
                  <a:ea typeface="Calibri" panose="020F0502020204030204" pitchFamily="34" charset="0"/>
                  <a:cs typeface="Sakkal Majalla" panose="02000000000000000000" pitchFamily="2" charset="-78"/>
                </a:rPr>
                <a:t>3</a:t>
              </a:r>
              <a:endParaRPr lang="en-US" sz="60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Tree>
    <p:extLst>
      <p:ext uri="{BB962C8B-B14F-4D97-AF65-F5344CB8AC3E}">
        <p14:creationId xmlns:p14="http://schemas.microsoft.com/office/powerpoint/2010/main" val="1953970375"/>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6309298-0AA5-2A70-0B25-70CE38567B68}"/>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21375F32-05A4-9236-DD86-D9A18576BD16}"/>
              </a:ext>
            </a:extLst>
          </p:cNvPr>
          <p:cNvSpPr txBox="1"/>
          <p:nvPr/>
        </p:nvSpPr>
        <p:spPr>
          <a:xfrm>
            <a:off x="2779494" y="-72656"/>
            <a:ext cx="6633012" cy="646331"/>
          </a:xfrm>
          <a:prstGeom prst="rect">
            <a:avLst/>
          </a:prstGeom>
          <a:noFill/>
        </p:spPr>
        <p:txBody>
          <a:bodyPr wrap="square">
            <a:spAutoFit/>
          </a:bodyPr>
          <a:lstStyle/>
          <a:p>
            <a:pPr algn="ctr" rtl="1"/>
            <a:r>
              <a:rPr lang="ar-EG" sz="3600" b="1" dirty="0">
                <a:solidFill>
                  <a:schemeClr val="bg1"/>
                </a:solidFill>
                <a:latin typeface="Adobe Arabic" panose="02040503050201020203" pitchFamily="18" charset="-78"/>
                <a:cs typeface="Adobe Arabic" panose="02040503050201020203" pitchFamily="18" charset="-78"/>
              </a:rPr>
              <a:t>الفرق بين المراجعة الداخلية والمراجعة الخارجية</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5DC59561-DC19-ABD5-3854-BA27BCB4640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pic>
        <p:nvPicPr>
          <p:cNvPr id="2" name="Picture 1">
            <a:extLst>
              <a:ext uri="{FF2B5EF4-FFF2-40B4-BE49-F238E27FC236}">
                <a16:creationId xmlns:a16="http://schemas.microsoft.com/office/drawing/2014/main" id="{150CBAE3-B12A-6266-4F83-612D6530663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98244" y="1517109"/>
            <a:ext cx="4762500" cy="4762500"/>
          </a:xfrm>
          <a:prstGeom prst="rect">
            <a:avLst/>
          </a:prstGeom>
        </p:spPr>
      </p:pic>
      <p:sp>
        <p:nvSpPr>
          <p:cNvPr id="3" name="TextBox 2">
            <a:extLst>
              <a:ext uri="{FF2B5EF4-FFF2-40B4-BE49-F238E27FC236}">
                <a16:creationId xmlns:a16="http://schemas.microsoft.com/office/drawing/2014/main" id="{FB0C4C62-7C2C-EDFF-CA50-2B1FB4831C88}"/>
              </a:ext>
            </a:extLst>
          </p:cNvPr>
          <p:cNvSpPr txBox="1"/>
          <p:nvPr/>
        </p:nvSpPr>
        <p:spPr>
          <a:xfrm>
            <a:off x="5224952" y="1222857"/>
            <a:ext cx="6364661" cy="2397451"/>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Calibri" panose="020F0502020204030204" pitchFamily="34" charset="0"/>
                <a:ea typeface="Calibri" panose="020F0502020204030204" pitchFamily="34" charset="0"/>
                <a:cs typeface="Sakkal Majalla" panose="02000000000000000000" pitchFamily="2" charset="-78"/>
              </a:defRPr>
            </a:lvl1pPr>
          </a:lstStyle>
          <a:p>
            <a:pPr>
              <a:buBlip>
                <a:blip r:embed="rId6"/>
              </a:buBlip>
            </a:pPr>
            <a:r>
              <a:rPr lang="ar-SA" dirty="0"/>
              <a:t>المراجعة الداخلية هي عملية تقييم مستقلة تتم داخل المؤسسة بواسطة فريق من المراجعين الداخليين. تهدف إلى فحص وتحليل العمليات التشغيلية والمالية والإدارية لضمان كفاءتها وفعاليتها، واكتشاف أي نقاط ضعف محتملة في أنظمة الرقابة الداخلية</a:t>
            </a:r>
            <a:endParaRPr lang="en-US" dirty="0"/>
          </a:p>
        </p:txBody>
      </p:sp>
      <p:sp>
        <p:nvSpPr>
          <p:cNvPr id="12" name="TextBox 11">
            <a:extLst>
              <a:ext uri="{FF2B5EF4-FFF2-40B4-BE49-F238E27FC236}">
                <a16:creationId xmlns:a16="http://schemas.microsoft.com/office/drawing/2014/main" id="{AEE89028-CA03-5C68-3717-7B2A848CFC56}"/>
              </a:ext>
            </a:extLst>
          </p:cNvPr>
          <p:cNvSpPr txBox="1"/>
          <p:nvPr/>
        </p:nvSpPr>
        <p:spPr>
          <a:xfrm>
            <a:off x="5224952" y="4264483"/>
            <a:ext cx="6364661" cy="1936428"/>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Calibri" panose="020F0502020204030204" pitchFamily="34" charset="0"/>
                <a:ea typeface="Calibri" panose="020F0502020204030204" pitchFamily="34" charset="0"/>
                <a:cs typeface="Sakkal Majalla" panose="02000000000000000000" pitchFamily="2" charset="-78"/>
              </a:defRPr>
            </a:lvl1pPr>
          </a:lstStyle>
          <a:p>
            <a:pPr>
              <a:buBlip>
                <a:blip r:embed="rId6"/>
              </a:buBlip>
            </a:pPr>
            <a:r>
              <a:rPr lang="ar-SA"/>
              <a:t>بينما المراجعة الخارجية هي عملية مستقلة يتم تنفيذها بواسطة مراجع خارجي (طرف ثالث مستقل عن المؤسسة)، بهدف تقييم القوائم المالية والتحقق من مدى مطابقتها للمعايير المحاسبية الدولية والقوانين المحلية</a:t>
            </a:r>
            <a:endParaRPr lang="en-US" dirty="0"/>
          </a:p>
        </p:txBody>
      </p:sp>
    </p:spTree>
    <p:extLst>
      <p:ext uri="{BB962C8B-B14F-4D97-AF65-F5344CB8AC3E}">
        <p14:creationId xmlns:p14="http://schemas.microsoft.com/office/powerpoint/2010/main" val="726467516"/>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2"/>
                                        </p:tgtEl>
                                        <p:attrNameLst>
                                          <p:attrName>style.visibility</p:attrName>
                                        </p:attrNameLst>
                                      </p:cBhvr>
                                      <p:to>
                                        <p:strVal val="visible"/>
                                      </p:to>
                                    </p:set>
                                    <p:animEffect transition="in" filter="fade">
                                      <p:cBhvr>
                                        <p:cTn id="14" dur="1000"/>
                                        <p:tgtEl>
                                          <p:spTgt spid="12"/>
                                        </p:tgtEl>
                                      </p:cBhvr>
                                    </p:animEffect>
                                    <p:anim calcmode="lin" valueType="num">
                                      <p:cBhvr>
                                        <p:cTn id="15" dur="1000" fill="hold"/>
                                        <p:tgtEl>
                                          <p:spTgt spid="12"/>
                                        </p:tgtEl>
                                        <p:attrNameLst>
                                          <p:attrName>ppt_x</p:attrName>
                                        </p:attrNameLst>
                                      </p:cBhvr>
                                      <p:tavLst>
                                        <p:tav tm="0">
                                          <p:val>
                                            <p:strVal val="#ppt_x"/>
                                          </p:val>
                                        </p:tav>
                                        <p:tav tm="100000">
                                          <p:val>
                                            <p:strVal val="#ppt_x"/>
                                          </p:val>
                                        </p:tav>
                                      </p:tavLst>
                                    </p:anim>
                                    <p:anim calcmode="lin" valueType="num">
                                      <p:cBhvr>
                                        <p:cTn id="16"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C187086-33DE-9A2C-9AA4-69C3C7029684}"/>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501A37C6-9AA1-9DCA-B21C-EC3C22FD14AE}"/>
              </a:ext>
            </a:extLst>
          </p:cNvPr>
          <p:cNvSpPr txBox="1"/>
          <p:nvPr/>
        </p:nvSpPr>
        <p:spPr>
          <a:xfrm>
            <a:off x="2779494" y="-72656"/>
            <a:ext cx="6633012" cy="646331"/>
          </a:xfrm>
          <a:prstGeom prst="rect">
            <a:avLst/>
          </a:prstGeom>
          <a:noFill/>
        </p:spPr>
        <p:txBody>
          <a:bodyPr wrap="square">
            <a:spAutoFit/>
          </a:bodyPr>
          <a:lstStyle/>
          <a:p>
            <a:pPr algn="ctr" rtl="1"/>
            <a:r>
              <a:rPr lang="ar-SA" sz="3600" b="1" dirty="0">
                <a:solidFill>
                  <a:schemeClr val="bg1"/>
                </a:solidFill>
                <a:latin typeface="Adobe Arabic" panose="02040503050201020203" pitchFamily="18" charset="-78"/>
                <a:cs typeface="Adobe Arabic" panose="02040503050201020203" pitchFamily="18" charset="-78"/>
              </a:rPr>
              <a:t>جدول الفرق بين المراجعة الداخلية والمراجعة الخارجية</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EF0EA4CC-E786-2B1E-6793-268ECB9272B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graphicFrame>
        <p:nvGraphicFramePr>
          <p:cNvPr id="4" name="Table 3">
            <a:extLst>
              <a:ext uri="{FF2B5EF4-FFF2-40B4-BE49-F238E27FC236}">
                <a16:creationId xmlns:a16="http://schemas.microsoft.com/office/drawing/2014/main" id="{0418317B-BBBF-04C1-3271-63EC200DCAE9}"/>
              </a:ext>
            </a:extLst>
          </p:cNvPr>
          <p:cNvGraphicFramePr>
            <a:graphicFrameLocks noGrp="1"/>
          </p:cNvGraphicFramePr>
          <p:nvPr>
            <p:extLst>
              <p:ext uri="{D42A27DB-BD31-4B8C-83A1-F6EECF244321}">
                <p14:modId xmlns:p14="http://schemas.microsoft.com/office/powerpoint/2010/main" val="3007700072"/>
              </p:ext>
            </p:extLst>
          </p:nvPr>
        </p:nvGraphicFramePr>
        <p:xfrm>
          <a:off x="398310" y="903459"/>
          <a:ext cx="11605242" cy="5468112"/>
        </p:xfrm>
        <a:graphic>
          <a:graphicData uri="http://schemas.openxmlformats.org/drawingml/2006/table">
            <a:tbl>
              <a:tblPr rtl="1" firstRow="1" firstCol="1" bandRow="1">
                <a:tableStyleId>{5C22544A-7EE6-4342-B048-85BDC9FD1C3A}</a:tableStyleId>
              </a:tblPr>
              <a:tblGrid>
                <a:gridCol w="1932370">
                  <a:extLst>
                    <a:ext uri="{9D8B030D-6E8A-4147-A177-3AD203B41FA5}">
                      <a16:colId xmlns:a16="http://schemas.microsoft.com/office/drawing/2014/main" val="3555348068"/>
                    </a:ext>
                  </a:extLst>
                </a:gridCol>
                <a:gridCol w="4607777">
                  <a:extLst>
                    <a:ext uri="{9D8B030D-6E8A-4147-A177-3AD203B41FA5}">
                      <a16:colId xmlns:a16="http://schemas.microsoft.com/office/drawing/2014/main" val="4113809040"/>
                    </a:ext>
                  </a:extLst>
                </a:gridCol>
                <a:gridCol w="5065095">
                  <a:extLst>
                    <a:ext uri="{9D8B030D-6E8A-4147-A177-3AD203B41FA5}">
                      <a16:colId xmlns:a16="http://schemas.microsoft.com/office/drawing/2014/main" val="1816462542"/>
                    </a:ext>
                  </a:extLst>
                </a:gridCol>
              </a:tblGrid>
              <a:tr h="137671">
                <a:tc>
                  <a:txBody>
                    <a:bodyPr/>
                    <a:lstStyle/>
                    <a:p>
                      <a:pPr algn="ctr" rtl="1">
                        <a:lnSpc>
                          <a:spcPct val="115000"/>
                        </a:lnSpc>
                      </a:pPr>
                      <a:r>
                        <a:rPr lang="ar-SA" sz="2600" dirty="0">
                          <a:solidFill>
                            <a:srgbClr val="168489"/>
                          </a:solidFill>
                          <a:effectLst/>
                          <a:latin typeface="Adobe Arabic" panose="02040503050201020203" pitchFamily="18" charset="-78"/>
                          <a:cs typeface="Adobe Arabic" panose="02040503050201020203" pitchFamily="18" charset="-78"/>
                        </a:rPr>
                        <a:t>العنصر</a:t>
                      </a:r>
                      <a:endParaRPr lang="en-US" sz="2600" dirty="0">
                        <a:solidFill>
                          <a:srgbClr val="168489"/>
                        </a:solidFill>
                        <a:effectLst/>
                        <a:latin typeface="Adobe Arabic" panose="02040503050201020203" pitchFamily="18" charset="-78"/>
                        <a:ea typeface="Calibri" panose="020F0502020204030204" pitchFamily="34" charset="0"/>
                        <a:cs typeface="Adobe Arabic" panose="02040503050201020203" pitchFamily="18" charset="-78"/>
                      </a:endParaRPr>
                    </a:p>
                  </a:txBody>
                  <a:tcPr marL="30937" marR="3093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ctr" rtl="1">
                        <a:lnSpc>
                          <a:spcPct val="115000"/>
                        </a:lnSpc>
                      </a:pPr>
                      <a:r>
                        <a:rPr lang="ar-SA" sz="2600" dirty="0">
                          <a:solidFill>
                            <a:srgbClr val="168489"/>
                          </a:solidFill>
                          <a:effectLst/>
                          <a:latin typeface="Adobe Arabic" panose="02040503050201020203" pitchFamily="18" charset="-78"/>
                          <a:cs typeface="Adobe Arabic" panose="02040503050201020203" pitchFamily="18" charset="-78"/>
                        </a:rPr>
                        <a:t>المراجعة الداخلية</a:t>
                      </a:r>
                      <a:endParaRPr lang="en-US" sz="2600" dirty="0">
                        <a:solidFill>
                          <a:srgbClr val="168489"/>
                        </a:solidFill>
                        <a:effectLst/>
                        <a:latin typeface="Adobe Arabic" panose="02040503050201020203" pitchFamily="18" charset="-78"/>
                        <a:ea typeface="Calibri" panose="020F0502020204030204" pitchFamily="34" charset="0"/>
                        <a:cs typeface="Adobe Arabic" panose="02040503050201020203" pitchFamily="18" charset="-78"/>
                      </a:endParaRPr>
                    </a:p>
                  </a:txBody>
                  <a:tcPr marL="30937" marR="3093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ctr" rtl="1">
                        <a:lnSpc>
                          <a:spcPct val="115000"/>
                        </a:lnSpc>
                      </a:pPr>
                      <a:r>
                        <a:rPr lang="ar-SA" sz="2600" dirty="0">
                          <a:solidFill>
                            <a:srgbClr val="168489"/>
                          </a:solidFill>
                          <a:effectLst/>
                          <a:latin typeface="Adobe Arabic" panose="02040503050201020203" pitchFamily="18" charset="-78"/>
                          <a:cs typeface="Adobe Arabic" panose="02040503050201020203" pitchFamily="18" charset="-78"/>
                        </a:rPr>
                        <a:t>المراجعة الخارجية</a:t>
                      </a:r>
                      <a:endParaRPr lang="en-US" sz="2600" dirty="0">
                        <a:solidFill>
                          <a:srgbClr val="168489"/>
                        </a:solidFill>
                        <a:effectLst/>
                        <a:latin typeface="Adobe Arabic" panose="02040503050201020203" pitchFamily="18" charset="-78"/>
                        <a:ea typeface="Calibri" panose="020F0502020204030204" pitchFamily="34" charset="0"/>
                        <a:cs typeface="Adobe Arabic" panose="02040503050201020203" pitchFamily="18" charset="-78"/>
                      </a:endParaRPr>
                    </a:p>
                  </a:txBody>
                  <a:tcPr marL="30937" marR="3093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extLst>
                  <a:ext uri="{0D108BD9-81ED-4DB2-BD59-A6C34878D82A}">
                    <a16:rowId xmlns:a16="http://schemas.microsoft.com/office/drawing/2014/main" val="833616725"/>
                  </a:ext>
                </a:extLst>
              </a:tr>
              <a:tr h="422295">
                <a:tc>
                  <a:txBody>
                    <a:bodyPr/>
                    <a:lstStyle/>
                    <a:p>
                      <a:pPr algn="ctr" rtl="1">
                        <a:lnSpc>
                          <a:spcPct val="115000"/>
                        </a:lnSpc>
                      </a:pPr>
                      <a:r>
                        <a:rPr lang="ar-SA" sz="2600">
                          <a:solidFill>
                            <a:schemeClr val="tx1"/>
                          </a:solidFill>
                          <a:effectLst/>
                          <a:latin typeface="Adobe Arabic" panose="02040503050201020203" pitchFamily="18" charset="-78"/>
                          <a:cs typeface="Adobe Arabic" panose="02040503050201020203" pitchFamily="18" charset="-78"/>
                        </a:rPr>
                        <a:t>الهدف الأساسي</a:t>
                      </a:r>
                      <a:endParaRPr lang="en-US" sz="2600">
                        <a:solidFill>
                          <a:schemeClr val="tx1"/>
                        </a:solidFill>
                        <a:effectLst/>
                        <a:latin typeface="Adobe Arabic" panose="02040503050201020203" pitchFamily="18" charset="-78"/>
                        <a:ea typeface="Calibri" panose="020F0502020204030204" pitchFamily="34" charset="0"/>
                        <a:cs typeface="Adobe Arabic" panose="02040503050201020203" pitchFamily="18" charset="-78"/>
                      </a:endParaRPr>
                    </a:p>
                  </a:txBody>
                  <a:tcPr marL="30937" marR="3093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rtl="1">
                        <a:lnSpc>
                          <a:spcPct val="115000"/>
                        </a:lnSpc>
                      </a:pPr>
                      <a:r>
                        <a:rPr lang="ar-SA" sz="2600">
                          <a:solidFill>
                            <a:schemeClr val="tx1"/>
                          </a:solidFill>
                          <a:effectLst/>
                          <a:latin typeface="Adobe Arabic" panose="02040503050201020203" pitchFamily="18" charset="-78"/>
                          <a:cs typeface="Adobe Arabic" panose="02040503050201020203" pitchFamily="18" charset="-78"/>
                        </a:rPr>
                        <a:t>تحسين العمليات التشغيلية والرقابية داخل المؤسسة، وضمان كفاءة أنظمة الرقابة الداخلية.</a:t>
                      </a:r>
                      <a:endParaRPr lang="en-US" sz="2600">
                        <a:solidFill>
                          <a:schemeClr val="tx1"/>
                        </a:solidFill>
                        <a:effectLst/>
                        <a:latin typeface="Adobe Arabic" panose="02040503050201020203" pitchFamily="18" charset="-78"/>
                        <a:ea typeface="Calibri" panose="020F0502020204030204" pitchFamily="34" charset="0"/>
                        <a:cs typeface="Adobe Arabic" panose="02040503050201020203" pitchFamily="18" charset="-78"/>
                      </a:endParaRPr>
                    </a:p>
                  </a:txBody>
                  <a:tcPr marL="30937" marR="3093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rtl="1">
                        <a:lnSpc>
                          <a:spcPct val="115000"/>
                        </a:lnSpc>
                      </a:pPr>
                      <a:r>
                        <a:rPr lang="ar-SA" sz="2600">
                          <a:solidFill>
                            <a:schemeClr val="tx1"/>
                          </a:solidFill>
                          <a:effectLst/>
                          <a:latin typeface="Adobe Arabic" panose="02040503050201020203" pitchFamily="18" charset="-78"/>
                          <a:cs typeface="Adobe Arabic" panose="02040503050201020203" pitchFamily="18" charset="-78"/>
                        </a:rPr>
                        <a:t>تقديم رأي مستقل حول دقة القوائم المالية ومدى مطابقتها للمعايير المحاسبية والقوانين.</a:t>
                      </a:r>
                      <a:endParaRPr lang="en-US" sz="2600">
                        <a:solidFill>
                          <a:schemeClr val="tx1"/>
                        </a:solidFill>
                        <a:effectLst/>
                        <a:latin typeface="Adobe Arabic" panose="02040503050201020203" pitchFamily="18" charset="-78"/>
                        <a:ea typeface="Calibri" panose="020F0502020204030204" pitchFamily="34" charset="0"/>
                        <a:cs typeface="Adobe Arabic" panose="02040503050201020203" pitchFamily="18" charset="-78"/>
                      </a:endParaRPr>
                    </a:p>
                  </a:txBody>
                  <a:tcPr marL="30937" marR="3093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4243179473"/>
                  </a:ext>
                </a:extLst>
              </a:tr>
              <a:tr h="279983">
                <a:tc>
                  <a:txBody>
                    <a:bodyPr/>
                    <a:lstStyle/>
                    <a:p>
                      <a:pPr algn="ctr" rtl="1">
                        <a:lnSpc>
                          <a:spcPct val="115000"/>
                        </a:lnSpc>
                      </a:pPr>
                      <a:r>
                        <a:rPr lang="ar-SA" sz="2600" dirty="0">
                          <a:solidFill>
                            <a:schemeClr val="tx1"/>
                          </a:solidFill>
                          <a:effectLst/>
                          <a:latin typeface="Adobe Arabic" panose="02040503050201020203" pitchFamily="18" charset="-78"/>
                          <a:cs typeface="Adobe Arabic" panose="02040503050201020203" pitchFamily="18" charset="-78"/>
                        </a:rPr>
                        <a:t>الجهة المنفذة</a:t>
                      </a:r>
                      <a:endParaRPr lang="en-US" sz="2600" dirty="0">
                        <a:solidFill>
                          <a:schemeClr val="tx1"/>
                        </a:solidFill>
                        <a:effectLst/>
                        <a:latin typeface="Adobe Arabic" panose="02040503050201020203" pitchFamily="18" charset="-78"/>
                        <a:ea typeface="Calibri" panose="020F0502020204030204" pitchFamily="34" charset="0"/>
                        <a:cs typeface="Adobe Arabic" panose="02040503050201020203" pitchFamily="18" charset="-78"/>
                      </a:endParaRPr>
                    </a:p>
                  </a:txBody>
                  <a:tcPr marL="30937" marR="3093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rtl="1">
                        <a:lnSpc>
                          <a:spcPct val="115000"/>
                        </a:lnSpc>
                      </a:pPr>
                      <a:r>
                        <a:rPr lang="ar-SA" sz="2600">
                          <a:solidFill>
                            <a:schemeClr val="tx1"/>
                          </a:solidFill>
                          <a:effectLst/>
                          <a:latin typeface="Adobe Arabic" panose="02040503050201020203" pitchFamily="18" charset="-78"/>
                          <a:cs typeface="Adobe Arabic" panose="02040503050201020203" pitchFamily="18" charset="-78"/>
                        </a:rPr>
                        <a:t>فريق المراجعة الداخلي، وهم موظفون داخل المؤسسة.</a:t>
                      </a:r>
                      <a:endParaRPr lang="en-US" sz="2600">
                        <a:solidFill>
                          <a:schemeClr val="tx1"/>
                        </a:solidFill>
                        <a:effectLst/>
                        <a:latin typeface="Adobe Arabic" panose="02040503050201020203" pitchFamily="18" charset="-78"/>
                        <a:ea typeface="Calibri" panose="020F0502020204030204" pitchFamily="34" charset="0"/>
                        <a:cs typeface="Adobe Arabic" panose="02040503050201020203" pitchFamily="18" charset="-78"/>
                      </a:endParaRPr>
                    </a:p>
                  </a:txBody>
                  <a:tcPr marL="30937" marR="3093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rtl="1">
                        <a:lnSpc>
                          <a:spcPct val="115000"/>
                        </a:lnSpc>
                      </a:pPr>
                      <a:r>
                        <a:rPr lang="ar-SA" sz="2600">
                          <a:solidFill>
                            <a:schemeClr val="tx1"/>
                          </a:solidFill>
                          <a:effectLst/>
                          <a:latin typeface="Adobe Arabic" panose="02040503050201020203" pitchFamily="18" charset="-78"/>
                          <a:cs typeface="Adobe Arabic" panose="02040503050201020203" pitchFamily="18" charset="-78"/>
                        </a:rPr>
                        <a:t>مراجع خارجي مستقل (شركة أو فرد متخصص في التدقيق).</a:t>
                      </a:r>
                      <a:endParaRPr lang="en-US" sz="2600">
                        <a:solidFill>
                          <a:schemeClr val="tx1"/>
                        </a:solidFill>
                        <a:effectLst/>
                        <a:latin typeface="Adobe Arabic" panose="02040503050201020203" pitchFamily="18" charset="-78"/>
                        <a:ea typeface="Calibri" panose="020F0502020204030204" pitchFamily="34" charset="0"/>
                        <a:cs typeface="Adobe Arabic" panose="02040503050201020203" pitchFamily="18" charset="-78"/>
                      </a:endParaRPr>
                    </a:p>
                  </a:txBody>
                  <a:tcPr marL="30937" marR="3093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815602956"/>
                  </a:ext>
                </a:extLst>
              </a:tr>
              <a:tr h="422295">
                <a:tc>
                  <a:txBody>
                    <a:bodyPr/>
                    <a:lstStyle/>
                    <a:p>
                      <a:pPr algn="ctr" rtl="1">
                        <a:lnSpc>
                          <a:spcPct val="115000"/>
                        </a:lnSpc>
                      </a:pPr>
                      <a:r>
                        <a:rPr lang="ar-SA" sz="2600" dirty="0">
                          <a:solidFill>
                            <a:schemeClr val="tx1"/>
                          </a:solidFill>
                          <a:effectLst/>
                          <a:latin typeface="Adobe Arabic" panose="02040503050201020203" pitchFamily="18" charset="-78"/>
                          <a:cs typeface="Adobe Arabic" panose="02040503050201020203" pitchFamily="18" charset="-78"/>
                        </a:rPr>
                        <a:t>نطاق العمل</a:t>
                      </a:r>
                      <a:endParaRPr lang="en-US" sz="2600" dirty="0">
                        <a:solidFill>
                          <a:schemeClr val="tx1"/>
                        </a:solidFill>
                        <a:effectLst/>
                        <a:latin typeface="Adobe Arabic" panose="02040503050201020203" pitchFamily="18" charset="-78"/>
                        <a:ea typeface="Calibri" panose="020F0502020204030204" pitchFamily="34" charset="0"/>
                        <a:cs typeface="Adobe Arabic" panose="02040503050201020203" pitchFamily="18" charset="-78"/>
                      </a:endParaRPr>
                    </a:p>
                  </a:txBody>
                  <a:tcPr marL="30937" marR="3093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rtl="1">
                        <a:lnSpc>
                          <a:spcPct val="115000"/>
                        </a:lnSpc>
                      </a:pPr>
                      <a:r>
                        <a:rPr lang="ar-SA" sz="2600">
                          <a:solidFill>
                            <a:schemeClr val="tx1"/>
                          </a:solidFill>
                          <a:effectLst/>
                          <a:latin typeface="Adobe Arabic" panose="02040503050201020203" pitchFamily="18" charset="-78"/>
                          <a:cs typeface="Adobe Arabic" panose="02040503050201020203" pitchFamily="18" charset="-78"/>
                        </a:rPr>
                        <a:t>يشمل جميع الأنشطة التشغيلية والمالية والإدارية داخل المؤسسة، بما في ذلك الأنظمة الرقابية.</a:t>
                      </a:r>
                      <a:endParaRPr lang="en-US" sz="2600">
                        <a:solidFill>
                          <a:schemeClr val="tx1"/>
                        </a:solidFill>
                        <a:effectLst/>
                        <a:latin typeface="Adobe Arabic" panose="02040503050201020203" pitchFamily="18" charset="-78"/>
                        <a:ea typeface="Calibri" panose="020F0502020204030204" pitchFamily="34" charset="0"/>
                        <a:cs typeface="Adobe Arabic" panose="02040503050201020203" pitchFamily="18" charset="-78"/>
                      </a:endParaRPr>
                    </a:p>
                  </a:txBody>
                  <a:tcPr marL="30937" marR="3093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rtl="1">
                        <a:lnSpc>
                          <a:spcPct val="115000"/>
                        </a:lnSpc>
                      </a:pPr>
                      <a:r>
                        <a:rPr lang="ar-SA" sz="2600">
                          <a:solidFill>
                            <a:schemeClr val="tx1"/>
                          </a:solidFill>
                          <a:effectLst/>
                          <a:latin typeface="Adobe Arabic" panose="02040503050201020203" pitchFamily="18" charset="-78"/>
                          <a:cs typeface="Adobe Arabic" panose="02040503050201020203" pitchFamily="18" charset="-78"/>
                        </a:rPr>
                        <a:t>يقتصر على فحص القوائم المالية والتأكد من مطابقتها للمعايير المحاسبية.</a:t>
                      </a:r>
                      <a:endParaRPr lang="en-US" sz="2600">
                        <a:solidFill>
                          <a:schemeClr val="tx1"/>
                        </a:solidFill>
                        <a:effectLst/>
                        <a:latin typeface="Adobe Arabic" panose="02040503050201020203" pitchFamily="18" charset="-78"/>
                        <a:ea typeface="Calibri" panose="020F0502020204030204" pitchFamily="34" charset="0"/>
                        <a:cs typeface="Adobe Arabic" panose="02040503050201020203" pitchFamily="18" charset="-78"/>
                      </a:endParaRPr>
                    </a:p>
                  </a:txBody>
                  <a:tcPr marL="30937" marR="3093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4054414179"/>
                  </a:ext>
                </a:extLst>
              </a:tr>
              <a:tr h="422295">
                <a:tc>
                  <a:txBody>
                    <a:bodyPr/>
                    <a:lstStyle/>
                    <a:p>
                      <a:pPr algn="ctr" rtl="1">
                        <a:lnSpc>
                          <a:spcPct val="115000"/>
                        </a:lnSpc>
                      </a:pPr>
                      <a:r>
                        <a:rPr lang="ar-SA" sz="2600">
                          <a:solidFill>
                            <a:schemeClr val="tx1"/>
                          </a:solidFill>
                          <a:effectLst/>
                          <a:latin typeface="Adobe Arabic" panose="02040503050201020203" pitchFamily="18" charset="-78"/>
                          <a:cs typeface="Adobe Arabic" panose="02040503050201020203" pitchFamily="18" charset="-78"/>
                        </a:rPr>
                        <a:t>الاستقلالية</a:t>
                      </a:r>
                      <a:endParaRPr lang="en-US" sz="2600">
                        <a:solidFill>
                          <a:schemeClr val="tx1"/>
                        </a:solidFill>
                        <a:effectLst/>
                        <a:latin typeface="Adobe Arabic" panose="02040503050201020203" pitchFamily="18" charset="-78"/>
                        <a:ea typeface="Calibri" panose="020F0502020204030204" pitchFamily="34" charset="0"/>
                        <a:cs typeface="Adobe Arabic" panose="02040503050201020203" pitchFamily="18" charset="-78"/>
                      </a:endParaRPr>
                    </a:p>
                  </a:txBody>
                  <a:tcPr marL="30937" marR="3093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rtl="1">
                        <a:lnSpc>
                          <a:spcPct val="115000"/>
                        </a:lnSpc>
                      </a:pPr>
                      <a:r>
                        <a:rPr lang="ar-SA" sz="2600">
                          <a:solidFill>
                            <a:schemeClr val="tx1"/>
                          </a:solidFill>
                          <a:effectLst/>
                          <a:latin typeface="Adobe Arabic" panose="02040503050201020203" pitchFamily="18" charset="-78"/>
                          <a:cs typeface="Adobe Arabic" panose="02040503050201020203" pitchFamily="18" charset="-78"/>
                        </a:rPr>
                        <a:t>المراجع الداخلي يعمل ضمن المؤسسة، لكن يجب أن يكون لديه استقلالية وظيفية عن الإدارات الأخرى.</a:t>
                      </a:r>
                      <a:endParaRPr lang="en-US" sz="2600">
                        <a:solidFill>
                          <a:schemeClr val="tx1"/>
                        </a:solidFill>
                        <a:effectLst/>
                        <a:latin typeface="Adobe Arabic" panose="02040503050201020203" pitchFamily="18" charset="-78"/>
                        <a:ea typeface="Calibri" panose="020F0502020204030204" pitchFamily="34" charset="0"/>
                        <a:cs typeface="Adobe Arabic" panose="02040503050201020203" pitchFamily="18" charset="-78"/>
                      </a:endParaRPr>
                    </a:p>
                  </a:txBody>
                  <a:tcPr marL="30937" marR="3093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rtl="1">
                        <a:lnSpc>
                          <a:spcPct val="115000"/>
                        </a:lnSpc>
                      </a:pPr>
                      <a:r>
                        <a:rPr lang="ar-SA" sz="2600">
                          <a:solidFill>
                            <a:schemeClr val="tx1"/>
                          </a:solidFill>
                          <a:effectLst/>
                          <a:latin typeface="Adobe Arabic" panose="02040503050201020203" pitchFamily="18" charset="-78"/>
                          <a:cs typeface="Adobe Arabic" panose="02040503050201020203" pitchFamily="18" charset="-78"/>
                        </a:rPr>
                        <a:t>المراجع الخارجي مستقل تماماً عن المؤسسة لضمان الموضوعية والحيادية.</a:t>
                      </a:r>
                      <a:endParaRPr lang="en-US" sz="2600">
                        <a:solidFill>
                          <a:schemeClr val="tx1"/>
                        </a:solidFill>
                        <a:effectLst/>
                        <a:latin typeface="Adobe Arabic" panose="02040503050201020203" pitchFamily="18" charset="-78"/>
                        <a:ea typeface="Calibri" panose="020F0502020204030204" pitchFamily="34" charset="0"/>
                        <a:cs typeface="Adobe Arabic" panose="02040503050201020203" pitchFamily="18" charset="-78"/>
                      </a:endParaRPr>
                    </a:p>
                  </a:txBody>
                  <a:tcPr marL="30937" marR="3093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767506353"/>
                  </a:ext>
                </a:extLst>
              </a:tr>
              <a:tr h="422295">
                <a:tc>
                  <a:txBody>
                    <a:bodyPr/>
                    <a:lstStyle/>
                    <a:p>
                      <a:pPr algn="ctr" rtl="1">
                        <a:lnSpc>
                          <a:spcPct val="115000"/>
                        </a:lnSpc>
                      </a:pPr>
                      <a:r>
                        <a:rPr lang="ar-SA" sz="2600">
                          <a:solidFill>
                            <a:schemeClr val="tx1"/>
                          </a:solidFill>
                          <a:effectLst/>
                          <a:latin typeface="Adobe Arabic" panose="02040503050201020203" pitchFamily="18" charset="-78"/>
                          <a:cs typeface="Adobe Arabic" panose="02040503050201020203" pitchFamily="18" charset="-78"/>
                        </a:rPr>
                        <a:t>الإلزامية</a:t>
                      </a:r>
                      <a:endParaRPr lang="en-US" sz="2600">
                        <a:solidFill>
                          <a:schemeClr val="tx1"/>
                        </a:solidFill>
                        <a:effectLst/>
                        <a:latin typeface="Adobe Arabic" panose="02040503050201020203" pitchFamily="18" charset="-78"/>
                        <a:ea typeface="Calibri" panose="020F0502020204030204" pitchFamily="34" charset="0"/>
                        <a:cs typeface="Adobe Arabic" panose="02040503050201020203" pitchFamily="18" charset="-78"/>
                      </a:endParaRPr>
                    </a:p>
                  </a:txBody>
                  <a:tcPr marL="30937" marR="3093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rtl="1">
                        <a:lnSpc>
                          <a:spcPct val="115000"/>
                        </a:lnSpc>
                      </a:pPr>
                      <a:r>
                        <a:rPr lang="ar-SA" sz="2600">
                          <a:solidFill>
                            <a:schemeClr val="tx1"/>
                          </a:solidFill>
                          <a:effectLst/>
                          <a:latin typeface="Adobe Arabic" panose="02040503050201020203" pitchFamily="18" charset="-78"/>
                          <a:cs typeface="Adobe Arabic" panose="02040503050201020203" pitchFamily="18" charset="-78"/>
                        </a:rPr>
                        <a:t>المراجعة الداخلية اختيارية في بعض المؤسسات، لكنها إلزامية في الشركات الكبرى لدعم الحوكمة.</a:t>
                      </a:r>
                      <a:endParaRPr lang="en-US" sz="2600">
                        <a:solidFill>
                          <a:schemeClr val="tx1"/>
                        </a:solidFill>
                        <a:effectLst/>
                        <a:latin typeface="Adobe Arabic" panose="02040503050201020203" pitchFamily="18" charset="-78"/>
                        <a:ea typeface="Calibri" panose="020F0502020204030204" pitchFamily="34" charset="0"/>
                        <a:cs typeface="Adobe Arabic" panose="02040503050201020203" pitchFamily="18" charset="-78"/>
                      </a:endParaRPr>
                    </a:p>
                  </a:txBody>
                  <a:tcPr marL="30937" marR="3093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rtl="1">
                        <a:lnSpc>
                          <a:spcPct val="115000"/>
                        </a:lnSpc>
                      </a:pPr>
                      <a:r>
                        <a:rPr lang="ar-SA" sz="2600">
                          <a:solidFill>
                            <a:schemeClr val="tx1"/>
                          </a:solidFill>
                          <a:effectLst/>
                          <a:latin typeface="Adobe Arabic" panose="02040503050201020203" pitchFamily="18" charset="-78"/>
                          <a:cs typeface="Adobe Arabic" panose="02040503050201020203" pitchFamily="18" charset="-78"/>
                        </a:rPr>
                        <a:t>في معظم الدول، المراجعة الخارجية إلزامية للشركات المساهمة والشركات التي تخضع للتشريعات المالية.</a:t>
                      </a:r>
                      <a:endParaRPr lang="en-US" sz="2600">
                        <a:solidFill>
                          <a:schemeClr val="tx1"/>
                        </a:solidFill>
                        <a:effectLst/>
                        <a:latin typeface="Adobe Arabic" panose="02040503050201020203" pitchFamily="18" charset="-78"/>
                        <a:ea typeface="Calibri" panose="020F0502020204030204" pitchFamily="34" charset="0"/>
                        <a:cs typeface="Adobe Arabic" panose="02040503050201020203" pitchFamily="18" charset="-78"/>
                      </a:endParaRPr>
                    </a:p>
                  </a:txBody>
                  <a:tcPr marL="30937" marR="3093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30349187"/>
                  </a:ext>
                </a:extLst>
              </a:tr>
              <a:tr h="422295">
                <a:tc>
                  <a:txBody>
                    <a:bodyPr/>
                    <a:lstStyle/>
                    <a:p>
                      <a:pPr algn="ctr" rtl="1">
                        <a:lnSpc>
                          <a:spcPct val="115000"/>
                        </a:lnSpc>
                      </a:pPr>
                      <a:r>
                        <a:rPr lang="ar-SA" sz="2600">
                          <a:solidFill>
                            <a:schemeClr val="tx1"/>
                          </a:solidFill>
                          <a:effectLst/>
                          <a:latin typeface="Adobe Arabic" panose="02040503050201020203" pitchFamily="18" charset="-78"/>
                          <a:cs typeface="Adobe Arabic" panose="02040503050201020203" pitchFamily="18" charset="-78"/>
                        </a:rPr>
                        <a:t>تقديم التقارير</a:t>
                      </a:r>
                      <a:endParaRPr lang="en-US" sz="2600">
                        <a:solidFill>
                          <a:schemeClr val="tx1"/>
                        </a:solidFill>
                        <a:effectLst/>
                        <a:latin typeface="Adobe Arabic" panose="02040503050201020203" pitchFamily="18" charset="-78"/>
                        <a:ea typeface="Calibri" panose="020F0502020204030204" pitchFamily="34" charset="0"/>
                        <a:cs typeface="Adobe Arabic" panose="02040503050201020203" pitchFamily="18" charset="-78"/>
                      </a:endParaRPr>
                    </a:p>
                  </a:txBody>
                  <a:tcPr marL="30937" marR="3093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rtl="1">
                        <a:lnSpc>
                          <a:spcPct val="115000"/>
                        </a:lnSpc>
                      </a:pPr>
                      <a:r>
                        <a:rPr lang="ar-SA" sz="2600">
                          <a:solidFill>
                            <a:schemeClr val="tx1"/>
                          </a:solidFill>
                          <a:effectLst/>
                          <a:latin typeface="Adobe Arabic" panose="02040503050201020203" pitchFamily="18" charset="-78"/>
                          <a:cs typeface="Adobe Arabic" panose="02040503050201020203" pitchFamily="18" charset="-78"/>
                        </a:rPr>
                        <a:t>التقارير تُقدّم إلى الإدارة العليا أو لجنة التدقيق داخل المؤسسة.</a:t>
                      </a:r>
                      <a:endParaRPr lang="en-US" sz="2600">
                        <a:solidFill>
                          <a:schemeClr val="tx1"/>
                        </a:solidFill>
                        <a:effectLst/>
                        <a:latin typeface="Adobe Arabic" panose="02040503050201020203" pitchFamily="18" charset="-78"/>
                        <a:ea typeface="Calibri" panose="020F0502020204030204" pitchFamily="34" charset="0"/>
                        <a:cs typeface="Adobe Arabic" panose="02040503050201020203" pitchFamily="18" charset="-78"/>
                      </a:endParaRPr>
                    </a:p>
                  </a:txBody>
                  <a:tcPr marL="30937" marR="3093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rtl="1">
                        <a:lnSpc>
                          <a:spcPct val="115000"/>
                        </a:lnSpc>
                      </a:pPr>
                      <a:r>
                        <a:rPr lang="ar-SA" sz="2600" dirty="0">
                          <a:solidFill>
                            <a:schemeClr val="tx1"/>
                          </a:solidFill>
                          <a:effectLst/>
                          <a:latin typeface="Adobe Arabic" panose="02040503050201020203" pitchFamily="18" charset="-78"/>
                          <a:cs typeface="Adobe Arabic" panose="02040503050201020203" pitchFamily="18" charset="-78"/>
                        </a:rPr>
                        <a:t>التقرير النهائي يُوجّه إلى المساهمين أو أصحاب المصلحة الخارجيين مثل المستثمرين.</a:t>
                      </a:r>
                      <a:endParaRPr lang="en-US" sz="2600" dirty="0">
                        <a:solidFill>
                          <a:schemeClr val="tx1"/>
                        </a:solidFill>
                        <a:effectLst/>
                        <a:latin typeface="Adobe Arabic" panose="02040503050201020203" pitchFamily="18" charset="-78"/>
                        <a:ea typeface="Calibri" panose="020F0502020204030204" pitchFamily="34" charset="0"/>
                        <a:cs typeface="Adobe Arabic" panose="02040503050201020203" pitchFamily="18" charset="-78"/>
                      </a:endParaRPr>
                    </a:p>
                  </a:txBody>
                  <a:tcPr marL="30937" marR="3093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516462594"/>
                  </a:ext>
                </a:extLst>
              </a:tr>
            </a:tbl>
          </a:graphicData>
        </a:graphic>
      </p:graphicFrame>
    </p:spTree>
    <p:extLst>
      <p:ext uri="{BB962C8B-B14F-4D97-AF65-F5344CB8AC3E}">
        <p14:creationId xmlns:p14="http://schemas.microsoft.com/office/powerpoint/2010/main" val="4059650915"/>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0B7BE03D-567B-7088-0DBB-BA69DCE3405B}"/>
              </a:ext>
            </a:extLst>
          </p:cNvPr>
          <p:cNvSpPr txBox="1"/>
          <p:nvPr/>
        </p:nvSpPr>
        <p:spPr>
          <a:xfrm>
            <a:off x="2779494" y="-181335"/>
            <a:ext cx="6633012" cy="729430"/>
          </a:xfrm>
          <a:prstGeom prst="rect">
            <a:avLst/>
          </a:prstGeom>
          <a:noFill/>
        </p:spPr>
        <p:txBody>
          <a:bodyPr wrap="square">
            <a:spAutoFit/>
          </a:bodyPr>
          <a:lstStyle/>
          <a:p>
            <a:pPr marL="0" marR="0" algn="ctr" rtl="1">
              <a:lnSpc>
                <a:spcPct val="115000"/>
              </a:lnSpc>
              <a:spcBef>
                <a:spcPts val="0"/>
              </a:spcBef>
              <a:spcAft>
                <a:spcPts val="0"/>
              </a:spcAft>
            </a:pPr>
            <a:r>
              <a:rPr lang="ar-SA" sz="3600" b="1" dirty="0">
                <a:solidFill>
                  <a:schemeClr val="bg1"/>
                </a:solidFill>
                <a:effectLst/>
                <a:latin typeface="Adobe Arabic" panose="02040503050201020203" pitchFamily="18" charset="-78"/>
                <a:ea typeface="Calibri" panose="020F0502020204030204" pitchFamily="34" charset="0"/>
                <a:cs typeface="Adobe Arabic" panose="02040503050201020203" pitchFamily="18" charset="-78"/>
              </a:rPr>
              <a:t>وصف الدورة </a:t>
            </a:r>
            <a:endParaRPr lang="en-US" sz="4000" dirty="0">
              <a:solidFill>
                <a:schemeClr val="bg1"/>
              </a:solidFill>
              <a:effectLst/>
              <a:latin typeface="Adobe Arabic" panose="02040503050201020203" pitchFamily="18" charset="-78"/>
              <a:ea typeface="Calibri" panose="020F0502020204030204" pitchFamily="34" charset="0"/>
              <a:cs typeface="Adobe Arabic" panose="02040503050201020203" pitchFamily="18" charset="-78"/>
            </a:endParaRPr>
          </a:p>
        </p:txBody>
      </p:sp>
      <p:pic>
        <p:nvPicPr>
          <p:cNvPr id="7" name="Picture 6">
            <a:extLst>
              <a:ext uri="{FF2B5EF4-FFF2-40B4-BE49-F238E27FC236}">
                <a16:creationId xmlns:a16="http://schemas.microsoft.com/office/drawing/2014/main" id="{C8BCF3E6-AF18-A2F5-D0F7-654B43DFDF8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pic>
        <p:nvPicPr>
          <p:cNvPr id="3" name="Picture 2">
            <a:extLst>
              <a:ext uri="{FF2B5EF4-FFF2-40B4-BE49-F238E27FC236}">
                <a16:creationId xmlns:a16="http://schemas.microsoft.com/office/drawing/2014/main" id="{2832BC8D-2FCF-03BD-DF63-8F9A129DD7D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20097" y="2010697"/>
            <a:ext cx="3810000" cy="3810000"/>
          </a:xfrm>
          <a:prstGeom prst="rect">
            <a:avLst/>
          </a:prstGeom>
        </p:spPr>
      </p:pic>
      <p:sp>
        <p:nvSpPr>
          <p:cNvPr id="5" name="TextBox 4">
            <a:extLst>
              <a:ext uri="{FF2B5EF4-FFF2-40B4-BE49-F238E27FC236}">
                <a16:creationId xmlns:a16="http://schemas.microsoft.com/office/drawing/2014/main" id="{007A955F-DB83-F62A-8B39-FAAC020D7D7D}"/>
              </a:ext>
            </a:extLst>
          </p:cNvPr>
          <p:cNvSpPr txBox="1"/>
          <p:nvPr/>
        </p:nvSpPr>
        <p:spPr>
          <a:xfrm>
            <a:off x="5213689" y="1156257"/>
            <a:ext cx="5958214" cy="5170646"/>
          </a:xfrm>
          <a:prstGeom prst="rect">
            <a:avLst/>
          </a:prstGeom>
          <a:noFill/>
        </p:spPr>
        <p:txBody>
          <a:bodyPr wrap="square">
            <a:spAutoFit/>
          </a:bodyPr>
          <a:lstStyle>
            <a:defPPr>
              <a:defRPr lang="en-US"/>
            </a:defPPr>
            <a:lvl1pPr algn="just" rtl="1">
              <a:lnSpc>
                <a:spcPct val="200000"/>
              </a:lnSpc>
              <a:defRPr sz="2800">
                <a:solidFill>
                  <a:srgbClr val="000000"/>
                </a:solidFill>
                <a:effectLst/>
                <a:latin typeface="Adobe Arabic" panose="02040503050201020203" pitchFamily="18" charset="-78"/>
                <a:ea typeface="GE Dinar Two Medium" panose="020A0503020102020204" pitchFamily="18" charset="-78"/>
                <a:cs typeface="Adobe Arabic" panose="02040503050201020203" pitchFamily="18" charset="-78"/>
              </a:defRPr>
            </a:lvl1pPr>
          </a:lstStyle>
          <a:p>
            <a:r>
              <a:rPr lang="ar-SA" sz="2400"/>
              <a:t>تُعد المراجعة الخارجية من الممارسات المهنية الأساسية التي تهدف إلى تقييم القوائم المالية والبيانات المحاسبية للمنشآت، بما يضمن موثوقيتها ودقتها وفقاً للمعايير الدولية. تقدم هذه الدورة للمشاركين المعرفة الشاملة بالمفاهيم الأساسية، الأدوات، والإجراءات المرتبطة بالمراجعة الخارجية، مع التركيز على تطبيق المعايير الدولية للتدقيق (</a:t>
            </a:r>
            <a:r>
              <a:rPr lang="en-US" sz="2400"/>
              <a:t>ISA</a:t>
            </a:r>
            <a:r>
              <a:rPr lang="ar-SA" sz="2400"/>
              <a:t>) وأخلاقيات المهنة. كما تستعرض الدورة أهم التحديات الحديثة وأفضل الممارسات لضمان جودة التقارير المالية وتعزيز الشفافية في المؤسسات</a:t>
            </a:r>
            <a:endParaRPr lang="en-US" sz="2400" dirty="0"/>
          </a:p>
        </p:txBody>
      </p:sp>
    </p:spTree>
    <p:extLst>
      <p:ext uri="{BB962C8B-B14F-4D97-AF65-F5344CB8AC3E}">
        <p14:creationId xmlns:p14="http://schemas.microsoft.com/office/powerpoint/2010/main" val="3581122927"/>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5DED33D-2320-4EC5-0ABD-542D85644AA5}"/>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85676461-DE9D-0C55-4DDC-9FDEB7766020}"/>
              </a:ext>
            </a:extLst>
          </p:cNvPr>
          <p:cNvSpPr txBox="1"/>
          <p:nvPr/>
        </p:nvSpPr>
        <p:spPr>
          <a:xfrm>
            <a:off x="2779494" y="-72656"/>
            <a:ext cx="6633012" cy="646331"/>
          </a:xfrm>
          <a:prstGeom prst="rect">
            <a:avLst/>
          </a:prstGeom>
          <a:noFill/>
        </p:spPr>
        <p:txBody>
          <a:bodyPr wrap="square">
            <a:spAutoFit/>
          </a:bodyPr>
          <a:lstStyle/>
          <a:p>
            <a:pPr algn="ctr" rtl="1"/>
            <a:r>
              <a:rPr lang="ar-SA" sz="3600" b="1" dirty="0">
                <a:solidFill>
                  <a:schemeClr val="bg1"/>
                </a:solidFill>
                <a:latin typeface="Adobe Arabic" panose="02040503050201020203" pitchFamily="18" charset="-78"/>
                <a:cs typeface="Adobe Arabic" panose="02040503050201020203" pitchFamily="18" charset="-78"/>
              </a:rPr>
              <a:t>جدول الفرق بين المراجعة الداخلية والمراجعة الخارجية</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882628EF-F076-4310-9B70-5A1886C08D4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graphicFrame>
        <p:nvGraphicFramePr>
          <p:cNvPr id="4" name="Table 3">
            <a:extLst>
              <a:ext uri="{FF2B5EF4-FFF2-40B4-BE49-F238E27FC236}">
                <a16:creationId xmlns:a16="http://schemas.microsoft.com/office/drawing/2014/main" id="{976F2F9D-A8FB-C40A-E768-3BA8088F4DB1}"/>
              </a:ext>
            </a:extLst>
          </p:cNvPr>
          <p:cNvGraphicFramePr>
            <a:graphicFrameLocks noGrp="1"/>
          </p:cNvGraphicFramePr>
          <p:nvPr>
            <p:extLst>
              <p:ext uri="{D42A27DB-BD31-4B8C-83A1-F6EECF244321}">
                <p14:modId xmlns:p14="http://schemas.microsoft.com/office/powerpoint/2010/main" val="4106205794"/>
              </p:ext>
            </p:extLst>
          </p:nvPr>
        </p:nvGraphicFramePr>
        <p:xfrm>
          <a:off x="443280" y="774281"/>
          <a:ext cx="11605242" cy="5923788"/>
        </p:xfrm>
        <a:graphic>
          <a:graphicData uri="http://schemas.openxmlformats.org/drawingml/2006/table">
            <a:tbl>
              <a:tblPr rtl="1" firstRow="1" firstCol="1" bandRow="1">
                <a:tableStyleId>{5C22544A-7EE6-4342-B048-85BDC9FD1C3A}</a:tableStyleId>
              </a:tblPr>
              <a:tblGrid>
                <a:gridCol w="1932370">
                  <a:extLst>
                    <a:ext uri="{9D8B030D-6E8A-4147-A177-3AD203B41FA5}">
                      <a16:colId xmlns:a16="http://schemas.microsoft.com/office/drawing/2014/main" val="3555348068"/>
                    </a:ext>
                  </a:extLst>
                </a:gridCol>
                <a:gridCol w="4607777">
                  <a:extLst>
                    <a:ext uri="{9D8B030D-6E8A-4147-A177-3AD203B41FA5}">
                      <a16:colId xmlns:a16="http://schemas.microsoft.com/office/drawing/2014/main" val="4113809040"/>
                    </a:ext>
                  </a:extLst>
                </a:gridCol>
                <a:gridCol w="5065095">
                  <a:extLst>
                    <a:ext uri="{9D8B030D-6E8A-4147-A177-3AD203B41FA5}">
                      <a16:colId xmlns:a16="http://schemas.microsoft.com/office/drawing/2014/main" val="1816462542"/>
                    </a:ext>
                  </a:extLst>
                </a:gridCol>
              </a:tblGrid>
              <a:tr h="137671">
                <a:tc>
                  <a:txBody>
                    <a:bodyPr/>
                    <a:lstStyle/>
                    <a:p>
                      <a:pPr algn="ctr" rtl="1">
                        <a:lnSpc>
                          <a:spcPct val="115000"/>
                        </a:lnSpc>
                      </a:pPr>
                      <a:r>
                        <a:rPr lang="ar-SA" sz="2600" dirty="0">
                          <a:solidFill>
                            <a:srgbClr val="168489"/>
                          </a:solidFill>
                          <a:effectLst/>
                          <a:latin typeface="Adobe Arabic" panose="02040503050201020203" pitchFamily="18" charset="-78"/>
                          <a:cs typeface="Adobe Arabic" panose="02040503050201020203" pitchFamily="18" charset="-78"/>
                        </a:rPr>
                        <a:t>العنصر</a:t>
                      </a:r>
                      <a:endParaRPr lang="en-US" sz="2600" dirty="0">
                        <a:solidFill>
                          <a:srgbClr val="168489"/>
                        </a:solidFill>
                        <a:effectLst/>
                        <a:latin typeface="Adobe Arabic" panose="02040503050201020203" pitchFamily="18" charset="-78"/>
                        <a:ea typeface="Calibri" panose="020F0502020204030204" pitchFamily="34" charset="0"/>
                        <a:cs typeface="Adobe Arabic" panose="02040503050201020203" pitchFamily="18" charset="-78"/>
                      </a:endParaRPr>
                    </a:p>
                  </a:txBody>
                  <a:tcPr marL="30937" marR="3093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ctr" rtl="1">
                        <a:lnSpc>
                          <a:spcPct val="115000"/>
                        </a:lnSpc>
                      </a:pPr>
                      <a:r>
                        <a:rPr lang="ar-SA" sz="2600" dirty="0">
                          <a:solidFill>
                            <a:srgbClr val="168489"/>
                          </a:solidFill>
                          <a:effectLst/>
                          <a:latin typeface="Adobe Arabic" panose="02040503050201020203" pitchFamily="18" charset="-78"/>
                          <a:cs typeface="Adobe Arabic" panose="02040503050201020203" pitchFamily="18" charset="-78"/>
                        </a:rPr>
                        <a:t>المراجعة الداخلية</a:t>
                      </a:r>
                      <a:endParaRPr lang="en-US" sz="2600" dirty="0">
                        <a:solidFill>
                          <a:srgbClr val="168489"/>
                        </a:solidFill>
                        <a:effectLst/>
                        <a:latin typeface="Adobe Arabic" panose="02040503050201020203" pitchFamily="18" charset="-78"/>
                        <a:ea typeface="Calibri" panose="020F0502020204030204" pitchFamily="34" charset="0"/>
                        <a:cs typeface="Adobe Arabic" panose="02040503050201020203" pitchFamily="18" charset="-78"/>
                      </a:endParaRPr>
                    </a:p>
                  </a:txBody>
                  <a:tcPr marL="30937" marR="3093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ctr" rtl="1">
                        <a:lnSpc>
                          <a:spcPct val="115000"/>
                        </a:lnSpc>
                      </a:pPr>
                      <a:r>
                        <a:rPr lang="ar-SA" sz="2600" dirty="0">
                          <a:solidFill>
                            <a:srgbClr val="168489"/>
                          </a:solidFill>
                          <a:effectLst/>
                          <a:latin typeface="Adobe Arabic" panose="02040503050201020203" pitchFamily="18" charset="-78"/>
                          <a:cs typeface="Adobe Arabic" panose="02040503050201020203" pitchFamily="18" charset="-78"/>
                        </a:rPr>
                        <a:t>المراجعة الخارجية</a:t>
                      </a:r>
                      <a:endParaRPr lang="en-US" sz="2600" dirty="0">
                        <a:solidFill>
                          <a:srgbClr val="168489"/>
                        </a:solidFill>
                        <a:effectLst/>
                        <a:latin typeface="Adobe Arabic" panose="02040503050201020203" pitchFamily="18" charset="-78"/>
                        <a:ea typeface="Calibri" panose="020F0502020204030204" pitchFamily="34" charset="0"/>
                        <a:cs typeface="Adobe Arabic" panose="02040503050201020203" pitchFamily="18" charset="-78"/>
                      </a:endParaRPr>
                    </a:p>
                  </a:txBody>
                  <a:tcPr marL="30937" marR="3093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extLst>
                  <a:ext uri="{0D108BD9-81ED-4DB2-BD59-A6C34878D82A}">
                    <a16:rowId xmlns:a16="http://schemas.microsoft.com/office/drawing/2014/main" val="833616725"/>
                  </a:ext>
                </a:extLst>
              </a:tr>
              <a:tr h="279983">
                <a:tc>
                  <a:txBody>
                    <a:bodyPr/>
                    <a:lstStyle/>
                    <a:p>
                      <a:pPr algn="ctr" rtl="1">
                        <a:lnSpc>
                          <a:spcPct val="115000"/>
                        </a:lnSpc>
                      </a:pPr>
                      <a:r>
                        <a:rPr lang="ar-SA" sz="2600" dirty="0">
                          <a:solidFill>
                            <a:schemeClr val="tx1"/>
                          </a:solidFill>
                          <a:effectLst/>
                          <a:latin typeface="Adobe Arabic" panose="02040503050201020203" pitchFamily="18" charset="-78"/>
                          <a:cs typeface="Adobe Arabic" panose="02040503050201020203" pitchFamily="18" charset="-78"/>
                        </a:rPr>
                        <a:t>التركيز</a:t>
                      </a:r>
                      <a:endParaRPr lang="en-US" sz="2600" dirty="0">
                        <a:solidFill>
                          <a:schemeClr val="tx1"/>
                        </a:solidFill>
                        <a:effectLst/>
                        <a:latin typeface="Adobe Arabic" panose="02040503050201020203" pitchFamily="18" charset="-78"/>
                        <a:ea typeface="Calibri" panose="020F0502020204030204" pitchFamily="34" charset="0"/>
                        <a:cs typeface="Adobe Arabic" panose="02040503050201020203" pitchFamily="18" charset="-78"/>
                      </a:endParaRPr>
                    </a:p>
                  </a:txBody>
                  <a:tcPr marL="30937" marR="3093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rtl="1">
                        <a:lnSpc>
                          <a:spcPct val="115000"/>
                        </a:lnSpc>
                      </a:pPr>
                      <a:r>
                        <a:rPr lang="ar-SA" sz="2600">
                          <a:solidFill>
                            <a:schemeClr val="tx1"/>
                          </a:solidFill>
                          <a:effectLst/>
                          <a:latin typeface="Adobe Arabic" panose="02040503050201020203" pitchFamily="18" charset="-78"/>
                          <a:cs typeface="Adobe Arabic" panose="02040503050201020203" pitchFamily="18" charset="-78"/>
                        </a:rPr>
                        <a:t>تُركز على تحسين الأداء والكفاءة التشغيلية والرقابة الداخلية.</a:t>
                      </a:r>
                      <a:endParaRPr lang="en-US" sz="2600">
                        <a:solidFill>
                          <a:schemeClr val="tx1"/>
                        </a:solidFill>
                        <a:effectLst/>
                        <a:latin typeface="Adobe Arabic" panose="02040503050201020203" pitchFamily="18" charset="-78"/>
                        <a:ea typeface="Calibri" panose="020F0502020204030204" pitchFamily="34" charset="0"/>
                        <a:cs typeface="Adobe Arabic" panose="02040503050201020203" pitchFamily="18" charset="-78"/>
                      </a:endParaRPr>
                    </a:p>
                  </a:txBody>
                  <a:tcPr marL="30937" marR="3093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rtl="1">
                        <a:lnSpc>
                          <a:spcPct val="115000"/>
                        </a:lnSpc>
                      </a:pPr>
                      <a:r>
                        <a:rPr lang="ar-SA" sz="2600" dirty="0">
                          <a:solidFill>
                            <a:schemeClr val="tx1"/>
                          </a:solidFill>
                          <a:effectLst/>
                          <a:latin typeface="Adobe Arabic" panose="02040503050201020203" pitchFamily="18" charset="-78"/>
                          <a:cs typeface="Adobe Arabic" panose="02040503050201020203" pitchFamily="18" charset="-78"/>
                        </a:rPr>
                        <a:t>تُركز على التحقق من عدالة ودقة البيانات المالية.</a:t>
                      </a:r>
                      <a:endParaRPr lang="en-US" sz="2600" dirty="0">
                        <a:solidFill>
                          <a:schemeClr val="tx1"/>
                        </a:solidFill>
                        <a:effectLst/>
                        <a:latin typeface="Adobe Arabic" panose="02040503050201020203" pitchFamily="18" charset="-78"/>
                        <a:ea typeface="Calibri" panose="020F0502020204030204" pitchFamily="34" charset="0"/>
                        <a:cs typeface="Adobe Arabic" panose="02040503050201020203" pitchFamily="18" charset="-78"/>
                      </a:endParaRPr>
                    </a:p>
                  </a:txBody>
                  <a:tcPr marL="30937" marR="3093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827212093"/>
                  </a:ext>
                </a:extLst>
              </a:tr>
              <a:tr h="279983">
                <a:tc>
                  <a:txBody>
                    <a:bodyPr/>
                    <a:lstStyle/>
                    <a:p>
                      <a:pPr algn="ctr" rtl="1">
                        <a:lnSpc>
                          <a:spcPct val="115000"/>
                        </a:lnSpc>
                      </a:pPr>
                      <a:r>
                        <a:rPr lang="ar-SA" sz="2600">
                          <a:solidFill>
                            <a:schemeClr val="tx1"/>
                          </a:solidFill>
                          <a:effectLst/>
                          <a:latin typeface="Adobe Arabic" panose="02040503050201020203" pitchFamily="18" charset="-78"/>
                          <a:cs typeface="Adobe Arabic" panose="02040503050201020203" pitchFamily="18" charset="-78"/>
                        </a:rPr>
                        <a:t>المنهجية</a:t>
                      </a:r>
                      <a:endParaRPr lang="en-US" sz="2600">
                        <a:solidFill>
                          <a:schemeClr val="tx1"/>
                        </a:solidFill>
                        <a:effectLst/>
                        <a:latin typeface="Adobe Arabic" panose="02040503050201020203" pitchFamily="18" charset="-78"/>
                        <a:ea typeface="Calibri" panose="020F0502020204030204" pitchFamily="34" charset="0"/>
                        <a:cs typeface="Adobe Arabic" panose="02040503050201020203" pitchFamily="18" charset="-78"/>
                      </a:endParaRPr>
                    </a:p>
                  </a:txBody>
                  <a:tcPr marL="30937" marR="3093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rtl="1">
                        <a:lnSpc>
                          <a:spcPct val="115000"/>
                        </a:lnSpc>
                      </a:pPr>
                      <a:r>
                        <a:rPr lang="ar-SA" sz="2600">
                          <a:solidFill>
                            <a:schemeClr val="tx1"/>
                          </a:solidFill>
                          <a:effectLst/>
                          <a:latin typeface="Adobe Arabic" panose="02040503050201020203" pitchFamily="18" charset="-78"/>
                          <a:cs typeface="Adobe Arabic" panose="02040503050201020203" pitchFamily="18" charset="-78"/>
                        </a:rPr>
                        <a:t>تشمل تقييم العمليات، المخاطر، الامتثال، وتحسين الأنظمة الرقابية.</a:t>
                      </a:r>
                      <a:endParaRPr lang="en-US" sz="2600">
                        <a:solidFill>
                          <a:schemeClr val="tx1"/>
                        </a:solidFill>
                        <a:effectLst/>
                        <a:latin typeface="Adobe Arabic" panose="02040503050201020203" pitchFamily="18" charset="-78"/>
                        <a:ea typeface="Calibri" panose="020F0502020204030204" pitchFamily="34" charset="0"/>
                        <a:cs typeface="Adobe Arabic" panose="02040503050201020203" pitchFamily="18" charset="-78"/>
                      </a:endParaRPr>
                    </a:p>
                  </a:txBody>
                  <a:tcPr marL="30937" marR="3093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rtl="1">
                        <a:lnSpc>
                          <a:spcPct val="115000"/>
                        </a:lnSpc>
                      </a:pPr>
                      <a:r>
                        <a:rPr lang="ar-SA" sz="2600">
                          <a:solidFill>
                            <a:schemeClr val="tx1"/>
                          </a:solidFill>
                          <a:effectLst/>
                          <a:latin typeface="Adobe Arabic" panose="02040503050201020203" pitchFamily="18" charset="-78"/>
                          <a:cs typeface="Adobe Arabic" panose="02040503050201020203" pitchFamily="18" charset="-78"/>
                        </a:rPr>
                        <a:t>تتبع منهجية محددة وفقاً للمعايير الدولية للتدقيق (</a:t>
                      </a:r>
                      <a:r>
                        <a:rPr lang="en-US" sz="2600">
                          <a:solidFill>
                            <a:schemeClr val="tx1"/>
                          </a:solidFill>
                          <a:effectLst/>
                          <a:latin typeface="Adobe Arabic" panose="02040503050201020203" pitchFamily="18" charset="-78"/>
                          <a:cs typeface="Adobe Arabic" panose="02040503050201020203" pitchFamily="18" charset="-78"/>
                        </a:rPr>
                        <a:t>ISA</a:t>
                      </a:r>
                      <a:r>
                        <a:rPr lang="ar-SA" sz="2600">
                          <a:solidFill>
                            <a:schemeClr val="tx1"/>
                          </a:solidFill>
                          <a:effectLst/>
                          <a:latin typeface="Adobe Arabic" panose="02040503050201020203" pitchFamily="18" charset="-78"/>
                          <a:cs typeface="Adobe Arabic" panose="02040503050201020203" pitchFamily="18" charset="-78"/>
                        </a:rPr>
                        <a:t>).</a:t>
                      </a:r>
                      <a:endParaRPr lang="en-US" sz="2600">
                        <a:solidFill>
                          <a:schemeClr val="tx1"/>
                        </a:solidFill>
                        <a:effectLst/>
                        <a:latin typeface="Adobe Arabic" panose="02040503050201020203" pitchFamily="18" charset="-78"/>
                        <a:ea typeface="Calibri" panose="020F0502020204030204" pitchFamily="34" charset="0"/>
                        <a:cs typeface="Adobe Arabic" panose="02040503050201020203" pitchFamily="18" charset="-78"/>
                      </a:endParaRPr>
                    </a:p>
                  </a:txBody>
                  <a:tcPr marL="30937" marR="3093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560094664"/>
                  </a:ext>
                </a:extLst>
              </a:tr>
              <a:tr h="422295">
                <a:tc>
                  <a:txBody>
                    <a:bodyPr/>
                    <a:lstStyle/>
                    <a:p>
                      <a:pPr algn="ctr" rtl="1">
                        <a:lnSpc>
                          <a:spcPct val="115000"/>
                        </a:lnSpc>
                      </a:pPr>
                      <a:r>
                        <a:rPr lang="ar-SA" sz="2600">
                          <a:solidFill>
                            <a:schemeClr val="tx1"/>
                          </a:solidFill>
                          <a:effectLst/>
                          <a:latin typeface="Adobe Arabic" panose="02040503050201020203" pitchFamily="18" charset="-78"/>
                          <a:cs typeface="Adobe Arabic" panose="02040503050201020203" pitchFamily="18" charset="-78"/>
                        </a:rPr>
                        <a:t>المخرجات</a:t>
                      </a:r>
                      <a:endParaRPr lang="en-US" sz="2600">
                        <a:solidFill>
                          <a:schemeClr val="tx1"/>
                        </a:solidFill>
                        <a:effectLst/>
                        <a:latin typeface="Adobe Arabic" panose="02040503050201020203" pitchFamily="18" charset="-78"/>
                        <a:ea typeface="Calibri" panose="020F0502020204030204" pitchFamily="34" charset="0"/>
                        <a:cs typeface="Adobe Arabic" panose="02040503050201020203" pitchFamily="18" charset="-78"/>
                      </a:endParaRPr>
                    </a:p>
                  </a:txBody>
                  <a:tcPr marL="30937" marR="3093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rtl="1">
                        <a:lnSpc>
                          <a:spcPct val="115000"/>
                        </a:lnSpc>
                      </a:pPr>
                      <a:r>
                        <a:rPr lang="ar-SA" sz="2600">
                          <a:solidFill>
                            <a:schemeClr val="tx1"/>
                          </a:solidFill>
                          <a:effectLst/>
                          <a:latin typeface="Adobe Arabic" panose="02040503050201020203" pitchFamily="18" charset="-78"/>
                          <a:cs typeface="Adobe Arabic" panose="02040503050201020203" pitchFamily="18" charset="-78"/>
                        </a:rPr>
                        <a:t>تقارير تتضمن نتائج التقييم وتوصيات لتحسين الأداء وتقليل المخاطر.</a:t>
                      </a:r>
                      <a:endParaRPr lang="en-US" sz="2600">
                        <a:solidFill>
                          <a:schemeClr val="tx1"/>
                        </a:solidFill>
                        <a:effectLst/>
                        <a:latin typeface="Adobe Arabic" panose="02040503050201020203" pitchFamily="18" charset="-78"/>
                        <a:ea typeface="Calibri" panose="020F0502020204030204" pitchFamily="34" charset="0"/>
                        <a:cs typeface="Adobe Arabic" panose="02040503050201020203" pitchFamily="18" charset="-78"/>
                      </a:endParaRPr>
                    </a:p>
                  </a:txBody>
                  <a:tcPr marL="30937" marR="3093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rtl="1">
                        <a:lnSpc>
                          <a:spcPct val="115000"/>
                        </a:lnSpc>
                      </a:pPr>
                      <a:r>
                        <a:rPr lang="ar-SA" sz="2600">
                          <a:solidFill>
                            <a:schemeClr val="tx1"/>
                          </a:solidFill>
                          <a:effectLst/>
                          <a:latin typeface="Adobe Arabic" panose="02040503050201020203" pitchFamily="18" charset="-78"/>
                          <a:cs typeface="Adobe Arabic" panose="02040503050201020203" pitchFamily="18" charset="-78"/>
                        </a:rPr>
                        <a:t>تقرير رأي المراجع الخارجي حول القوائم المالية (رأي غير مشروط، متحفظ، أو معارض).</a:t>
                      </a:r>
                      <a:endParaRPr lang="en-US" sz="2600">
                        <a:solidFill>
                          <a:schemeClr val="tx1"/>
                        </a:solidFill>
                        <a:effectLst/>
                        <a:latin typeface="Adobe Arabic" panose="02040503050201020203" pitchFamily="18" charset="-78"/>
                        <a:ea typeface="Calibri" panose="020F0502020204030204" pitchFamily="34" charset="0"/>
                        <a:cs typeface="Adobe Arabic" panose="02040503050201020203" pitchFamily="18" charset="-78"/>
                      </a:endParaRPr>
                    </a:p>
                  </a:txBody>
                  <a:tcPr marL="30937" marR="3093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547703979"/>
                  </a:ext>
                </a:extLst>
              </a:tr>
              <a:tr h="279983">
                <a:tc>
                  <a:txBody>
                    <a:bodyPr/>
                    <a:lstStyle/>
                    <a:p>
                      <a:pPr algn="ctr" rtl="1">
                        <a:lnSpc>
                          <a:spcPct val="115000"/>
                        </a:lnSpc>
                      </a:pPr>
                      <a:r>
                        <a:rPr lang="ar-SA" sz="2600">
                          <a:solidFill>
                            <a:schemeClr val="tx1"/>
                          </a:solidFill>
                          <a:effectLst/>
                          <a:latin typeface="Adobe Arabic" panose="02040503050201020203" pitchFamily="18" charset="-78"/>
                          <a:cs typeface="Adobe Arabic" panose="02040503050201020203" pitchFamily="18" charset="-78"/>
                        </a:rPr>
                        <a:t>الجمهور المستهدف</a:t>
                      </a:r>
                      <a:endParaRPr lang="en-US" sz="2600">
                        <a:solidFill>
                          <a:schemeClr val="tx1"/>
                        </a:solidFill>
                        <a:effectLst/>
                        <a:latin typeface="Adobe Arabic" panose="02040503050201020203" pitchFamily="18" charset="-78"/>
                        <a:ea typeface="Calibri" panose="020F0502020204030204" pitchFamily="34" charset="0"/>
                        <a:cs typeface="Adobe Arabic" panose="02040503050201020203" pitchFamily="18" charset="-78"/>
                      </a:endParaRPr>
                    </a:p>
                  </a:txBody>
                  <a:tcPr marL="30937" marR="3093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rtl="1">
                        <a:lnSpc>
                          <a:spcPct val="115000"/>
                        </a:lnSpc>
                      </a:pPr>
                      <a:r>
                        <a:rPr lang="ar-SA" sz="2600">
                          <a:solidFill>
                            <a:schemeClr val="tx1"/>
                          </a:solidFill>
                          <a:effectLst/>
                          <a:latin typeface="Adobe Arabic" panose="02040503050201020203" pitchFamily="18" charset="-78"/>
                          <a:cs typeface="Adobe Arabic" panose="02040503050201020203" pitchFamily="18" charset="-78"/>
                        </a:rPr>
                        <a:t>الإدارة الداخلية ولجنة التدقيق داخل المؤسسة.</a:t>
                      </a:r>
                      <a:endParaRPr lang="en-US" sz="2600">
                        <a:solidFill>
                          <a:schemeClr val="tx1"/>
                        </a:solidFill>
                        <a:effectLst/>
                        <a:latin typeface="Adobe Arabic" panose="02040503050201020203" pitchFamily="18" charset="-78"/>
                        <a:ea typeface="Calibri" panose="020F0502020204030204" pitchFamily="34" charset="0"/>
                        <a:cs typeface="Adobe Arabic" panose="02040503050201020203" pitchFamily="18" charset="-78"/>
                      </a:endParaRPr>
                    </a:p>
                  </a:txBody>
                  <a:tcPr marL="30937" marR="3093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rtl="1">
                        <a:lnSpc>
                          <a:spcPct val="115000"/>
                        </a:lnSpc>
                      </a:pPr>
                      <a:r>
                        <a:rPr lang="ar-SA" sz="2600">
                          <a:solidFill>
                            <a:schemeClr val="tx1"/>
                          </a:solidFill>
                          <a:effectLst/>
                          <a:latin typeface="Adobe Arabic" panose="02040503050201020203" pitchFamily="18" charset="-78"/>
                          <a:cs typeface="Adobe Arabic" panose="02040503050201020203" pitchFamily="18" charset="-78"/>
                        </a:rPr>
                        <a:t>المساهمون، المستثمرون، الجهات التنظيمية، وأصحاب المصلحة الخارجيون.</a:t>
                      </a:r>
                      <a:endParaRPr lang="en-US" sz="2600">
                        <a:solidFill>
                          <a:schemeClr val="tx1"/>
                        </a:solidFill>
                        <a:effectLst/>
                        <a:latin typeface="Adobe Arabic" panose="02040503050201020203" pitchFamily="18" charset="-78"/>
                        <a:ea typeface="Calibri" panose="020F0502020204030204" pitchFamily="34" charset="0"/>
                        <a:cs typeface="Adobe Arabic" panose="02040503050201020203" pitchFamily="18" charset="-78"/>
                      </a:endParaRPr>
                    </a:p>
                  </a:txBody>
                  <a:tcPr marL="30937" marR="3093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4675612"/>
                  </a:ext>
                </a:extLst>
              </a:tr>
              <a:tr h="279983">
                <a:tc>
                  <a:txBody>
                    <a:bodyPr/>
                    <a:lstStyle/>
                    <a:p>
                      <a:pPr algn="ctr" rtl="1">
                        <a:lnSpc>
                          <a:spcPct val="115000"/>
                        </a:lnSpc>
                      </a:pPr>
                      <a:r>
                        <a:rPr lang="ar-SA" sz="2600">
                          <a:solidFill>
                            <a:schemeClr val="tx1"/>
                          </a:solidFill>
                          <a:effectLst/>
                          <a:latin typeface="Adobe Arabic" panose="02040503050201020203" pitchFamily="18" charset="-78"/>
                          <a:cs typeface="Adobe Arabic" panose="02040503050201020203" pitchFamily="18" charset="-78"/>
                        </a:rPr>
                        <a:t>التركيز الزمني</a:t>
                      </a:r>
                      <a:endParaRPr lang="en-US" sz="2600">
                        <a:solidFill>
                          <a:schemeClr val="tx1"/>
                        </a:solidFill>
                        <a:effectLst/>
                        <a:latin typeface="Adobe Arabic" panose="02040503050201020203" pitchFamily="18" charset="-78"/>
                        <a:ea typeface="Calibri" panose="020F0502020204030204" pitchFamily="34" charset="0"/>
                        <a:cs typeface="Adobe Arabic" panose="02040503050201020203" pitchFamily="18" charset="-78"/>
                      </a:endParaRPr>
                    </a:p>
                  </a:txBody>
                  <a:tcPr marL="30937" marR="3093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rtl="1">
                        <a:lnSpc>
                          <a:spcPct val="115000"/>
                        </a:lnSpc>
                      </a:pPr>
                      <a:r>
                        <a:rPr lang="ar-SA" sz="2600">
                          <a:solidFill>
                            <a:schemeClr val="tx1"/>
                          </a:solidFill>
                          <a:effectLst/>
                          <a:latin typeface="Adobe Arabic" panose="02040503050201020203" pitchFamily="18" charset="-78"/>
                          <a:cs typeface="Adobe Arabic" panose="02040503050201020203" pitchFamily="18" charset="-78"/>
                        </a:rPr>
                        <a:t>تُركز على الأنشطة الحالية والمستقبلية لتحسين العمليات وتقليل المخاطر.</a:t>
                      </a:r>
                      <a:endParaRPr lang="en-US" sz="2600">
                        <a:solidFill>
                          <a:schemeClr val="tx1"/>
                        </a:solidFill>
                        <a:effectLst/>
                        <a:latin typeface="Adobe Arabic" panose="02040503050201020203" pitchFamily="18" charset="-78"/>
                        <a:ea typeface="Calibri" panose="020F0502020204030204" pitchFamily="34" charset="0"/>
                        <a:cs typeface="Adobe Arabic" panose="02040503050201020203" pitchFamily="18" charset="-78"/>
                      </a:endParaRPr>
                    </a:p>
                  </a:txBody>
                  <a:tcPr marL="30937" marR="3093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rtl="1">
                        <a:lnSpc>
                          <a:spcPct val="115000"/>
                        </a:lnSpc>
                      </a:pPr>
                      <a:r>
                        <a:rPr lang="ar-SA" sz="2600">
                          <a:solidFill>
                            <a:schemeClr val="tx1"/>
                          </a:solidFill>
                          <a:effectLst/>
                          <a:latin typeface="Adobe Arabic" panose="02040503050201020203" pitchFamily="18" charset="-78"/>
                          <a:cs typeface="Adobe Arabic" panose="02040503050201020203" pitchFamily="18" charset="-78"/>
                        </a:rPr>
                        <a:t>تُركز على البيانات المالية الماضية للتأكد من أنها تمثل الوضع المالي بشكل صحيح.</a:t>
                      </a:r>
                      <a:endParaRPr lang="en-US" sz="2600">
                        <a:solidFill>
                          <a:schemeClr val="tx1"/>
                        </a:solidFill>
                        <a:effectLst/>
                        <a:latin typeface="Adobe Arabic" panose="02040503050201020203" pitchFamily="18" charset="-78"/>
                        <a:ea typeface="Calibri" panose="020F0502020204030204" pitchFamily="34" charset="0"/>
                        <a:cs typeface="Adobe Arabic" panose="02040503050201020203" pitchFamily="18" charset="-78"/>
                      </a:endParaRPr>
                    </a:p>
                  </a:txBody>
                  <a:tcPr marL="30937" marR="3093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504810441"/>
                  </a:ext>
                </a:extLst>
              </a:tr>
              <a:tr h="279983">
                <a:tc>
                  <a:txBody>
                    <a:bodyPr/>
                    <a:lstStyle/>
                    <a:p>
                      <a:pPr algn="ctr" rtl="1">
                        <a:lnSpc>
                          <a:spcPct val="115000"/>
                        </a:lnSpc>
                      </a:pPr>
                      <a:r>
                        <a:rPr lang="ar-SA" sz="2600">
                          <a:solidFill>
                            <a:schemeClr val="tx1"/>
                          </a:solidFill>
                          <a:effectLst/>
                          <a:latin typeface="Adobe Arabic" panose="02040503050201020203" pitchFamily="18" charset="-78"/>
                          <a:cs typeface="Adobe Arabic" panose="02040503050201020203" pitchFamily="18" charset="-78"/>
                        </a:rPr>
                        <a:t>التكاليف</a:t>
                      </a:r>
                      <a:endParaRPr lang="en-US" sz="2600">
                        <a:solidFill>
                          <a:schemeClr val="tx1"/>
                        </a:solidFill>
                        <a:effectLst/>
                        <a:latin typeface="Adobe Arabic" panose="02040503050201020203" pitchFamily="18" charset="-78"/>
                        <a:ea typeface="Calibri" panose="020F0502020204030204" pitchFamily="34" charset="0"/>
                        <a:cs typeface="Adobe Arabic" panose="02040503050201020203" pitchFamily="18" charset="-78"/>
                      </a:endParaRPr>
                    </a:p>
                  </a:txBody>
                  <a:tcPr marL="30937" marR="3093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rtl="1">
                        <a:lnSpc>
                          <a:spcPct val="115000"/>
                        </a:lnSpc>
                      </a:pPr>
                      <a:r>
                        <a:rPr lang="ar-SA" sz="2600">
                          <a:solidFill>
                            <a:schemeClr val="tx1"/>
                          </a:solidFill>
                          <a:effectLst/>
                          <a:latin typeface="Adobe Arabic" panose="02040503050201020203" pitchFamily="18" charset="-78"/>
                          <a:cs typeface="Adobe Arabic" panose="02040503050201020203" pitchFamily="18" charset="-78"/>
                        </a:rPr>
                        <a:t>تُعتبر جزءاً من تكاليف التشغيل الداخلية للمؤسسة.</a:t>
                      </a:r>
                      <a:endParaRPr lang="en-US" sz="2600">
                        <a:solidFill>
                          <a:schemeClr val="tx1"/>
                        </a:solidFill>
                        <a:effectLst/>
                        <a:latin typeface="Adobe Arabic" panose="02040503050201020203" pitchFamily="18" charset="-78"/>
                        <a:ea typeface="Calibri" panose="020F0502020204030204" pitchFamily="34" charset="0"/>
                        <a:cs typeface="Adobe Arabic" panose="02040503050201020203" pitchFamily="18" charset="-78"/>
                      </a:endParaRPr>
                    </a:p>
                  </a:txBody>
                  <a:tcPr marL="30937" marR="3093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rtl="1">
                        <a:lnSpc>
                          <a:spcPct val="115000"/>
                        </a:lnSpc>
                      </a:pPr>
                      <a:r>
                        <a:rPr lang="ar-SA" sz="2600" dirty="0">
                          <a:solidFill>
                            <a:schemeClr val="tx1"/>
                          </a:solidFill>
                          <a:effectLst/>
                          <a:latin typeface="Adobe Arabic" panose="02040503050201020203" pitchFamily="18" charset="-78"/>
                          <a:cs typeface="Adobe Arabic" panose="02040503050201020203" pitchFamily="18" charset="-78"/>
                        </a:rPr>
                        <a:t>تُعتبر تكلفة المراجعة الخارجية مدفوعة للشركة أو المراجع الخارجي المستقل.</a:t>
                      </a:r>
                      <a:endParaRPr lang="en-US" sz="2600" dirty="0">
                        <a:solidFill>
                          <a:schemeClr val="tx1"/>
                        </a:solidFill>
                        <a:effectLst/>
                        <a:latin typeface="Adobe Arabic" panose="02040503050201020203" pitchFamily="18" charset="-78"/>
                        <a:ea typeface="Calibri" panose="020F0502020204030204" pitchFamily="34" charset="0"/>
                        <a:cs typeface="Adobe Arabic" panose="02040503050201020203" pitchFamily="18" charset="-78"/>
                      </a:endParaRPr>
                    </a:p>
                  </a:txBody>
                  <a:tcPr marL="30937" marR="3093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979972436"/>
                  </a:ext>
                </a:extLst>
              </a:tr>
            </a:tbl>
          </a:graphicData>
        </a:graphic>
      </p:graphicFrame>
    </p:spTree>
    <p:extLst>
      <p:ext uri="{BB962C8B-B14F-4D97-AF65-F5344CB8AC3E}">
        <p14:creationId xmlns:p14="http://schemas.microsoft.com/office/powerpoint/2010/main" val="1563266396"/>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ADB81A5-C146-134C-EEE3-397F1A57BAB3}"/>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C939B3DA-2B3C-A970-E63C-C41CFFC7F964}"/>
              </a:ext>
            </a:extLst>
          </p:cNvPr>
          <p:cNvSpPr txBox="1"/>
          <p:nvPr/>
        </p:nvSpPr>
        <p:spPr>
          <a:xfrm>
            <a:off x="2779494" y="-72656"/>
            <a:ext cx="6633012" cy="646331"/>
          </a:xfrm>
          <a:prstGeom prst="rect">
            <a:avLst/>
          </a:prstGeom>
          <a:noFill/>
        </p:spPr>
        <p:txBody>
          <a:bodyPr wrap="square">
            <a:spAutoFit/>
          </a:bodyPr>
          <a:lstStyle/>
          <a:p>
            <a:pPr algn="ctr" rtl="1"/>
            <a:r>
              <a:rPr lang="en-US" sz="3600" b="1" dirty="0">
                <a:solidFill>
                  <a:schemeClr val="bg1"/>
                </a:solidFill>
                <a:latin typeface="Adobe Arabic" panose="02040503050201020203" pitchFamily="18" charset="-78"/>
                <a:cs typeface="Adobe Arabic" panose="02040503050201020203" pitchFamily="18" charset="-78"/>
              </a:rPr>
              <a:t> </a:t>
            </a:r>
            <a:r>
              <a:rPr lang="ar-SA" sz="3600" b="1" dirty="0">
                <a:solidFill>
                  <a:schemeClr val="bg1"/>
                </a:solidFill>
                <a:latin typeface="Adobe Arabic" panose="02040503050201020203" pitchFamily="18" charset="-78"/>
                <a:cs typeface="Adobe Arabic" panose="02040503050201020203" pitchFamily="18" charset="-78"/>
              </a:rPr>
              <a:t>أهمية المراجعة الداخلية</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0F4585DC-95EC-EAA8-58E5-04CD08A20D3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grpSp>
        <p:nvGrpSpPr>
          <p:cNvPr id="31" name="Group 30">
            <a:extLst>
              <a:ext uri="{FF2B5EF4-FFF2-40B4-BE49-F238E27FC236}">
                <a16:creationId xmlns:a16="http://schemas.microsoft.com/office/drawing/2014/main" id="{A641B8EF-55B8-C65B-4D0D-E9C54388AF0D}"/>
              </a:ext>
            </a:extLst>
          </p:cNvPr>
          <p:cNvGrpSpPr/>
          <p:nvPr/>
        </p:nvGrpSpPr>
        <p:grpSpPr>
          <a:xfrm>
            <a:off x="3160914" y="1777895"/>
            <a:ext cx="2935086" cy="4110226"/>
            <a:chOff x="3055052" y="1911245"/>
            <a:chExt cx="2935086" cy="4110226"/>
          </a:xfrm>
        </p:grpSpPr>
        <p:grpSp>
          <p:nvGrpSpPr>
            <p:cNvPr id="15" name="Group 14">
              <a:extLst>
                <a:ext uri="{FF2B5EF4-FFF2-40B4-BE49-F238E27FC236}">
                  <a16:creationId xmlns:a16="http://schemas.microsoft.com/office/drawing/2014/main" id="{52426AF3-F992-D868-0D25-AD90A3470274}"/>
                </a:ext>
              </a:extLst>
            </p:cNvPr>
            <p:cNvGrpSpPr/>
            <p:nvPr/>
          </p:nvGrpSpPr>
          <p:grpSpPr>
            <a:xfrm>
              <a:off x="3055052" y="1911245"/>
              <a:ext cx="2935086" cy="4110226"/>
              <a:chOff x="1349937" y="0"/>
              <a:chExt cx="1457282" cy="2040665"/>
            </a:xfrm>
          </p:grpSpPr>
          <p:sp>
            <p:nvSpPr>
              <p:cNvPr id="16" name="Freeform: Shape 15">
                <a:extLst>
                  <a:ext uri="{FF2B5EF4-FFF2-40B4-BE49-F238E27FC236}">
                    <a16:creationId xmlns:a16="http://schemas.microsoft.com/office/drawing/2014/main" id="{1CAA4468-6254-BD15-373A-FEB50ACAA13D}"/>
                  </a:ext>
                </a:extLst>
              </p:cNvPr>
              <p:cNvSpPr/>
              <p:nvPr/>
            </p:nvSpPr>
            <p:spPr>
              <a:xfrm rot="16200000" flipV="1">
                <a:off x="1349935" y="18563"/>
                <a:ext cx="1155964" cy="1155959"/>
              </a:xfrm>
              <a:custGeom>
                <a:avLst/>
                <a:gdLst>
                  <a:gd name="connsiteX0" fmla="*/ 903732 w 2383587"/>
                  <a:gd name="connsiteY0" fmla="*/ 0 h 2383577"/>
                  <a:gd name="connsiteX1" fmla="*/ 1284870 w 2383587"/>
                  <a:gd name="connsiteY1" fmla="*/ 157611 h 2383577"/>
                  <a:gd name="connsiteX2" fmla="*/ 1588517 w 2383587"/>
                  <a:gd name="connsiteY2" fmla="*/ 461273 h 2383577"/>
                  <a:gd name="connsiteX3" fmla="*/ 1588517 w 2383587"/>
                  <a:gd name="connsiteY3" fmla="*/ 1223460 h 2383577"/>
                  <a:gd name="connsiteX4" fmla="*/ 1588517 w 2383587"/>
                  <a:gd name="connsiteY4" fmla="*/ 1545550 h 2383577"/>
                  <a:gd name="connsiteX5" fmla="*/ 1593112 w 2383587"/>
                  <a:gd name="connsiteY5" fmla="*/ 1550128 h 2383577"/>
                  <a:gd name="connsiteX6" fmla="*/ 1832422 w 2383587"/>
                  <a:gd name="connsiteY6" fmla="*/ 1602322 h 2383577"/>
                  <a:gd name="connsiteX7" fmla="*/ 2264973 w 2383587"/>
                  <a:gd name="connsiteY7" fmla="*/ 1692860 h 2383577"/>
                  <a:gd name="connsiteX8" fmla="*/ 2246476 w 2383587"/>
                  <a:gd name="connsiteY8" fmla="*/ 2283243 h 2383577"/>
                  <a:gd name="connsiteX9" fmla="*/ 1703634 w 2383587"/>
                  <a:gd name="connsiteY9" fmla="*/ 2275574 h 2383577"/>
                  <a:gd name="connsiteX10" fmla="*/ 1602303 w 2383587"/>
                  <a:gd name="connsiteY10" fmla="*/ 1832386 h 2383577"/>
                  <a:gd name="connsiteX11" fmla="*/ 1550260 w 2383587"/>
                  <a:gd name="connsiteY11" fmla="*/ 1593165 h 2383577"/>
                  <a:gd name="connsiteX12" fmla="*/ 1545549 w 2383587"/>
                  <a:gd name="connsiteY12" fmla="*/ 1588472 h 2383577"/>
                  <a:gd name="connsiteX13" fmla="*/ 1223520 w 2383587"/>
                  <a:gd name="connsiteY13" fmla="*/ 1588472 h 2383577"/>
                  <a:gd name="connsiteX14" fmla="*/ 461244 w 2383587"/>
                  <a:gd name="connsiteY14" fmla="*/ 1588472 h 2383577"/>
                  <a:gd name="connsiteX15" fmla="*/ 157597 w 2383587"/>
                  <a:gd name="connsiteY15" fmla="*/ 1284811 h 2383577"/>
                  <a:gd name="connsiteX16" fmla="*/ 157597 w 2383587"/>
                  <a:gd name="connsiteY16" fmla="*/ 522623 h 2383577"/>
                  <a:gd name="connsiteX17" fmla="*/ 522594 w 2383587"/>
                  <a:gd name="connsiteY17" fmla="*/ 157611 h 2383577"/>
                  <a:gd name="connsiteX18" fmla="*/ 903732 w 2383587"/>
                  <a:gd name="connsiteY18" fmla="*/ 0 h 23835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383587" h="2383577">
                    <a:moveTo>
                      <a:pt x="903732" y="0"/>
                    </a:moveTo>
                    <a:cubicBezTo>
                      <a:pt x="1041769" y="0"/>
                      <a:pt x="1179806" y="52537"/>
                      <a:pt x="1284870" y="157611"/>
                    </a:cubicBezTo>
                    <a:lnTo>
                      <a:pt x="1588517" y="461273"/>
                    </a:lnTo>
                    <a:cubicBezTo>
                      <a:pt x="1798646" y="671421"/>
                      <a:pt x="1798646" y="1013427"/>
                      <a:pt x="1588517" y="1223460"/>
                    </a:cubicBezTo>
                    <a:cubicBezTo>
                      <a:pt x="1499594" y="1312510"/>
                      <a:pt x="1499594" y="1456615"/>
                      <a:pt x="1588517" y="1545550"/>
                    </a:cubicBezTo>
                    <a:lnTo>
                      <a:pt x="1593112" y="1550128"/>
                    </a:lnTo>
                    <a:cubicBezTo>
                      <a:pt x="1656071" y="1613081"/>
                      <a:pt x="1749589" y="1634485"/>
                      <a:pt x="1832422" y="1602322"/>
                    </a:cubicBezTo>
                    <a:cubicBezTo>
                      <a:pt x="1976606" y="1545550"/>
                      <a:pt x="2148362" y="1576225"/>
                      <a:pt x="2264973" y="1692860"/>
                    </a:cubicBezTo>
                    <a:cubicBezTo>
                      <a:pt x="2429031" y="1856880"/>
                      <a:pt x="2422942" y="2126891"/>
                      <a:pt x="2246476" y="2283243"/>
                    </a:cubicBezTo>
                    <a:cubicBezTo>
                      <a:pt x="2091608" y="2419793"/>
                      <a:pt x="1853906" y="2416703"/>
                      <a:pt x="1703634" y="2275574"/>
                    </a:cubicBezTo>
                    <a:cubicBezTo>
                      <a:pt x="1577833" y="2157566"/>
                      <a:pt x="1544056" y="1981184"/>
                      <a:pt x="1602303" y="1832386"/>
                    </a:cubicBezTo>
                    <a:cubicBezTo>
                      <a:pt x="1634587" y="1749517"/>
                      <a:pt x="1613103" y="1656004"/>
                      <a:pt x="1550260" y="1593165"/>
                    </a:cubicBezTo>
                    <a:lnTo>
                      <a:pt x="1545549" y="1588472"/>
                    </a:lnTo>
                    <a:cubicBezTo>
                      <a:pt x="1456627" y="1499537"/>
                      <a:pt x="1312443" y="1499537"/>
                      <a:pt x="1223520" y="1588472"/>
                    </a:cubicBezTo>
                    <a:cubicBezTo>
                      <a:pt x="1013392" y="1798620"/>
                      <a:pt x="671373" y="1798620"/>
                      <a:pt x="461244" y="1588472"/>
                    </a:cubicBezTo>
                    <a:lnTo>
                      <a:pt x="157597" y="1284811"/>
                    </a:lnTo>
                    <a:cubicBezTo>
                      <a:pt x="-52532" y="1074777"/>
                      <a:pt x="-52532" y="732771"/>
                      <a:pt x="157597" y="522623"/>
                    </a:cubicBezTo>
                    <a:lnTo>
                      <a:pt x="522594" y="157611"/>
                    </a:lnTo>
                    <a:cubicBezTo>
                      <a:pt x="627658" y="52537"/>
                      <a:pt x="765695" y="0"/>
                      <a:pt x="903732" y="0"/>
                    </a:cubicBezTo>
                    <a:close/>
                  </a:path>
                </a:pathLst>
              </a:custGeom>
              <a:solidFill>
                <a:srgbClr val="FFD366"/>
              </a:solidFill>
              <a:ln w="12700">
                <a:miter lim="400000"/>
              </a:ln>
            </p:spPr>
            <p:txBody>
              <a:bodyPr wrap="square" lIns="38100" tIns="38100" rIns="38100" bIns="38100" anchor="ctr">
                <a:noAutofit/>
              </a:bodyPr>
              <a:lstStyle/>
              <a:p>
                <a:endParaRPr lang="en-US" sz="3200"/>
              </a:p>
            </p:txBody>
          </p:sp>
          <p:sp>
            <p:nvSpPr>
              <p:cNvPr id="17" name="مربع نص 28">
                <a:extLst>
                  <a:ext uri="{FF2B5EF4-FFF2-40B4-BE49-F238E27FC236}">
                    <a16:creationId xmlns:a16="http://schemas.microsoft.com/office/drawing/2014/main" id="{96DD189C-04A7-2022-5B3B-A6FC2493074D}"/>
                  </a:ext>
                </a:extLst>
              </p:cNvPr>
              <p:cNvSpPr txBox="1"/>
              <p:nvPr/>
            </p:nvSpPr>
            <p:spPr>
              <a:xfrm>
                <a:off x="1392307" y="1441664"/>
                <a:ext cx="1414912" cy="599001"/>
              </a:xfrm>
              <a:prstGeom prst="rect">
                <a:avLst/>
              </a:prstGeom>
              <a:noFill/>
            </p:spPr>
            <p:txBody>
              <a:bodyPr wrap="square" rtlCol="1">
                <a:spAutoFit/>
              </a:bodyPr>
              <a:lstStyle/>
              <a:p>
                <a:pPr algn="ctr" rtl="0">
                  <a:lnSpc>
                    <a:spcPct val="115000"/>
                  </a:lnSpc>
                </a:pPr>
                <a:r>
                  <a:rPr lang="ar-SA"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تعزيز النظام الرقابي الداخلي</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18" name="مربع نص 28">
                <a:extLst>
                  <a:ext uri="{FF2B5EF4-FFF2-40B4-BE49-F238E27FC236}">
                    <a16:creationId xmlns:a16="http://schemas.microsoft.com/office/drawing/2014/main" id="{C0FAA318-C752-268B-29B2-ED2795184CE3}"/>
                  </a:ext>
                </a:extLst>
              </p:cNvPr>
              <p:cNvSpPr txBox="1"/>
              <p:nvPr/>
            </p:nvSpPr>
            <p:spPr>
              <a:xfrm>
                <a:off x="1428117" y="0"/>
                <a:ext cx="247015" cy="307332"/>
              </a:xfrm>
              <a:prstGeom prst="rect">
                <a:avLst/>
              </a:prstGeom>
              <a:noFill/>
            </p:spPr>
            <p:txBody>
              <a:bodyPr wrap="square" rtlCol="1">
                <a:spAutoFit/>
              </a:bodyPr>
              <a:lstStyle/>
              <a:p>
                <a:pPr algn="ctr" rtl="0">
                  <a:lnSpc>
                    <a:spcPct val="115000"/>
                  </a:lnSpc>
                </a:pPr>
                <a:r>
                  <a:rPr lang="en-GB" sz="3200" kern="1200">
                    <a:solidFill>
                      <a:srgbClr val="FFFFFF"/>
                    </a:solidFill>
                    <a:effectLst/>
                    <a:latin typeface="Aller" panose="02000503030000020004" pitchFamily="2" charset="0"/>
                    <a:ea typeface="Calibri" panose="020F0502020204030204" pitchFamily="34" charset="0"/>
                    <a:cs typeface="GE Dinar Two Medium" panose="020A0503020102020204" pitchFamily="18" charset="-78"/>
                  </a:rPr>
                  <a:t>3</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pic>
          <p:nvPicPr>
            <p:cNvPr id="5" name="Graphic 65" descr="Magnifying glass with solid fill">
              <a:extLst>
                <a:ext uri="{FF2B5EF4-FFF2-40B4-BE49-F238E27FC236}">
                  <a16:creationId xmlns:a16="http://schemas.microsoft.com/office/drawing/2014/main" id="{EAC7E292-9710-8248-7C11-F857A7106E0D}"/>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3886107" y="2752215"/>
              <a:ext cx="1238428" cy="1238616"/>
            </a:xfrm>
            <a:prstGeom prst="rect">
              <a:avLst/>
            </a:prstGeom>
          </p:spPr>
        </p:pic>
      </p:grpSp>
      <p:grpSp>
        <p:nvGrpSpPr>
          <p:cNvPr id="30" name="Group 29">
            <a:extLst>
              <a:ext uri="{FF2B5EF4-FFF2-40B4-BE49-F238E27FC236}">
                <a16:creationId xmlns:a16="http://schemas.microsoft.com/office/drawing/2014/main" id="{C4978B9C-2D96-E1E9-D0CA-9FA94EE0997E}"/>
              </a:ext>
            </a:extLst>
          </p:cNvPr>
          <p:cNvGrpSpPr/>
          <p:nvPr/>
        </p:nvGrpSpPr>
        <p:grpSpPr>
          <a:xfrm>
            <a:off x="5965098" y="1777895"/>
            <a:ext cx="2881726" cy="3900329"/>
            <a:chOff x="5859236" y="1911245"/>
            <a:chExt cx="2881726" cy="3900329"/>
          </a:xfrm>
        </p:grpSpPr>
        <p:grpSp>
          <p:nvGrpSpPr>
            <p:cNvPr id="13" name="Group 12">
              <a:extLst>
                <a:ext uri="{FF2B5EF4-FFF2-40B4-BE49-F238E27FC236}">
                  <a16:creationId xmlns:a16="http://schemas.microsoft.com/office/drawing/2014/main" id="{B110968E-0EE8-D517-732E-533368B358DF}"/>
                </a:ext>
              </a:extLst>
            </p:cNvPr>
            <p:cNvGrpSpPr/>
            <p:nvPr/>
          </p:nvGrpSpPr>
          <p:grpSpPr>
            <a:xfrm>
              <a:off x="5859236" y="1911245"/>
              <a:ext cx="2881726" cy="3900329"/>
              <a:chOff x="2742095" y="0"/>
              <a:chExt cx="1430790" cy="1936454"/>
            </a:xfrm>
          </p:grpSpPr>
          <p:sp>
            <p:nvSpPr>
              <p:cNvPr id="22" name="Freeform: Shape 21">
                <a:extLst>
                  <a:ext uri="{FF2B5EF4-FFF2-40B4-BE49-F238E27FC236}">
                    <a16:creationId xmlns:a16="http://schemas.microsoft.com/office/drawing/2014/main" id="{95D1C45D-978D-FF9E-6D0D-712DD9FA4B2D}"/>
                  </a:ext>
                </a:extLst>
              </p:cNvPr>
              <p:cNvSpPr/>
              <p:nvPr/>
            </p:nvSpPr>
            <p:spPr>
              <a:xfrm rot="16200000" flipV="1">
                <a:off x="2807726" y="18563"/>
                <a:ext cx="1155964" cy="1155959"/>
              </a:xfrm>
              <a:custGeom>
                <a:avLst/>
                <a:gdLst>
                  <a:gd name="connsiteX0" fmla="*/ 903732 w 2383587"/>
                  <a:gd name="connsiteY0" fmla="*/ 0 h 2383577"/>
                  <a:gd name="connsiteX1" fmla="*/ 1284870 w 2383587"/>
                  <a:gd name="connsiteY1" fmla="*/ 157611 h 2383577"/>
                  <a:gd name="connsiteX2" fmla="*/ 1588517 w 2383587"/>
                  <a:gd name="connsiteY2" fmla="*/ 461273 h 2383577"/>
                  <a:gd name="connsiteX3" fmla="*/ 1588517 w 2383587"/>
                  <a:gd name="connsiteY3" fmla="*/ 1223460 h 2383577"/>
                  <a:gd name="connsiteX4" fmla="*/ 1588517 w 2383587"/>
                  <a:gd name="connsiteY4" fmla="*/ 1545550 h 2383577"/>
                  <a:gd name="connsiteX5" fmla="*/ 1593112 w 2383587"/>
                  <a:gd name="connsiteY5" fmla="*/ 1550128 h 2383577"/>
                  <a:gd name="connsiteX6" fmla="*/ 1832422 w 2383587"/>
                  <a:gd name="connsiteY6" fmla="*/ 1602322 h 2383577"/>
                  <a:gd name="connsiteX7" fmla="*/ 2264973 w 2383587"/>
                  <a:gd name="connsiteY7" fmla="*/ 1692860 h 2383577"/>
                  <a:gd name="connsiteX8" fmla="*/ 2246476 w 2383587"/>
                  <a:gd name="connsiteY8" fmla="*/ 2283243 h 2383577"/>
                  <a:gd name="connsiteX9" fmla="*/ 1703634 w 2383587"/>
                  <a:gd name="connsiteY9" fmla="*/ 2275574 h 2383577"/>
                  <a:gd name="connsiteX10" fmla="*/ 1602303 w 2383587"/>
                  <a:gd name="connsiteY10" fmla="*/ 1832386 h 2383577"/>
                  <a:gd name="connsiteX11" fmla="*/ 1550260 w 2383587"/>
                  <a:gd name="connsiteY11" fmla="*/ 1593165 h 2383577"/>
                  <a:gd name="connsiteX12" fmla="*/ 1545549 w 2383587"/>
                  <a:gd name="connsiteY12" fmla="*/ 1588472 h 2383577"/>
                  <a:gd name="connsiteX13" fmla="*/ 1223520 w 2383587"/>
                  <a:gd name="connsiteY13" fmla="*/ 1588472 h 2383577"/>
                  <a:gd name="connsiteX14" fmla="*/ 461244 w 2383587"/>
                  <a:gd name="connsiteY14" fmla="*/ 1588472 h 2383577"/>
                  <a:gd name="connsiteX15" fmla="*/ 157597 w 2383587"/>
                  <a:gd name="connsiteY15" fmla="*/ 1284811 h 2383577"/>
                  <a:gd name="connsiteX16" fmla="*/ 157597 w 2383587"/>
                  <a:gd name="connsiteY16" fmla="*/ 522623 h 2383577"/>
                  <a:gd name="connsiteX17" fmla="*/ 522594 w 2383587"/>
                  <a:gd name="connsiteY17" fmla="*/ 157611 h 2383577"/>
                  <a:gd name="connsiteX18" fmla="*/ 903732 w 2383587"/>
                  <a:gd name="connsiteY18" fmla="*/ 0 h 23835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383587" h="2383577">
                    <a:moveTo>
                      <a:pt x="903732" y="0"/>
                    </a:moveTo>
                    <a:cubicBezTo>
                      <a:pt x="1041769" y="0"/>
                      <a:pt x="1179806" y="52537"/>
                      <a:pt x="1284870" y="157611"/>
                    </a:cubicBezTo>
                    <a:lnTo>
                      <a:pt x="1588517" y="461273"/>
                    </a:lnTo>
                    <a:cubicBezTo>
                      <a:pt x="1798646" y="671421"/>
                      <a:pt x="1798646" y="1013427"/>
                      <a:pt x="1588517" y="1223460"/>
                    </a:cubicBezTo>
                    <a:cubicBezTo>
                      <a:pt x="1499594" y="1312510"/>
                      <a:pt x="1499594" y="1456615"/>
                      <a:pt x="1588517" y="1545550"/>
                    </a:cubicBezTo>
                    <a:lnTo>
                      <a:pt x="1593112" y="1550128"/>
                    </a:lnTo>
                    <a:cubicBezTo>
                      <a:pt x="1656071" y="1613081"/>
                      <a:pt x="1749589" y="1634485"/>
                      <a:pt x="1832422" y="1602322"/>
                    </a:cubicBezTo>
                    <a:cubicBezTo>
                      <a:pt x="1976606" y="1545550"/>
                      <a:pt x="2148362" y="1576225"/>
                      <a:pt x="2264973" y="1692860"/>
                    </a:cubicBezTo>
                    <a:cubicBezTo>
                      <a:pt x="2429031" y="1856880"/>
                      <a:pt x="2422942" y="2126891"/>
                      <a:pt x="2246476" y="2283243"/>
                    </a:cubicBezTo>
                    <a:cubicBezTo>
                      <a:pt x="2091608" y="2419793"/>
                      <a:pt x="1853906" y="2416703"/>
                      <a:pt x="1703634" y="2275574"/>
                    </a:cubicBezTo>
                    <a:cubicBezTo>
                      <a:pt x="1577833" y="2157566"/>
                      <a:pt x="1544056" y="1981184"/>
                      <a:pt x="1602303" y="1832386"/>
                    </a:cubicBezTo>
                    <a:cubicBezTo>
                      <a:pt x="1634587" y="1749517"/>
                      <a:pt x="1613103" y="1656004"/>
                      <a:pt x="1550260" y="1593165"/>
                    </a:cubicBezTo>
                    <a:lnTo>
                      <a:pt x="1545549" y="1588472"/>
                    </a:lnTo>
                    <a:cubicBezTo>
                      <a:pt x="1456627" y="1499537"/>
                      <a:pt x="1312443" y="1499537"/>
                      <a:pt x="1223520" y="1588472"/>
                    </a:cubicBezTo>
                    <a:cubicBezTo>
                      <a:pt x="1013392" y="1798620"/>
                      <a:pt x="671373" y="1798620"/>
                      <a:pt x="461244" y="1588472"/>
                    </a:cubicBezTo>
                    <a:lnTo>
                      <a:pt x="157597" y="1284811"/>
                    </a:lnTo>
                    <a:cubicBezTo>
                      <a:pt x="-52532" y="1074777"/>
                      <a:pt x="-52532" y="732771"/>
                      <a:pt x="157597" y="522623"/>
                    </a:cubicBezTo>
                    <a:lnTo>
                      <a:pt x="522594" y="157611"/>
                    </a:lnTo>
                    <a:cubicBezTo>
                      <a:pt x="627658" y="52537"/>
                      <a:pt x="765695" y="0"/>
                      <a:pt x="903732" y="0"/>
                    </a:cubicBezTo>
                    <a:close/>
                  </a:path>
                </a:pathLst>
              </a:custGeom>
              <a:solidFill>
                <a:srgbClr val="BFBFBF"/>
              </a:solidFill>
              <a:ln w="12700">
                <a:miter lim="400000"/>
              </a:ln>
            </p:spPr>
            <p:txBody>
              <a:bodyPr wrap="square" lIns="38100" tIns="38100" rIns="38100" bIns="38100" anchor="ctr">
                <a:noAutofit/>
              </a:bodyPr>
              <a:lstStyle/>
              <a:p>
                <a:endParaRPr lang="en-US" sz="3200"/>
              </a:p>
            </p:txBody>
          </p:sp>
          <p:sp>
            <p:nvSpPr>
              <p:cNvPr id="23" name="مربع نص 28">
                <a:extLst>
                  <a:ext uri="{FF2B5EF4-FFF2-40B4-BE49-F238E27FC236}">
                    <a16:creationId xmlns:a16="http://schemas.microsoft.com/office/drawing/2014/main" id="{2FA4B106-3414-2F67-76BB-F651E69A5B6E}"/>
                  </a:ext>
                </a:extLst>
              </p:cNvPr>
              <p:cNvSpPr txBox="1"/>
              <p:nvPr/>
            </p:nvSpPr>
            <p:spPr>
              <a:xfrm>
                <a:off x="2742095" y="1618617"/>
                <a:ext cx="1430790" cy="317837"/>
              </a:xfrm>
              <a:prstGeom prst="rect">
                <a:avLst/>
              </a:prstGeom>
              <a:noFill/>
            </p:spPr>
            <p:txBody>
              <a:bodyPr wrap="square" rtlCol="1">
                <a:spAutoFit/>
              </a:bodyPr>
              <a:lstStyle/>
              <a:p>
                <a:pPr algn="ctr" rtl="0">
                  <a:lnSpc>
                    <a:spcPct val="115000"/>
                  </a:lnSpc>
                </a:pPr>
                <a:r>
                  <a:rPr lang="ar-SA"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تقليل المخاطر</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24" name="مربع نص 28">
                <a:extLst>
                  <a:ext uri="{FF2B5EF4-FFF2-40B4-BE49-F238E27FC236}">
                    <a16:creationId xmlns:a16="http://schemas.microsoft.com/office/drawing/2014/main" id="{73263B1A-F39E-09DA-E99C-47812DCC2957}"/>
                  </a:ext>
                </a:extLst>
              </p:cNvPr>
              <p:cNvSpPr txBox="1"/>
              <p:nvPr/>
            </p:nvSpPr>
            <p:spPr>
              <a:xfrm>
                <a:off x="2885877" y="0"/>
                <a:ext cx="247015" cy="307332"/>
              </a:xfrm>
              <a:prstGeom prst="rect">
                <a:avLst/>
              </a:prstGeom>
              <a:noFill/>
            </p:spPr>
            <p:txBody>
              <a:bodyPr wrap="square" rtlCol="1">
                <a:spAutoFit/>
              </a:bodyPr>
              <a:lstStyle/>
              <a:p>
                <a:pPr algn="ctr" rtl="0">
                  <a:lnSpc>
                    <a:spcPct val="115000"/>
                  </a:lnSpc>
                </a:pPr>
                <a:r>
                  <a:rPr lang="en-GB" sz="3200" kern="1200">
                    <a:solidFill>
                      <a:srgbClr val="FFFFFF"/>
                    </a:solidFill>
                    <a:effectLst/>
                    <a:latin typeface="Aller" panose="02000503030000020004" pitchFamily="2" charset="0"/>
                    <a:ea typeface="Calibri" panose="020F0502020204030204" pitchFamily="34" charset="0"/>
                    <a:cs typeface="GE Dinar Two Medium" panose="020A0503020102020204" pitchFamily="18" charset="-78"/>
                  </a:rPr>
                  <a:t>2</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pic>
          <p:nvPicPr>
            <p:cNvPr id="6" name="Graphic 3" descr="Downward trend graph with solid fill">
              <a:extLst>
                <a:ext uri="{FF2B5EF4-FFF2-40B4-BE49-F238E27FC236}">
                  <a16:creationId xmlns:a16="http://schemas.microsoft.com/office/drawing/2014/main" id="{36C48FFC-1916-F6A3-12BF-E4E4FFC1B03A}"/>
                </a:ext>
              </a:extLst>
            </p:cNvPr>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6870755" y="2797795"/>
              <a:ext cx="1147393" cy="1147459"/>
            </a:xfrm>
            <a:prstGeom prst="rect">
              <a:avLst/>
            </a:prstGeom>
          </p:spPr>
        </p:pic>
      </p:grpSp>
      <p:grpSp>
        <p:nvGrpSpPr>
          <p:cNvPr id="32" name="Group 31">
            <a:extLst>
              <a:ext uri="{FF2B5EF4-FFF2-40B4-BE49-F238E27FC236}">
                <a16:creationId xmlns:a16="http://schemas.microsoft.com/office/drawing/2014/main" id="{162944F3-6BA2-0DBB-384E-9613DB3AE30B}"/>
              </a:ext>
            </a:extLst>
          </p:cNvPr>
          <p:cNvGrpSpPr/>
          <p:nvPr/>
        </p:nvGrpSpPr>
        <p:grpSpPr>
          <a:xfrm>
            <a:off x="441775" y="1777895"/>
            <a:ext cx="2873564" cy="3900331"/>
            <a:chOff x="335913" y="1911245"/>
            <a:chExt cx="2873564" cy="3900331"/>
          </a:xfrm>
        </p:grpSpPr>
        <p:grpSp>
          <p:nvGrpSpPr>
            <p:cNvPr id="11" name="Group 10">
              <a:extLst>
                <a:ext uri="{FF2B5EF4-FFF2-40B4-BE49-F238E27FC236}">
                  <a16:creationId xmlns:a16="http://schemas.microsoft.com/office/drawing/2014/main" id="{96A18620-E8CF-CB3D-A80B-D955819D52D7}"/>
                </a:ext>
              </a:extLst>
            </p:cNvPr>
            <p:cNvGrpSpPr/>
            <p:nvPr/>
          </p:nvGrpSpPr>
          <p:grpSpPr>
            <a:xfrm>
              <a:off x="335913" y="1911245"/>
              <a:ext cx="2873564" cy="3900331"/>
              <a:chOff x="0" y="0"/>
              <a:chExt cx="1426737" cy="1936453"/>
            </a:xfrm>
          </p:grpSpPr>
          <p:sp>
            <p:nvSpPr>
              <p:cNvPr id="25" name="Freeform: Shape 24">
                <a:extLst>
                  <a:ext uri="{FF2B5EF4-FFF2-40B4-BE49-F238E27FC236}">
                    <a16:creationId xmlns:a16="http://schemas.microsoft.com/office/drawing/2014/main" id="{D9731CAF-1FF3-8A01-6C27-23E71171002B}"/>
                  </a:ext>
                </a:extLst>
              </p:cNvPr>
              <p:cNvSpPr/>
              <p:nvPr/>
            </p:nvSpPr>
            <p:spPr>
              <a:xfrm rot="16200000" flipV="1">
                <a:off x="-2" y="18563"/>
                <a:ext cx="1155964" cy="1155959"/>
              </a:xfrm>
              <a:custGeom>
                <a:avLst/>
                <a:gdLst>
                  <a:gd name="connsiteX0" fmla="*/ 903732 w 2383587"/>
                  <a:gd name="connsiteY0" fmla="*/ 0 h 2383577"/>
                  <a:gd name="connsiteX1" fmla="*/ 1284870 w 2383587"/>
                  <a:gd name="connsiteY1" fmla="*/ 157611 h 2383577"/>
                  <a:gd name="connsiteX2" fmla="*/ 1588517 w 2383587"/>
                  <a:gd name="connsiteY2" fmla="*/ 461273 h 2383577"/>
                  <a:gd name="connsiteX3" fmla="*/ 1588517 w 2383587"/>
                  <a:gd name="connsiteY3" fmla="*/ 1223460 h 2383577"/>
                  <a:gd name="connsiteX4" fmla="*/ 1588517 w 2383587"/>
                  <a:gd name="connsiteY4" fmla="*/ 1545550 h 2383577"/>
                  <a:gd name="connsiteX5" fmla="*/ 1593112 w 2383587"/>
                  <a:gd name="connsiteY5" fmla="*/ 1550128 h 2383577"/>
                  <a:gd name="connsiteX6" fmla="*/ 1832422 w 2383587"/>
                  <a:gd name="connsiteY6" fmla="*/ 1602322 h 2383577"/>
                  <a:gd name="connsiteX7" fmla="*/ 2264973 w 2383587"/>
                  <a:gd name="connsiteY7" fmla="*/ 1692860 h 2383577"/>
                  <a:gd name="connsiteX8" fmla="*/ 2246476 w 2383587"/>
                  <a:gd name="connsiteY8" fmla="*/ 2283243 h 2383577"/>
                  <a:gd name="connsiteX9" fmla="*/ 1703634 w 2383587"/>
                  <a:gd name="connsiteY9" fmla="*/ 2275574 h 2383577"/>
                  <a:gd name="connsiteX10" fmla="*/ 1602303 w 2383587"/>
                  <a:gd name="connsiteY10" fmla="*/ 1832386 h 2383577"/>
                  <a:gd name="connsiteX11" fmla="*/ 1550260 w 2383587"/>
                  <a:gd name="connsiteY11" fmla="*/ 1593165 h 2383577"/>
                  <a:gd name="connsiteX12" fmla="*/ 1545549 w 2383587"/>
                  <a:gd name="connsiteY12" fmla="*/ 1588472 h 2383577"/>
                  <a:gd name="connsiteX13" fmla="*/ 1223520 w 2383587"/>
                  <a:gd name="connsiteY13" fmla="*/ 1588472 h 2383577"/>
                  <a:gd name="connsiteX14" fmla="*/ 461244 w 2383587"/>
                  <a:gd name="connsiteY14" fmla="*/ 1588472 h 2383577"/>
                  <a:gd name="connsiteX15" fmla="*/ 157597 w 2383587"/>
                  <a:gd name="connsiteY15" fmla="*/ 1284811 h 2383577"/>
                  <a:gd name="connsiteX16" fmla="*/ 157597 w 2383587"/>
                  <a:gd name="connsiteY16" fmla="*/ 522623 h 2383577"/>
                  <a:gd name="connsiteX17" fmla="*/ 522594 w 2383587"/>
                  <a:gd name="connsiteY17" fmla="*/ 157611 h 2383577"/>
                  <a:gd name="connsiteX18" fmla="*/ 903732 w 2383587"/>
                  <a:gd name="connsiteY18" fmla="*/ 0 h 23835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383587" h="2383577">
                    <a:moveTo>
                      <a:pt x="903732" y="0"/>
                    </a:moveTo>
                    <a:cubicBezTo>
                      <a:pt x="1041769" y="0"/>
                      <a:pt x="1179806" y="52537"/>
                      <a:pt x="1284870" y="157611"/>
                    </a:cubicBezTo>
                    <a:lnTo>
                      <a:pt x="1588517" y="461273"/>
                    </a:lnTo>
                    <a:cubicBezTo>
                      <a:pt x="1798646" y="671421"/>
                      <a:pt x="1798646" y="1013427"/>
                      <a:pt x="1588517" y="1223460"/>
                    </a:cubicBezTo>
                    <a:cubicBezTo>
                      <a:pt x="1499594" y="1312510"/>
                      <a:pt x="1499594" y="1456615"/>
                      <a:pt x="1588517" y="1545550"/>
                    </a:cubicBezTo>
                    <a:lnTo>
                      <a:pt x="1593112" y="1550128"/>
                    </a:lnTo>
                    <a:cubicBezTo>
                      <a:pt x="1656071" y="1613081"/>
                      <a:pt x="1749589" y="1634485"/>
                      <a:pt x="1832422" y="1602322"/>
                    </a:cubicBezTo>
                    <a:cubicBezTo>
                      <a:pt x="1976606" y="1545550"/>
                      <a:pt x="2148362" y="1576225"/>
                      <a:pt x="2264973" y="1692860"/>
                    </a:cubicBezTo>
                    <a:cubicBezTo>
                      <a:pt x="2429031" y="1856880"/>
                      <a:pt x="2422942" y="2126891"/>
                      <a:pt x="2246476" y="2283243"/>
                    </a:cubicBezTo>
                    <a:cubicBezTo>
                      <a:pt x="2091608" y="2419793"/>
                      <a:pt x="1853906" y="2416703"/>
                      <a:pt x="1703634" y="2275574"/>
                    </a:cubicBezTo>
                    <a:cubicBezTo>
                      <a:pt x="1577833" y="2157566"/>
                      <a:pt x="1544056" y="1981184"/>
                      <a:pt x="1602303" y="1832386"/>
                    </a:cubicBezTo>
                    <a:cubicBezTo>
                      <a:pt x="1634587" y="1749517"/>
                      <a:pt x="1613103" y="1656004"/>
                      <a:pt x="1550260" y="1593165"/>
                    </a:cubicBezTo>
                    <a:lnTo>
                      <a:pt x="1545549" y="1588472"/>
                    </a:lnTo>
                    <a:cubicBezTo>
                      <a:pt x="1456627" y="1499537"/>
                      <a:pt x="1312443" y="1499537"/>
                      <a:pt x="1223520" y="1588472"/>
                    </a:cubicBezTo>
                    <a:cubicBezTo>
                      <a:pt x="1013392" y="1798620"/>
                      <a:pt x="671373" y="1798620"/>
                      <a:pt x="461244" y="1588472"/>
                    </a:cubicBezTo>
                    <a:lnTo>
                      <a:pt x="157597" y="1284811"/>
                    </a:lnTo>
                    <a:cubicBezTo>
                      <a:pt x="-52532" y="1074777"/>
                      <a:pt x="-52532" y="732771"/>
                      <a:pt x="157597" y="522623"/>
                    </a:cubicBezTo>
                    <a:lnTo>
                      <a:pt x="522594" y="157611"/>
                    </a:lnTo>
                    <a:cubicBezTo>
                      <a:pt x="627658" y="52537"/>
                      <a:pt x="765695" y="0"/>
                      <a:pt x="903732" y="0"/>
                    </a:cubicBezTo>
                    <a:close/>
                  </a:path>
                </a:pathLst>
              </a:custGeom>
              <a:solidFill>
                <a:srgbClr val="B2CDE3"/>
              </a:solidFill>
              <a:ln w="12700">
                <a:miter lim="400000"/>
              </a:ln>
            </p:spPr>
            <p:txBody>
              <a:bodyPr wrap="square" lIns="38100" tIns="38100" rIns="38100" bIns="38100" anchor="ctr">
                <a:noAutofit/>
              </a:bodyPr>
              <a:lstStyle/>
              <a:p>
                <a:endParaRPr lang="en-US" sz="3200"/>
              </a:p>
            </p:txBody>
          </p:sp>
          <p:sp>
            <p:nvSpPr>
              <p:cNvPr id="26" name="مربع نص 28">
                <a:extLst>
                  <a:ext uri="{FF2B5EF4-FFF2-40B4-BE49-F238E27FC236}">
                    <a16:creationId xmlns:a16="http://schemas.microsoft.com/office/drawing/2014/main" id="{669782C9-CA86-BC1A-6BC9-67D13F20AA95}"/>
                  </a:ext>
                </a:extLst>
              </p:cNvPr>
              <p:cNvSpPr txBox="1"/>
              <p:nvPr/>
            </p:nvSpPr>
            <p:spPr>
              <a:xfrm>
                <a:off x="16270" y="1618616"/>
                <a:ext cx="1410467" cy="317837"/>
              </a:xfrm>
              <a:prstGeom prst="rect">
                <a:avLst/>
              </a:prstGeom>
              <a:noFill/>
            </p:spPr>
            <p:txBody>
              <a:bodyPr wrap="square" rtlCol="1">
                <a:spAutoFit/>
              </a:bodyPr>
              <a:lstStyle/>
              <a:p>
                <a:pPr algn="ctr" rtl="0">
                  <a:lnSpc>
                    <a:spcPct val="115000"/>
                  </a:lnSpc>
                </a:pPr>
                <a:r>
                  <a:rPr lang="ar-SA"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دعم الإدارة</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27" name="مربع نص 28">
                <a:extLst>
                  <a:ext uri="{FF2B5EF4-FFF2-40B4-BE49-F238E27FC236}">
                    <a16:creationId xmlns:a16="http://schemas.microsoft.com/office/drawing/2014/main" id="{18B9AF45-240A-4B0D-3F75-368C39929121}"/>
                  </a:ext>
                </a:extLst>
              </p:cNvPr>
              <p:cNvSpPr txBox="1"/>
              <p:nvPr/>
            </p:nvSpPr>
            <p:spPr>
              <a:xfrm>
                <a:off x="78311" y="0"/>
                <a:ext cx="247015" cy="307332"/>
              </a:xfrm>
              <a:prstGeom prst="rect">
                <a:avLst/>
              </a:prstGeom>
              <a:noFill/>
            </p:spPr>
            <p:txBody>
              <a:bodyPr wrap="square" rtlCol="1">
                <a:spAutoFit/>
              </a:bodyPr>
              <a:lstStyle/>
              <a:p>
                <a:pPr algn="ctr" rtl="0">
                  <a:lnSpc>
                    <a:spcPct val="115000"/>
                  </a:lnSpc>
                </a:pPr>
                <a:r>
                  <a:rPr lang="en-GB" sz="3200" kern="1200">
                    <a:solidFill>
                      <a:srgbClr val="FFFFFF"/>
                    </a:solidFill>
                    <a:effectLst/>
                    <a:latin typeface="Aller" panose="02000503030000020004" pitchFamily="2" charset="0"/>
                    <a:ea typeface="Calibri" panose="020F0502020204030204" pitchFamily="34" charset="0"/>
                    <a:cs typeface="GE Dinar Two Medium" panose="020A0503020102020204" pitchFamily="18" charset="-78"/>
                  </a:rPr>
                  <a:t>4</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pic>
          <p:nvPicPr>
            <p:cNvPr id="7" name="Graphic 72" descr="Books with solid fill">
              <a:extLst>
                <a:ext uri="{FF2B5EF4-FFF2-40B4-BE49-F238E27FC236}">
                  <a16:creationId xmlns:a16="http://schemas.microsoft.com/office/drawing/2014/main" id="{DF4E78DE-0780-AF09-5781-29A17C1035ED}"/>
                </a:ext>
              </a:extLst>
            </p:cNvPr>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1220474" y="2818311"/>
              <a:ext cx="1173345" cy="1173413"/>
            </a:xfrm>
            <a:prstGeom prst="rect">
              <a:avLst/>
            </a:prstGeom>
          </p:spPr>
        </p:pic>
      </p:grpSp>
      <p:grpSp>
        <p:nvGrpSpPr>
          <p:cNvPr id="29" name="Group 28">
            <a:extLst>
              <a:ext uri="{FF2B5EF4-FFF2-40B4-BE49-F238E27FC236}">
                <a16:creationId xmlns:a16="http://schemas.microsoft.com/office/drawing/2014/main" id="{DFCBDEFB-9F2E-F6DE-8C67-74E94C9159BB}"/>
              </a:ext>
            </a:extLst>
          </p:cNvPr>
          <p:cNvGrpSpPr/>
          <p:nvPr/>
        </p:nvGrpSpPr>
        <p:grpSpPr>
          <a:xfrm>
            <a:off x="8574994" y="1777895"/>
            <a:ext cx="3386955" cy="4110226"/>
            <a:chOff x="8469132" y="1911245"/>
            <a:chExt cx="3386955" cy="4110226"/>
          </a:xfrm>
        </p:grpSpPr>
        <p:grpSp>
          <p:nvGrpSpPr>
            <p:cNvPr id="14" name="Group 13">
              <a:extLst>
                <a:ext uri="{FF2B5EF4-FFF2-40B4-BE49-F238E27FC236}">
                  <a16:creationId xmlns:a16="http://schemas.microsoft.com/office/drawing/2014/main" id="{0F3FE2BB-493E-AD5C-A5F4-D786802F08F8}"/>
                </a:ext>
              </a:extLst>
            </p:cNvPr>
            <p:cNvGrpSpPr/>
            <p:nvPr/>
          </p:nvGrpSpPr>
          <p:grpSpPr>
            <a:xfrm>
              <a:off x="8469132" y="1911245"/>
              <a:ext cx="3386955" cy="4110226"/>
              <a:chOff x="4037800" y="0"/>
              <a:chExt cx="1681635" cy="2040665"/>
            </a:xfrm>
          </p:grpSpPr>
          <p:sp>
            <p:nvSpPr>
              <p:cNvPr id="19" name="Freeform: Shape 18">
                <a:extLst>
                  <a:ext uri="{FF2B5EF4-FFF2-40B4-BE49-F238E27FC236}">
                    <a16:creationId xmlns:a16="http://schemas.microsoft.com/office/drawing/2014/main" id="{132F81FB-59A4-E23F-FA28-E5F93886BB75}"/>
                  </a:ext>
                </a:extLst>
              </p:cNvPr>
              <p:cNvSpPr/>
              <p:nvPr/>
            </p:nvSpPr>
            <p:spPr>
              <a:xfrm rot="16200000" flipV="1">
                <a:off x="4157667" y="18563"/>
                <a:ext cx="1155964" cy="1155959"/>
              </a:xfrm>
              <a:custGeom>
                <a:avLst/>
                <a:gdLst>
                  <a:gd name="connsiteX0" fmla="*/ 903732 w 2383587"/>
                  <a:gd name="connsiteY0" fmla="*/ 0 h 2383577"/>
                  <a:gd name="connsiteX1" fmla="*/ 1284870 w 2383587"/>
                  <a:gd name="connsiteY1" fmla="*/ 157611 h 2383577"/>
                  <a:gd name="connsiteX2" fmla="*/ 1588517 w 2383587"/>
                  <a:gd name="connsiteY2" fmla="*/ 461273 h 2383577"/>
                  <a:gd name="connsiteX3" fmla="*/ 1588517 w 2383587"/>
                  <a:gd name="connsiteY3" fmla="*/ 1223460 h 2383577"/>
                  <a:gd name="connsiteX4" fmla="*/ 1588517 w 2383587"/>
                  <a:gd name="connsiteY4" fmla="*/ 1545550 h 2383577"/>
                  <a:gd name="connsiteX5" fmla="*/ 1593112 w 2383587"/>
                  <a:gd name="connsiteY5" fmla="*/ 1550128 h 2383577"/>
                  <a:gd name="connsiteX6" fmla="*/ 1832422 w 2383587"/>
                  <a:gd name="connsiteY6" fmla="*/ 1602322 h 2383577"/>
                  <a:gd name="connsiteX7" fmla="*/ 2264973 w 2383587"/>
                  <a:gd name="connsiteY7" fmla="*/ 1692860 h 2383577"/>
                  <a:gd name="connsiteX8" fmla="*/ 2246476 w 2383587"/>
                  <a:gd name="connsiteY8" fmla="*/ 2283243 h 2383577"/>
                  <a:gd name="connsiteX9" fmla="*/ 1703634 w 2383587"/>
                  <a:gd name="connsiteY9" fmla="*/ 2275574 h 2383577"/>
                  <a:gd name="connsiteX10" fmla="*/ 1602303 w 2383587"/>
                  <a:gd name="connsiteY10" fmla="*/ 1832386 h 2383577"/>
                  <a:gd name="connsiteX11" fmla="*/ 1550260 w 2383587"/>
                  <a:gd name="connsiteY11" fmla="*/ 1593165 h 2383577"/>
                  <a:gd name="connsiteX12" fmla="*/ 1545549 w 2383587"/>
                  <a:gd name="connsiteY12" fmla="*/ 1588472 h 2383577"/>
                  <a:gd name="connsiteX13" fmla="*/ 1223520 w 2383587"/>
                  <a:gd name="connsiteY13" fmla="*/ 1588472 h 2383577"/>
                  <a:gd name="connsiteX14" fmla="*/ 461244 w 2383587"/>
                  <a:gd name="connsiteY14" fmla="*/ 1588472 h 2383577"/>
                  <a:gd name="connsiteX15" fmla="*/ 157597 w 2383587"/>
                  <a:gd name="connsiteY15" fmla="*/ 1284811 h 2383577"/>
                  <a:gd name="connsiteX16" fmla="*/ 157597 w 2383587"/>
                  <a:gd name="connsiteY16" fmla="*/ 522623 h 2383577"/>
                  <a:gd name="connsiteX17" fmla="*/ 522594 w 2383587"/>
                  <a:gd name="connsiteY17" fmla="*/ 157611 h 2383577"/>
                  <a:gd name="connsiteX18" fmla="*/ 903732 w 2383587"/>
                  <a:gd name="connsiteY18" fmla="*/ 0 h 23835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383587" h="2383577">
                    <a:moveTo>
                      <a:pt x="903732" y="0"/>
                    </a:moveTo>
                    <a:cubicBezTo>
                      <a:pt x="1041769" y="0"/>
                      <a:pt x="1179806" y="52537"/>
                      <a:pt x="1284870" y="157611"/>
                    </a:cubicBezTo>
                    <a:lnTo>
                      <a:pt x="1588517" y="461273"/>
                    </a:lnTo>
                    <a:cubicBezTo>
                      <a:pt x="1798646" y="671421"/>
                      <a:pt x="1798646" y="1013427"/>
                      <a:pt x="1588517" y="1223460"/>
                    </a:cubicBezTo>
                    <a:cubicBezTo>
                      <a:pt x="1499594" y="1312510"/>
                      <a:pt x="1499594" y="1456615"/>
                      <a:pt x="1588517" y="1545550"/>
                    </a:cubicBezTo>
                    <a:lnTo>
                      <a:pt x="1593112" y="1550128"/>
                    </a:lnTo>
                    <a:cubicBezTo>
                      <a:pt x="1656071" y="1613081"/>
                      <a:pt x="1749589" y="1634485"/>
                      <a:pt x="1832422" y="1602322"/>
                    </a:cubicBezTo>
                    <a:cubicBezTo>
                      <a:pt x="1976606" y="1545550"/>
                      <a:pt x="2148362" y="1576225"/>
                      <a:pt x="2264973" y="1692860"/>
                    </a:cubicBezTo>
                    <a:cubicBezTo>
                      <a:pt x="2429031" y="1856880"/>
                      <a:pt x="2422942" y="2126891"/>
                      <a:pt x="2246476" y="2283243"/>
                    </a:cubicBezTo>
                    <a:cubicBezTo>
                      <a:pt x="2091608" y="2419793"/>
                      <a:pt x="1853906" y="2416703"/>
                      <a:pt x="1703634" y="2275574"/>
                    </a:cubicBezTo>
                    <a:cubicBezTo>
                      <a:pt x="1577833" y="2157566"/>
                      <a:pt x="1544056" y="1981184"/>
                      <a:pt x="1602303" y="1832386"/>
                    </a:cubicBezTo>
                    <a:cubicBezTo>
                      <a:pt x="1634587" y="1749517"/>
                      <a:pt x="1613103" y="1656004"/>
                      <a:pt x="1550260" y="1593165"/>
                    </a:cubicBezTo>
                    <a:lnTo>
                      <a:pt x="1545549" y="1588472"/>
                    </a:lnTo>
                    <a:cubicBezTo>
                      <a:pt x="1456627" y="1499537"/>
                      <a:pt x="1312443" y="1499537"/>
                      <a:pt x="1223520" y="1588472"/>
                    </a:cubicBezTo>
                    <a:cubicBezTo>
                      <a:pt x="1013392" y="1798620"/>
                      <a:pt x="671373" y="1798620"/>
                      <a:pt x="461244" y="1588472"/>
                    </a:cubicBezTo>
                    <a:lnTo>
                      <a:pt x="157597" y="1284811"/>
                    </a:lnTo>
                    <a:cubicBezTo>
                      <a:pt x="-52532" y="1074777"/>
                      <a:pt x="-52532" y="732771"/>
                      <a:pt x="157597" y="522623"/>
                    </a:cubicBezTo>
                    <a:lnTo>
                      <a:pt x="522594" y="157611"/>
                    </a:lnTo>
                    <a:cubicBezTo>
                      <a:pt x="627658" y="52537"/>
                      <a:pt x="765695" y="0"/>
                      <a:pt x="903732" y="0"/>
                    </a:cubicBezTo>
                    <a:close/>
                  </a:path>
                </a:pathLst>
              </a:custGeom>
              <a:solidFill>
                <a:srgbClr val="168489"/>
              </a:solidFill>
              <a:ln w="12700">
                <a:miter lim="400000"/>
              </a:ln>
            </p:spPr>
            <p:txBody>
              <a:bodyPr wrap="square" lIns="38100" tIns="38100" rIns="38100" bIns="38100" anchor="ctr">
                <a:noAutofit/>
              </a:bodyPr>
              <a:lstStyle/>
              <a:p>
                <a:endParaRPr lang="en-US" sz="3200"/>
              </a:p>
            </p:txBody>
          </p:sp>
          <p:sp>
            <p:nvSpPr>
              <p:cNvPr id="20" name="مربع نص 28">
                <a:extLst>
                  <a:ext uri="{FF2B5EF4-FFF2-40B4-BE49-F238E27FC236}">
                    <a16:creationId xmlns:a16="http://schemas.microsoft.com/office/drawing/2014/main" id="{57F1169A-7146-D82B-A48C-1D7C3597CF03}"/>
                  </a:ext>
                </a:extLst>
              </p:cNvPr>
              <p:cNvSpPr txBox="1"/>
              <p:nvPr/>
            </p:nvSpPr>
            <p:spPr>
              <a:xfrm>
                <a:off x="4037800" y="1441664"/>
                <a:ext cx="1681635" cy="599001"/>
              </a:xfrm>
              <a:prstGeom prst="rect">
                <a:avLst/>
              </a:prstGeom>
              <a:noFill/>
            </p:spPr>
            <p:txBody>
              <a:bodyPr wrap="square" rtlCol="1">
                <a:spAutoFit/>
              </a:bodyPr>
              <a:lstStyle/>
              <a:p>
                <a:pPr algn="ctr" rtl="0">
                  <a:lnSpc>
                    <a:spcPct val="115000"/>
                  </a:lnSpc>
                </a:pPr>
                <a:r>
                  <a:rPr lang="ar-SA"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تحسين الأداء والكفاءة التشغيلية</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21" name="مربع نص 28">
                <a:extLst>
                  <a:ext uri="{FF2B5EF4-FFF2-40B4-BE49-F238E27FC236}">
                    <a16:creationId xmlns:a16="http://schemas.microsoft.com/office/drawing/2014/main" id="{1ADCBEB0-73C8-ADD3-ADE0-3E54E0747898}"/>
                  </a:ext>
                </a:extLst>
              </p:cNvPr>
              <p:cNvSpPr txBox="1"/>
              <p:nvPr/>
            </p:nvSpPr>
            <p:spPr>
              <a:xfrm>
                <a:off x="4235584" y="0"/>
                <a:ext cx="246380" cy="307332"/>
              </a:xfrm>
              <a:prstGeom prst="rect">
                <a:avLst/>
              </a:prstGeom>
              <a:noFill/>
            </p:spPr>
            <p:txBody>
              <a:bodyPr wrap="square" rtlCol="1">
                <a:spAutoFit/>
              </a:bodyPr>
              <a:lstStyle/>
              <a:p>
                <a:pPr algn="ctr" rtl="0">
                  <a:lnSpc>
                    <a:spcPct val="115000"/>
                  </a:lnSpc>
                </a:pPr>
                <a:r>
                  <a:rPr lang="en-GB" sz="3200" kern="1200">
                    <a:solidFill>
                      <a:srgbClr val="FFFFFF"/>
                    </a:solidFill>
                    <a:effectLst/>
                    <a:latin typeface="Aller" panose="02000503030000020004" pitchFamily="2" charset="0"/>
                    <a:ea typeface="Calibri" panose="020F0502020204030204" pitchFamily="34" charset="0"/>
                    <a:cs typeface="GE Dinar Two Medium" panose="020A0503020102020204" pitchFamily="18" charset="-78"/>
                  </a:rPr>
                  <a:t>1</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pic>
          <p:nvPicPr>
            <p:cNvPr id="10" name="Graphic 62" descr="Business Growth with solid fill">
              <a:extLst>
                <a:ext uri="{FF2B5EF4-FFF2-40B4-BE49-F238E27FC236}">
                  <a16:creationId xmlns:a16="http://schemas.microsoft.com/office/drawing/2014/main" id="{38CCFFB4-BABA-FBE7-CF9C-949EDBAABEDD}"/>
                </a:ext>
              </a:extLst>
            </p:cNvPr>
            <p:cNvPicPr>
              <a:picLocks noChangeAspect="1"/>
            </p:cNvPicPr>
            <p:nvPr/>
          </p:nvPicPr>
          <p:blipFill>
            <a:blip r:embed="rId10" cstate="print">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9505865" y="2822638"/>
              <a:ext cx="1214281" cy="1214351"/>
            </a:xfrm>
            <a:prstGeom prst="rect">
              <a:avLst/>
            </a:prstGeom>
          </p:spPr>
        </p:pic>
      </p:grpSp>
    </p:spTree>
    <p:extLst>
      <p:ext uri="{BB962C8B-B14F-4D97-AF65-F5344CB8AC3E}">
        <p14:creationId xmlns:p14="http://schemas.microsoft.com/office/powerpoint/2010/main" val="872764927"/>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1000"/>
                                        <p:tgtEl>
                                          <p:spTgt spid="29"/>
                                        </p:tgtEl>
                                      </p:cBhvr>
                                    </p:animEffect>
                                    <p:anim calcmode="lin" valueType="num">
                                      <p:cBhvr>
                                        <p:cTn id="8" dur="1000" fill="hold"/>
                                        <p:tgtEl>
                                          <p:spTgt spid="29"/>
                                        </p:tgtEl>
                                        <p:attrNameLst>
                                          <p:attrName>ppt_x</p:attrName>
                                        </p:attrNameLst>
                                      </p:cBhvr>
                                      <p:tavLst>
                                        <p:tav tm="0">
                                          <p:val>
                                            <p:strVal val="#ppt_x"/>
                                          </p:val>
                                        </p:tav>
                                        <p:tav tm="100000">
                                          <p:val>
                                            <p:strVal val="#ppt_x"/>
                                          </p:val>
                                        </p:tav>
                                      </p:tavLst>
                                    </p:anim>
                                    <p:anim calcmode="lin" valueType="num">
                                      <p:cBhvr>
                                        <p:cTn id="9" dur="1000" fill="hold"/>
                                        <p:tgtEl>
                                          <p:spTgt spid="29"/>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0"/>
                                        </p:tgtEl>
                                        <p:attrNameLst>
                                          <p:attrName>style.visibility</p:attrName>
                                        </p:attrNameLst>
                                      </p:cBhvr>
                                      <p:to>
                                        <p:strVal val="visible"/>
                                      </p:to>
                                    </p:set>
                                    <p:animEffect transition="in" filter="fade">
                                      <p:cBhvr>
                                        <p:cTn id="14" dur="1000"/>
                                        <p:tgtEl>
                                          <p:spTgt spid="30"/>
                                        </p:tgtEl>
                                      </p:cBhvr>
                                    </p:animEffect>
                                    <p:anim calcmode="lin" valueType="num">
                                      <p:cBhvr>
                                        <p:cTn id="15" dur="1000" fill="hold"/>
                                        <p:tgtEl>
                                          <p:spTgt spid="30"/>
                                        </p:tgtEl>
                                        <p:attrNameLst>
                                          <p:attrName>ppt_x</p:attrName>
                                        </p:attrNameLst>
                                      </p:cBhvr>
                                      <p:tavLst>
                                        <p:tav tm="0">
                                          <p:val>
                                            <p:strVal val="#ppt_x"/>
                                          </p:val>
                                        </p:tav>
                                        <p:tav tm="100000">
                                          <p:val>
                                            <p:strVal val="#ppt_x"/>
                                          </p:val>
                                        </p:tav>
                                      </p:tavLst>
                                    </p:anim>
                                    <p:anim calcmode="lin" valueType="num">
                                      <p:cBhvr>
                                        <p:cTn id="16"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1"/>
                                        </p:tgtEl>
                                        <p:attrNameLst>
                                          <p:attrName>style.visibility</p:attrName>
                                        </p:attrNameLst>
                                      </p:cBhvr>
                                      <p:to>
                                        <p:strVal val="visible"/>
                                      </p:to>
                                    </p:set>
                                    <p:animEffect transition="in" filter="fade">
                                      <p:cBhvr>
                                        <p:cTn id="21" dur="1000"/>
                                        <p:tgtEl>
                                          <p:spTgt spid="31"/>
                                        </p:tgtEl>
                                      </p:cBhvr>
                                    </p:animEffect>
                                    <p:anim calcmode="lin" valueType="num">
                                      <p:cBhvr>
                                        <p:cTn id="22" dur="1000" fill="hold"/>
                                        <p:tgtEl>
                                          <p:spTgt spid="31"/>
                                        </p:tgtEl>
                                        <p:attrNameLst>
                                          <p:attrName>ppt_x</p:attrName>
                                        </p:attrNameLst>
                                      </p:cBhvr>
                                      <p:tavLst>
                                        <p:tav tm="0">
                                          <p:val>
                                            <p:strVal val="#ppt_x"/>
                                          </p:val>
                                        </p:tav>
                                        <p:tav tm="100000">
                                          <p:val>
                                            <p:strVal val="#ppt_x"/>
                                          </p:val>
                                        </p:tav>
                                      </p:tavLst>
                                    </p:anim>
                                    <p:anim calcmode="lin" valueType="num">
                                      <p:cBhvr>
                                        <p:cTn id="23" dur="1000" fill="hold"/>
                                        <p:tgtEl>
                                          <p:spTgt spid="31"/>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32"/>
                                        </p:tgtEl>
                                        <p:attrNameLst>
                                          <p:attrName>style.visibility</p:attrName>
                                        </p:attrNameLst>
                                      </p:cBhvr>
                                      <p:to>
                                        <p:strVal val="visible"/>
                                      </p:to>
                                    </p:set>
                                    <p:animEffect transition="in" filter="fade">
                                      <p:cBhvr>
                                        <p:cTn id="28" dur="1000"/>
                                        <p:tgtEl>
                                          <p:spTgt spid="32"/>
                                        </p:tgtEl>
                                      </p:cBhvr>
                                    </p:animEffect>
                                    <p:anim calcmode="lin" valueType="num">
                                      <p:cBhvr>
                                        <p:cTn id="29" dur="1000" fill="hold"/>
                                        <p:tgtEl>
                                          <p:spTgt spid="32"/>
                                        </p:tgtEl>
                                        <p:attrNameLst>
                                          <p:attrName>ppt_x</p:attrName>
                                        </p:attrNameLst>
                                      </p:cBhvr>
                                      <p:tavLst>
                                        <p:tav tm="0">
                                          <p:val>
                                            <p:strVal val="#ppt_x"/>
                                          </p:val>
                                        </p:tav>
                                        <p:tav tm="100000">
                                          <p:val>
                                            <p:strVal val="#ppt_x"/>
                                          </p:val>
                                        </p:tav>
                                      </p:tavLst>
                                    </p:anim>
                                    <p:anim calcmode="lin" valueType="num">
                                      <p:cBhvr>
                                        <p:cTn id="30" dur="1000" fill="hold"/>
                                        <p:tgtEl>
                                          <p:spTgt spid="3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3AB37EA-A907-F199-BC90-6D58B5EC9EC1}"/>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CDD602CA-30A3-1AF1-860A-3DF5F1307A53}"/>
              </a:ext>
            </a:extLst>
          </p:cNvPr>
          <p:cNvSpPr txBox="1"/>
          <p:nvPr/>
        </p:nvSpPr>
        <p:spPr>
          <a:xfrm>
            <a:off x="2779494" y="-72656"/>
            <a:ext cx="6633012" cy="646331"/>
          </a:xfrm>
          <a:prstGeom prst="rect">
            <a:avLst/>
          </a:prstGeom>
          <a:noFill/>
        </p:spPr>
        <p:txBody>
          <a:bodyPr wrap="square">
            <a:spAutoFit/>
          </a:bodyPr>
          <a:lstStyle/>
          <a:p>
            <a:pPr algn="ctr" rtl="1"/>
            <a:r>
              <a:rPr lang="en-US" sz="3600" b="1" dirty="0">
                <a:solidFill>
                  <a:schemeClr val="bg1"/>
                </a:solidFill>
                <a:latin typeface="Adobe Arabic" panose="02040503050201020203" pitchFamily="18" charset="-78"/>
                <a:cs typeface="Adobe Arabic" panose="02040503050201020203" pitchFamily="18" charset="-78"/>
              </a:rPr>
              <a:t> </a:t>
            </a:r>
            <a:r>
              <a:rPr lang="ar-SA" sz="3600" b="1" dirty="0">
                <a:solidFill>
                  <a:schemeClr val="bg1"/>
                </a:solidFill>
                <a:latin typeface="Adobe Arabic" panose="02040503050201020203" pitchFamily="18" charset="-78"/>
                <a:cs typeface="Adobe Arabic" panose="02040503050201020203" pitchFamily="18" charset="-78"/>
              </a:rPr>
              <a:t>أهمية المراجعة الخارجية</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311797F1-6C94-A620-C8C0-C9AB3BF270D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grpSp>
        <p:nvGrpSpPr>
          <p:cNvPr id="3" name="Group 2">
            <a:extLst>
              <a:ext uri="{FF2B5EF4-FFF2-40B4-BE49-F238E27FC236}">
                <a16:creationId xmlns:a16="http://schemas.microsoft.com/office/drawing/2014/main" id="{8A2F7DE8-38A0-059D-49C2-2EF7806BE0ED}"/>
              </a:ext>
            </a:extLst>
          </p:cNvPr>
          <p:cNvGrpSpPr/>
          <p:nvPr/>
        </p:nvGrpSpPr>
        <p:grpSpPr>
          <a:xfrm>
            <a:off x="355057" y="2266950"/>
            <a:ext cx="2778455" cy="2778080"/>
            <a:chOff x="0" y="0"/>
            <a:chExt cx="1722784" cy="1722784"/>
          </a:xfrm>
        </p:grpSpPr>
        <p:sp>
          <p:nvSpPr>
            <p:cNvPr id="46" name="Oval 45">
              <a:extLst>
                <a:ext uri="{FF2B5EF4-FFF2-40B4-BE49-F238E27FC236}">
                  <a16:creationId xmlns:a16="http://schemas.microsoft.com/office/drawing/2014/main" id="{0F8F90D4-9CAF-D7C7-CC41-73213790ED3C}"/>
                </a:ext>
              </a:extLst>
            </p:cNvPr>
            <p:cNvSpPr/>
            <p:nvPr/>
          </p:nvSpPr>
          <p:spPr>
            <a:xfrm>
              <a:off x="0" y="0"/>
              <a:ext cx="1722784" cy="1722784"/>
            </a:xfrm>
            <a:prstGeom prst="ellipse">
              <a:avLst/>
            </a:prstGeom>
            <a:noFill/>
            <a:ln>
              <a:solidFill>
                <a:srgbClr val="A0C9CA"/>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sp>
          <p:nvSpPr>
            <p:cNvPr id="47" name="Oval 46">
              <a:extLst>
                <a:ext uri="{FF2B5EF4-FFF2-40B4-BE49-F238E27FC236}">
                  <a16:creationId xmlns:a16="http://schemas.microsoft.com/office/drawing/2014/main" id="{5A7469C9-A383-E4AB-D796-47BFD3724405}"/>
                </a:ext>
              </a:extLst>
            </p:cNvPr>
            <p:cNvSpPr/>
            <p:nvPr/>
          </p:nvSpPr>
          <p:spPr>
            <a:xfrm>
              <a:off x="92766" y="92766"/>
              <a:ext cx="1537252" cy="1537252"/>
            </a:xfrm>
            <a:prstGeom prst="ellipse">
              <a:avLst/>
            </a:prstGeom>
            <a:solidFill>
              <a:srgbClr val="A0C9CA"/>
            </a:solidFill>
            <a:ln>
              <a:solidFill>
                <a:srgbClr val="A0C9C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sp>
          <p:nvSpPr>
            <p:cNvPr id="48" name="Oval 47">
              <a:extLst>
                <a:ext uri="{FF2B5EF4-FFF2-40B4-BE49-F238E27FC236}">
                  <a16:creationId xmlns:a16="http://schemas.microsoft.com/office/drawing/2014/main" id="{C8D0D349-9FBC-B935-A844-ABCEA6BF1708}"/>
                </a:ext>
              </a:extLst>
            </p:cNvPr>
            <p:cNvSpPr/>
            <p:nvPr/>
          </p:nvSpPr>
          <p:spPr>
            <a:xfrm>
              <a:off x="172553" y="172553"/>
              <a:ext cx="1377676" cy="1377675"/>
            </a:xfrm>
            <a:prstGeom prst="ellipse">
              <a:avLst/>
            </a:prstGeom>
            <a:solidFill>
              <a:schemeClr val="bg1"/>
            </a:solidFill>
            <a:ln>
              <a:solidFill>
                <a:srgbClr val="A0C9C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sp>
          <p:nvSpPr>
            <p:cNvPr id="49" name="TextBox 9237">
              <a:extLst>
                <a:ext uri="{FF2B5EF4-FFF2-40B4-BE49-F238E27FC236}">
                  <a16:creationId xmlns:a16="http://schemas.microsoft.com/office/drawing/2014/main" id="{EBE2C07E-DEE0-73C8-106E-19D2B17F36E9}"/>
                </a:ext>
              </a:extLst>
            </p:cNvPr>
            <p:cNvSpPr txBox="1">
              <a:spLocks noChangeArrowheads="1"/>
            </p:cNvSpPr>
            <p:nvPr/>
          </p:nvSpPr>
          <p:spPr bwMode="auto">
            <a:xfrm flipV="1">
              <a:off x="92763" y="210951"/>
              <a:ext cx="1537252" cy="1040490"/>
            </a:xfrm>
            <a:prstGeom prst="rect">
              <a:avLst/>
            </a:prstGeom>
          </p:spPr>
          <p:txBody>
            <a:bodyPr rot="0" vert="horz" wrap="square" lIns="0" tIns="45720" rIns="0" bIns="45720" anchor="b" anchorCtr="0" upright="1">
              <a:noAutofit/>
            </a:bodyPr>
            <a:lstStyle/>
            <a:p>
              <a:pPr algn="ctr" rtl="0">
                <a:lnSpc>
                  <a:spcPct val="115000"/>
                </a:lnSpc>
              </a:pPr>
              <a:r>
                <a:rPr lang="ar-SY"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دعم القرارات الاستثمارية</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12" name="Group 11">
            <a:extLst>
              <a:ext uri="{FF2B5EF4-FFF2-40B4-BE49-F238E27FC236}">
                <a16:creationId xmlns:a16="http://schemas.microsoft.com/office/drawing/2014/main" id="{7EEC190E-6E76-30F4-F5E0-35235188BF83}"/>
              </a:ext>
            </a:extLst>
          </p:cNvPr>
          <p:cNvGrpSpPr/>
          <p:nvPr/>
        </p:nvGrpSpPr>
        <p:grpSpPr>
          <a:xfrm>
            <a:off x="3283121" y="2308270"/>
            <a:ext cx="2778456" cy="2778080"/>
            <a:chOff x="1465411" y="20682"/>
            <a:chExt cx="1722784" cy="1722784"/>
          </a:xfrm>
        </p:grpSpPr>
        <p:sp>
          <p:nvSpPr>
            <p:cNvPr id="42" name="Oval 41">
              <a:extLst>
                <a:ext uri="{FF2B5EF4-FFF2-40B4-BE49-F238E27FC236}">
                  <a16:creationId xmlns:a16="http://schemas.microsoft.com/office/drawing/2014/main" id="{B8E3E091-BE1C-991A-8BC7-AAE2C36BB9A8}"/>
                </a:ext>
              </a:extLst>
            </p:cNvPr>
            <p:cNvSpPr/>
            <p:nvPr/>
          </p:nvSpPr>
          <p:spPr>
            <a:xfrm>
              <a:off x="1465411" y="20682"/>
              <a:ext cx="1722784" cy="1722784"/>
            </a:xfrm>
            <a:prstGeom prst="ellipse">
              <a:avLst/>
            </a:prstGeom>
            <a:noFill/>
            <a:ln>
              <a:solidFill>
                <a:srgbClr val="FFD366"/>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sp>
          <p:nvSpPr>
            <p:cNvPr id="43" name="Oval 42">
              <a:extLst>
                <a:ext uri="{FF2B5EF4-FFF2-40B4-BE49-F238E27FC236}">
                  <a16:creationId xmlns:a16="http://schemas.microsoft.com/office/drawing/2014/main" id="{83A74273-6BC8-6149-83D5-76637455BC3A}"/>
                </a:ext>
              </a:extLst>
            </p:cNvPr>
            <p:cNvSpPr/>
            <p:nvPr/>
          </p:nvSpPr>
          <p:spPr>
            <a:xfrm>
              <a:off x="1558177" y="113448"/>
              <a:ext cx="1537252" cy="1537252"/>
            </a:xfrm>
            <a:prstGeom prst="ellipse">
              <a:avLst/>
            </a:prstGeom>
            <a:solidFill>
              <a:srgbClr val="FFD366"/>
            </a:solidFill>
            <a:ln>
              <a:solidFill>
                <a:srgbClr val="FFD3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sp>
          <p:nvSpPr>
            <p:cNvPr id="44" name="Oval 43">
              <a:extLst>
                <a:ext uri="{FF2B5EF4-FFF2-40B4-BE49-F238E27FC236}">
                  <a16:creationId xmlns:a16="http://schemas.microsoft.com/office/drawing/2014/main" id="{736CC6A5-1DBB-A546-7B23-118C2B7569FD}"/>
                </a:ext>
              </a:extLst>
            </p:cNvPr>
            <p:cNvSpPr/>
            <p:nvPr/>
          </p:nvSpPr>
          <p:spPr>
            <a:xfrm>
              <a:off x="1637965" y="193236"/>
              <a:ext cx="1377676" cy="1377676"/>
            </a:xfrm>
            <a:prstGeom prst="ellipse">
              <a:avLst/>
            </a:prstGeom>
            <a:solidFill>
              <a:schemeClr val="bg1"/>
            </a:solidFill>
            <a:ln>
              <a:solidFill>
                <a:srgbClr val="FFD3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sp>
          <p:nvSpPr>
            <p:cNvPr id="45" name="TextBox 9233">
              <a:extLst>
                <a:ext uri="{FF2B5EF4-FFF2-40B4-BE49-F238E27FC236}">
                  <a16:creationId xmlns:a16="http://schemas.microsoft.com/office/drawing/2014/main" id="{D2CA77A0-C7AF-8301-C86A-52A9578ECDAD}"/>
                </a:ext>
              </a:extLst>
            </p:cNvPr>
            <p:cNvSpPr txBox="1">
              <a:spLocks noChangeArrowheads="1"/>
            </p:cNvSpPr>
            <p:nvPr/>
          </p:nvSpPr>
          <p:spPr bwMode="auto">
            <a:xfrm flipV="1">
              <a:off x="1742446" y="73513"/>
              <a:ext cx="1227027" cy="1234444"/>
            </a:xfrm>
            <a:prstGeom prst="rect">
              <a:avLst/>
            </a:prstGeom>
          </p:spPr>
          <p:txBody>
            <a:bodyPr rot="0" vert="horz" wrap="square" lIns="0" tIns="45720" rIns="0" bIns="45720" anchor="b" anchorCtr="0" upright="1">
              <a:noAutofit/>
            </a:bodyPr>
            <a:lstStyle/>
            <a:p>
              <a:pPr algn="ctr" rtl="0">
                <a:lnSpc>
                  <a:spcPct val="115000"/>
                </a:lnSpc>
              </a:pPr>
              <a:r>
                <a:rPr lang="ar-SY"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الكشف عن الأخطاء والغش</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28" name="Group 27">
            <a:extLst>
              <a:ext uri="{FF2B5EF4-FFF2-40B4-BE49-F238E27FC236}">
                <a16:creationId xmlns:a16="http://schemas.microsoft.com/office/drawing/2014/main" id="{D7D7B70E-1F99-2E7D-1BC9-B14C18A9EAEA}"/>
              </a:ext>
            </a:extLst>
          </p:cNvPr>
          <p:cNvGrpSpPr/>
          <p:nvPr/>
        </p:nvGrpSpPr>
        <p:grpSpPr>
          <a:xfrm>
            <a:off x="6162932" y="2308270"/>
            <a:ext cx="2778456" cy="2778080"/>
            <a:chOff x="2616305" y="20682"/>
            <a:chExt cx="1722784" cy="1722784"/>
          </a:xfrm>
        </p:grpSpPr>
        <p:sp>
          <p:nvSpPr>
            <p:cNvPr id="38" name="Oval 37">
              <a:extLst>
                <a:ext uri="{FF2B5EF4-FFF2-40B4-BE49-F238E27FC236}">
                  <a16:creationId xmlns:a16="http://schemas.microsoft.com/office/drawing/2014/main" id="{10C15EED-6569-FCAD-16CC-50E6F4CADBEB}"/>
                </a:ext>
              </a:extLst>
            </p:cNvPr>
            <p:cNvSpPr/>
            <p:nvPr/>
          </p:nvSpPr>
          <p:spPr>
            <a:xfrm>
              <a:off x="2616305" y="20682"/>
              <a:ext cx="1722784" cy="1722784"/>
            </a:xfrm>
            <a:prstGeom prst="ellipse">
              <a:avLst/>
            </a:prstGeom>
            <a:noFill/>
            <a:ln>
              <a:solidFill>
                <a:srgbClr val="BFBFBF"/>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sp>
          <p:nvSpPr>
            <p:cNvPr id="39" name="Oval 38">
              <a:extLst>
                <a:ext uri="{FF2B5EF4-FFF2-40B4-BE49-F238E27FC236}">
                  <a16:creationId xmlns:a16="http://schemas.microsoft.com/office/drawing/2014/main" id="{C2BD5B01-DAAD-64E2-F0C2-878451E15E7E}"/>
                </a:ext>
              </a:extLst>
            </p:cNvPr>
            <p:cNvSpPr/>
            <p:nvPr/>
          </p:nvSpPr>
          <p:spPr>
            <a:xfrm>
              <a:off x="2709071" y="113448"/>
              <a:ext cx="1537252" cy="1537252"/>
            </a:xfrm>
            <a:prstGeom prst="ellipse">
              <a:avLst/>
            </a:prstGeom>
            <a:solidFill>
              <a:srgbClr val="BFBFBF"/>
            </a:solidFill>
            <a:ln>
              <a:solidFill>
                <a:srgbClr val="BFBFB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sp>
          <p:nvSpPr>
            <p:cNvPr id="40" name="Oval 39">
              <a:extLst>
                <a:ext uri="{FF2B5EF4-FFF2-40B4-BE49-F238E27FC236}">
                  <a16:creationId xmlns:a16="http://schemas.microsoft.com/office/drawing/2014/main" id="{EA2F16BE-D517-D177-2934-2B97CC51EAA7}"/>
                </a:ext>
              </a:extLst>
            </p:cNvPr>
            <p:cNvSpPr/>
            <p:nvPr/>
          </p:nvSpPr>
          <p:spPr>
            <a:xfrm>
              <a:off x="2788859" y="193236"/>
              <a:ext cx="1377676" cy="1377676"/>
            </a:xfrm>
            <a:prstGeom prst="ellipse">
              <a:avLst/>
            </a:prstGeom>
            <a:solidFill>
              <a:schemeClr val="bg1"/>
            </a:solidFill>
            <a:ln>
              <a:solidFill>
                <a:srgbClr val="BFBFB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sp>
          <p:nvSpPr>
            <p:cNvPr id="41" name="TextBox 9229">
              <a:extLst>
                <a:ext uri="{FF2B5EF4-FFF2-40B4-BE49-F238E27FC236}">
                  <a16:creationId xmlns:a16="http://schemas.microsoft.com/office/drawing/2014/main" id="{1188BAB8-268A-C102-BBE0-800B3513591D}"/>
                </a:ext>
              </a:extLst>
            </p:cNvPr>
            <p:cNvSpPr txBox="1">
              <a:spLocks noChangeArrowheads="1"/>
            </p:cNvSpPr>
            <p:nvPr/>
          </p:nvSpPr>
          <p:spPr bwMode="auto">
            <a:xfrm flipV="1">
              <a:off x="2708922" y="231631"/>
              <a:ext cx="1537252" cy="897530"/>
            </a:xfrm>
            <a:prstGeom prst="rect">
              <a:avLst/>
            </a:prstGeom>
          </p:spPr>
          <p:txBody>
            <a:bodyPr rot="0" vert="horz" wrap="square" lIns="0" tIns="45720" rIns="0" bIns="45720" anchor="b" anchorCtr="0" upright="1">
              <a:noAutofit/>
            </a:bodyPr>
            <a:lstStyle/>
            <a:p>
              <a:pPr algn="ctr" rtl="0">
                <a:lnSpc>
                  <a:spcPct val="115000"/>
                </a:lnSpc>
              </a:pPr>
              <a:r>
                <a:rPr lang="ar-SY"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ضمان الامتثال</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33" name="Group 32">
            <a:extLst>
              <a:ext uri="{FF2B5EF4-FFF2-40B4-BE49-F238E27FC236}">
                <a16:creationId xmlns:a16="http://schemas.microsoft.com/office/drawing/2014/main" id="{2ACF8BB1-E69C-4EBB-5F92-9369ADCE3060}"/>
              </a:ext>
            </a:extLst>
          </p:cNvPr>
          <p:cNvGrpSpPr/>
          <p:nvPr/>
        </p:nvGrpSpPr>
        <p:grpSpPr>
          <a:xfrm>
            <a:off x="9058485" y="2308270"/>
            <a:ext cx="2778456" cy="2778080"/>
            <a:chOff x="3773490" y="20682"/>
            <a:chExt cx="1722784" cy="1722784"/>
          </a:xfrm>
        </p:grpSpPr>
        <p:sp>
          <p:nvSpPr>
            <p:cNvPr id="34" name="Oval 33">
              <a:extLst>
                <a:ext uri="{FF2B5EF4-FFF2-40B4-BE49-F238E27FC236}">
                  <a16:creationId xmlns:a16="http://schemas.microsoft.com/office/drawing/2014/main" id="{DA3E0C11-7DD8-5E0A-7114-CE286E7324DB}"/>
                </a:ext>
              </a:extLst>
            </p:cNvPr>
            <p:cNvSpPr/>
            <p:nvPr/>
          </p:nvSpPr>
          <p:spPr>
            <a:xfrm>
              <a:off x="3773490" y="20682"/>
              <a:ext cx="1722784" cy="1722784"/>
            </a:xfrm>
            <a:prstGeom prst="ellipse">
              <a:avLst/>
            </a:prstGeom>
            <a:noFill/>
            <a:ln>
              <a:solidFill>
                <a:srgbClr val="168489"/>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sp>
          <p:nvSpPr>
            <p:cNvPr id="35" name="Oval 34">
              <a:extLst>
                <a:ext uri="{FF2B5EF4-FFF2-40B4-BE49-F238E27FC236}">
                  <a16:creationId xmlns:a16="http://schemas.microsoft.com/office/drawing/2014/main" id="{CC01999E-9D28-1106-A7CF-DF8297111163}"/>
                </a:ext>
              </a:extLst>
            </p:cNvPr>
            <p:cNvSpPr/>
            <p:nvPr/>
          </p:nvSpPr>
          <p:spPr>
            <a:xfrm>
              <a:off x="3866256" y="113448"/>
              <a:ext cx="1537252" cy="1537252"/>
            </a:xfrm>
            <a:prstGeom prst="ellipse">
              <a:avLst/>
            </a:prstGeom>
            <a:solidFill>
              <a:srgbClr val="168489"/>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sp>
          <p:nvSpPr>
            <p:cNvPr id="36" name="Oval 35">
              <a:extLst>
                <a:ext uri="{FF2B5EF4-FFF2-40B4-BE49-F238E27FC236}">
                  <a16:creationId xmlns:a16="http://schemas.microsoft.com/office/drawing/2014/main" id="{225941F8-0B95-45A1-F1DB-4D53CE9AF0BD}"/>
                </a:ext>
              </a:extLst>
            </p:cNvPr>
            <p:cNvSpPr/>
            <p:nvPr/>
          </p:nvSpPr>
          <p:spPr>
            <a:xfrm>
              <a:off x="3946044" y="193236"/>
              <a:ext cx="1377676" cy="1377676"/>
            </a:xfrm>
            <a:prstGeom prst="ellipse">
              <a:avLst/>
            </a:prstGeom>
            <a:solidFill>
              <a:schemeClr val="bg1"/>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sp>
          <p:nvSpPr>
            <p:cNvPr id="37" name="TextBox 9225">
              <a:extLst>
                <a:ext uri="{FF2B5EF4-FFF2-40B4-BE49-F238E27FC236}">
                  <a16:creationId xmlns:a16="http://schemas.microsoft.com/office/drawing/2014/main" id="{A642B79F-F532-0480-59A7-C3747960F6C7}"/>
                </a:ext>
              </a:extLst>
            </p:cNvPr>
            <p:cNvSpPr txBox="1">
              <a:spLocks noChangeArrowheads="1"/>
            </p:cNvSpPr>
            <p:nvPr/>
          </p:nvSpPr>
          <p:spPr bwMode="auto">
            <a:xfrm flipV="1">
              <a:off x="3866034" y="311404"/>
              <a:ext cx="1537252" cy="777258"/>
            </a:xfrm>
            <a:prstGeom prst="rect">
              <a:avLst/>
            </a:prstGeom>
          </p:spPr>
          <p:txBody>
            <a:bodyPr rot="0" vert="horz" wrap="square" lIns="0" tIns="45720" rIns="0" bIns="45720" anchor="b" anchorCtr="0" upright="1">
              <a:noAutofit/>
            </a:bodyPr>
            <a:lstStyle/>
            <a:p>
              <a:pPr algn="ctr" rtl="0">
                <a:lnSpc>
                  <a:spcPct val="115000"/>
                </a:lnSpc>
              </a:pPr>
              <a:r>
                <a:rPr lang="ar-SY" sz="32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تعزيز الثقة</a:t>
              </a:r>
              <a:endParaRPr lang="en-US"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Tree>
    <p:extLst>
      <p:ext uri="{BB962C8B-B14F-4D97-AF65-F5344CB8AC3E}">
        <p14:creationId xmlns:p14="http://schemas.microsoft.com/office/powerpoint/2010/main" val="2742573031"/>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fade">
                                      <p:cBhvr>
                                        <p:cTn id="7" dur="1000"/>
                                        <p:tgtEl>
                                          <p:spTgt spid="33"/>
                                        </p:tgtEl>
                                      </p:cBhvr>
                                    </p:animEffect>
                                    <p:anim calcmode="lin" valueType="num">
                                      <p:cBhvr>
                                        <p:cTn id="8" dur="1000" fill="hold"/>
                                        <p:tgtEl>
                                          <p:spTgt spid="33"/>
                                        </p:tgtEl>
                                        <p:attrNameLst>
                                          <p:attrName>ppt_x</p:attrName>
                                        </p:attrNameLst>
                                      </p:cBhvr>
                                      <p:tavLst>
                                        <p:tav tm="0">
                                          <p:val>
                                            <p:strVal val="#ppt_x"/>
                                          </p:val>
                                        </p:tav>
                                        <p:tav tm="100000">
                                          <p:val>
                                            <p:strVal val="#ppt_x"/>
                                          </p:val>
                                        </p:tav>
                                      </p:tavLst>
                                    </p:anim>
                                    <p:anim calcmode="lin" valueType="num">
                                      <p:cBhvr>
                                        <p:cTn id="9" dur="1000" fill="hold"/>
                                        <p:tgtEl>
                                          <p:spTgt spid="3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28"/>
                                        </p:tgtEl>
                                        <p:attrNameLst>
                                          <p:attrName>style.visibility</p:attrName>
                                        </p:attrNameLst>
                                      </p:cBhvr>
                                      <p:to>
                                        <p:strVal val="visible"/>
                                      </p:to>
                                    </p:set>
                                    <p:animEffect transition="in" filter="fade">
                                      <p:cBhvr>
                                        <p:cTn id="14" dur="1000"/>
                                        <p:tgtEl>
                                          <p:spTgt spid="28"/>
                                        </p:tgtEl>
                                      </p:cBhvr>
                                    </p:animEffect>
                                    <p:anim calcmode="lin" valueType="num">
                                      <p:cBhvr>
                                        <p:cTn id="15" dur="1000" fill="hold"/>
                                        <p:tgtEl>
                                          <p:spTgt spid="28"/>
                                        </p:tgtEl>
                                        <p:attrNameLst>
                                          <p:attrName>ppt_x</p:attrName>
                                        </p:attrNameLst>
                                      </p:cBhvr>
                                      <p:tavLst>
                                        <p:tav tm="0">
                                          <p:val>
                                            <p:strVal val="#ppt_x"/>
                                          </p:val>
                                        </p:tav>
                                        <p:tav tm="100000">
                                          <p:val>
                                            <p:strVal val="#ppt_x"/>
                                          </p:val>
                                        </p:tav>
                                      </p:tavLst>
                                    </p:anim>
                                    <p:anim calcmode="lin" valueType="num">
                                      <p:cBhvr>
                                        <p:cTn id="16"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fade">
                                      <p:cBhvr>
                                        <p:cTn id="21" dur="1000"/>
                                        <p:tgtEl>
                                          <p:spTgt spid="12"/>
                                        </p:tgtEl>
                                      </p:cBhvr>
                                    </p:animEffect>
                                    <p:anim calcmode="lin" valueType="num">
                                      <p:cBhvr>
                                        <p:cTn id="22" dur="1000" fill="hold"/>
                                        <p:tgtEl>
                                          <p:spTgt spid="12"/>
                                        </p:tgtEl>
                                        <p:attrNameLst>
                                          <p:attrName>ppt_x</p:attrName>
                                        </p:attrNameLst>
                                      </p:cBhvr>
                                      <p:tavLst>
                                        <p:tav tm="0">
                                          <p:val>
                                            <p:strVal val="#ppt_x"/>
                                          </p:val>
                                        </p:tav>
                                        <p:tav tm="100000">
                                          <p:val>
                                            <p:strVal val="#ppt_x"/>
                                          </p:val>
                                        </p:tav>
                                      </p:tavLst>
                                    </p:anim>
                                    <p:anim calcmode="lin" valueType="num">
                                      <p:cBhvr>
                                        <p:cTn id="23"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3"/>
                                        </p:tgtEl>
                                        <p:attrNameLst>
                                          <p:attrName>style.visibility</p:attrName>
                                        </p:attrNameLst>
                                      </p:cBhvr>
                                      <p:to>
                                        <p:strVal val="visible"/>
                                      </p:to>
                                    </p:set>
                                    <p:animEffect transition="in" filter="fade">
                                      <p:cBhvr>
                                        <p:cTn id="28" dur="1000"/>
                                        <p:tgtEl>
                                          <p:spTgt spid="3"/>
                                        </p:tgtEl>
                                      </p:cBhvr>
                                    </p:animEffect>
                                    <p:anim calcmode="lin" valueType="num">
                                      <p:cBhvr>
                                        <p:cTn id="29" dur="1000" fill="hold"/>
                                        <p:tgtEl>
                                          <p:spTgt spid="3"/>
                                        </p:tgtEl>
                                        <p:attrNameLst>
                                          <p:attrName>ppt_x</p:attrName>
                                        </p:attrNameLst>
                                      </p:cBhvr>
                                      <p:tavLst>
                                        <p:tav tm="0">
                                          <p:val>
                                            <p:strVal val="#ppt_x"/>
                                          </p:val>
                                        </p:tav>
                                        <p:tav tm="100000">
                                          <p:val>
                                            <p:strVal val="#ppt_x"/>
                                          </p:val>
                                        </p:tav>
                                      </p:tavLst>
                                    </p:anim>
                                    <p:anim calcmode="lin" valueType="num">
                                      <p:cBhvr>
                                        <p:cTn id="30"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DFF59FD-231B-5260-4073-BFAC71390B4F}"/>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F53153F3-C8A4-E421-467F-355781EF88FA}"/>
              </a:ext>
            </a:extLst>
          </p:cNvPr>
          <p:cNvSpPr txBox="1"/>
          <p:nvPr/>
        </p:nvSpPr>
        <p:spPr>
          <a:xfrm>
            <a:off x="2779494" y="-72656"/>
            <a:ext cx="6633012" cy="646331"/>
          </a:xfrm>
          <a:prstGeom prst="rect">
            <a:avLst/>
          </a:prstGeom>
          <a:noFill/>
        </p:spPr>
        <p:txBody>
          <a:bodyPr wrap="square">
            <a:spAutoFit/>
          </a:bodyPr>
          <a:lstStyle/>
          <a:p>
            <a:pPr algn="ctr" rtl="1"/>
            <a:r>
              <a:rPr lang="ar-EG" sz="3600" b="1" dirty="0">
                <a:solidFill>
                  <a:schemeClr val="bg1"/>
                </a:solidFill>
                <a:latin typeface="Adobe Arabic" panose="02040503050201020203" pitchFamily="18" charset="-78"/>
                <a:cs typeface="Adobe Arabic" panose="02040503050201020203" pitchFamily="18" charset="-78"/>
              </a:rPr>
              <a:t>المبادئ الأساسية للمراجعة الخارجية</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3B5A4B00-62A7-EE21-808C-CCB879AEF6C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grpSp>
        <p:nvGrpSpPr>
          <p:cNvPr id="25" name="Group 24">
            <a:extLst>
              <a:ext uri="{FF2B5EF4-FFF2-40B4-BE49-F238E27FC236}">
                <a16:creationId xmlns:a16="http://schemas.microsoft.com/office/drawing/2014/main" id="{6852CFD5-ED23-3696-77FB-B54D4AB0EF24}"/>
              </a:ext>
            </a:extLst>
          </p:cNvPr>
          <p:cNvGrpSpPr/>
          <p:nvPr/>
        </p:nvGrpSpPr>
        <p:grpSpPr>
          <a:xfrm>
            <a:off x="666750" y="2260874"/>
            <a:ext cx="2113535" cy="2336251"/>
            <a:chOff x="0" y="0"/>
            <a:chExt cx="2120066" cy="1805054"/>
          </a:xfrm>
        </p:grpSpPr>
        <p:grpSp>
          <p:nvGrpSpPr>
            <p:cNvPr id="64" name="Group 63">
              <a:extLst>
                <a:ext uri="{FF2B5EF4-FFF2-40B4-BE49-F238E27FC236}">
                  <a16:creationId xmlns:a16="http://schemas.microsoft.com/office/drawing/2014/main" id="{14E0681F-1B3F-8F1A-21F0-294B98774C31}"/>
                </a:ext>
              </a:extLst>
            </p:cNvPr>
            <p:cNvGrpSpPr/>
            <p:nvPr/>
          </p:nvGrpSpPr>
          <p:grpSpPr>
            <a:xfrm>
              <a:off x="0" y="0"/>
              <a:ext cx="2120066" cy="1805054"/>
              <a:chOff x="0" y="0"/>
              <a:chExt cx="2809460" cy="2392014"/>
            </a:xfrm>
          </p:grpSpPr>
          <p:sp>
            <p:nvSpPr>
              <p:cNvPr id="66" name="Freeform: Shape 65">
                <a:extLst>
                  <a:ext uri="{FF2B5EF4-FFF2-40B4-BE49-F238E27FC236}">
                    <a16:creationId xmlns:a16="http://schemas.microsoft.com/office/drawing/2014/main" id="{3E579514-C031-CC11-413F-EA318C36F37F}"/>
                  </a:ext>
                </a:extLst>
              </p:cNvPr>
              <p:cNvSpPr/>
              <p:nvPr/>
            </p:nvSpPr>
            <p:spPr>
              <a:xfrm flipH="1" flipV="1">
                <a:off x="0" y="781036"/>
                <a:ext cx="2809460" cy="1610978"/>
              </a:xfrm>
              <a:custGeom>
                <a:avLst/>
                <a:gdLst>
                  <a:gd name="connsiteX0" fmla="*/ 2809460 w 2809460"/>
                  <a:gd name="connsiteY0" fmla="*/ 1610978 h 1610978"/>
                  <a:gd name="connsiteX1" fmla="*/ 1404730 w 2809460"/>
                  <a:gd name="connsiteY1" fmla="*/ 238539 h 1610978"/>
                  <a:gd name="connsiteX2" fmla="*/ 0 w 2809460"/>
                  <a:gd name="connsiteY2" fmla="*/ 1610978 h 1610978"/>
                  <a:gd name="connsiteX3" fmla="*/ 0 w 2809460"/>
                  <a:gd name="connsiteY3" fmla="*/ 468253 h 1610978"/>
                  <a:gd name="connsiteX4" fmla="*/ 468253 w 2809460"/>
                  <a:gd name="connsiteY4" fmla="*/ 0 h 1610978"/>
                  <a:gd name="connsiteX5" fmla="*/ 2341207 w 2809460"/>
                  <a:gd name="connsiteY5" fmla="*/ 0 h 1610978"/>
                  <a:gd name="connsiteX6" fmla="*/ 2809460 w 2809460"/>
                  <a:gd name="connsiteY6" fmla="*/ 468253 h 1610978"/>
                  <a:gd name="connsiteX7" fmla="*/ 2809460 w 2809460"/>
                  <a:gd name="connsiteY7" fmla="*/ 1610978 h 1610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09460" h="1610978">
                    <a:moveTo>
                      <a:pt x="2809460" y="1610978"/>
                    </a:moveTo>
                    <a:lnTo>
                      <a:pt x="1404730" y="238539"/>
                    </a:lnTo>
                    <a:lnTo>
                      <a:pt x="0" y="1610978"/>
                    </a:lnTo>
                    <a:lnTo>
                      <a:pt x="0" y="468253"/>
                    </a:lnTo>
                    <a:cubicBezTo>
                      <a:pt x="0" y="209644"/>
                      <a:pt x="209644" y="0"/>
                      <a:pt x="468253" y="0"/>
                    </a:cubicBezTo>
                    <a:lnTo>
                      <a:pt x="2341207" y="0"/>
                    </a:lnTo>
                    <a:cubicBezTo>
                      <a:pt x="2599816" y="0"/>
                      <a:pt x="2809460" y="209644"/>
                      <a:pt x="2809460" y="468253"/>
                    </a:cubicBezTo>
                    <a:lnTo>
                      <a:pt x="2809460" y="1610978"/>
                    </a:lnTo>
                    <a:close/>
                  </a:path>
                </a:pathLst>
              </a:custGeom>
              <a:solidFill>
                <a:schemeClr val="bg1"/>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3200"/>
              </a:p>
            </p:txBody>
          </p:sp>
          <p:sp>
            <p:nvSpPr>
              <p:cNvPr id="67" name="Freeform: Shape 66">
                <a:extLst>
                  <a:ext uri="{FF2B5EF4-FFF2-40B4-BE49-F238E27FC236}">
                    <a16:creationId xmlns:a16="http://schemas.microsoft.com/office/drawing/2014/main" id="{D29E3C0C-AB81-A3AB-0359-885596FC514B}"/>
                  </a:ext>
                </a:extLst>
              </p:cNvPr>
              <p:cNvSpPr/>
              <p:nvPr/>
            </p:nvSpPr>
            <p:spPr>
              <a:xfrm>
                <a:off x="106016" y="0"/>
                <a:ext cx="2570922" cy="2259495"/>
              </a:xfrm>
              <a:custGeom>
                <a:avLst/>
                <a:gdLst>
                  <a:gd name="connsiteX0" fmla="*/ 18239 w 2570922"/>
                  <a:gd name="connsiteY0" fmla="*/ 0 h 2259495"/>
                  <a:gd name="connsiteX1" fmla="*/ 2552683 w 2570922"/>
                  <a:gd name="connsiteY1" fmla="*/ 0 h 2259495"/>
                  <a:gd name="connsiteX2" fmla="*/ 2562216 w 2570922"/>
                  <a:gd name="connsiteY2" fmla="*/ 30712 h 2259495"/>
                  <a:gd name="connsiteX3" fmla="*/ 2570922 w 2570922"/>
                  <a:gd name="connsiteY3" fmla="*/ 117069 h 2259495"/>
                  <a:gd name="connsiteX4" fmla="*/ 2570922 w 2570922"/>
                  <a:gd name="connsiteY4" fmla="*/ 1830999 h 2259495"/>
                  <a:gd name="connsiteX5" fmla="*/ 2142426 w 2570922"/>
                  <a:gd name="connsiteY5" fmla="*/ 2259495 h 2259495"/>
                  <a:gd name="connsiteX6" fmla="*/ 428496 w 2570922"/>
                  <a:gd name="connsiteY6" fmla="*/ 2259495 h 2259495"/>
                  <a:gd name="connsiteX7" fmla="*/ 0 w 2570922"/>
                  <a:gd name="connsiteY7" fmla="*/ 1830999 h 2259495"/>
                  <a:gd name="connsiteX8" fmla="*/ 0 w 2570922"/>
                  <a:gd name="connsiteY8" fmla="*/ 117069 h 2259495"/>
                  <a:gd name="connsiteX9" fmla="*/ 8706 w 2570922"/>
                  <a:gd name="connsiteY9" fmla="*/ 30712 h 2259495"/>
                  <a:gd name="connsiteX10" fmla="*/ 18239 w 2570922"/>
                  <a:gd name="connsiteY10" fmla="*/ 0 h 2259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570922" h="2259495">
                    <a:moveTo>
                      <a:pt x="18239" y="0"/>
                    </a:moveTo>
                    <a:lnTo>
                      <a:pt x="2552683" y="0"/>
                    </a:lnTo>
                    <a:lnTo>
                      <a:pt x="2562216" y="30712"/>
                    </a:lnTo>
                    <a:cubicBezTo>
                      <a:pt x="2567925" y="58606"/>
                      <a:pt x="2570922" y="87488"/>
                      <a:pt x="2570922" y="117069"/>
                    </a:cubicBezTo>
                    <a:lnTo>
                      <a:pt x="2570922" y="1830999"/>
                    </a:lnTo>
                    <a:cubicBezTo>
                      <a:pt x="2570922" y="2067651"/>
                      <a:pt x="2379078" y="2259495"/>
                      <a:pt x="2142426" y="2259495"/>
                    </a:cubicBezTo>
                    <a:lnTo>
                      <a:pt x="428496" y="2259495"/>
                    </a:lnTo>
                    <a:cubicBezTo>
                      <a:pt x="191844" y="2259495"/>
                      <a:pt x="0" y="2067651"/>
                      <a:pt x="0" y="1830999"/>
                    </a:cubicBezTo>
                    <a:lnTo>
                      <a:pt x="0" y="117069"/>
                    </a:lnTo>
                    <a:cubicBezTo>
                      <a:pt x="0" y="87488"/>
                      <a:pt x="2998" y="58606"/>
                      <a:pt x="8706" y="30712"/>
                    </a:cubicBezTo>
                    <a:lnTo>
                      <a:pt x="18239" y="0"/>
                    </a:lnTo>
                    <a:close/>
                  </a:path>
                </a:pathLst>
              </a:custGeom>
              <a:solidFill>
                <a:schemeClr val="bg1"/>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3200"/>
              </a:p>
            </p:txBody>
          </p:sp>
        </p:grpSp>
        <p:sp>
          <p:nvSpPr>
            <p:cNvPr id="65" name="TextBox 126">
              <a:extLst>
                <a:ext uri="{FF2B5EF4-FFF2-40B4-BE49-F238E27FC236}">
                  <a16:creationId xmlns:a16="http://schemas.microsoft.com/office/drawing/2014/main" id="{040508AD-F712-C075-F5C9-9B33B032193D}"/>
                </a:ext>
              </a:extLst>
            </p:cNvPr>
            <p:cNvSpPr txBox="1">
              <a:spLocks noChangeArrowheads="1"/>
            </p:cNvSpPr>
            <p:nvPr/>
          </p:nvSpPr>
          <p:spPr bwMode="auto">
            <a:xfrm flipV="1">
              <a:off x="104862" y="413955"/>
              <a:ext cx="1831839" cy="767474"/>
            </a:xfrm>
            <a:prstGeom prst="rect">
              <a:avLst/>
            </a:prstGeom>
          </p:spPr>
          <p:txBody>
            <a:bodyPr rot="0" vert="horz" wrap="square" lIns="0" tIns="45720" rIns="0" bIns="45720" anchor="b" anchorCtr="0" upright="1">
              <a:noAutofit/>
            </a:bodyPr>
            <a:lstStyle/>
            <a:p>
              <a:pPr algn="ctr" rtl="1">
                <a:lnSpc>
                  <a:spcPct val="115000"/>
                </a:lnSpc>
              </a:pPr>
              <a:r>
                <a:rPr lang="ar-EG"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السرية</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26" name="Group 25">
            <a:extLst>
              <a:ext uri="{FF2B5EF4-FFF2-40B4-BE49-F238E27FC236}">
                <a16:creationId xmlns:a16="http://schemas.microsoft.com/office/drawing/2014/main" id="{26BFBA21-A43A-EE4E-B29C-F9D23A470351}"/>
              </a:ext>
            </a:extLst>
          </p:cNvPr>
          <p:cNvGrpSpPr/>
          <p:nvPr/>
        </p:nvGrpSpPr>
        <p:grpSpPr>
          <a:xfrm>
            <a:off x="2850944" y="2260874"/>
            <a:ext cx="2113535" cy="2336251"/>
            <a:chOff x="1170601" y="0"/>
            <a:chExt cx="2120066" cy="1805054"/>
          </a:xfrm>
        </p:grpSpPr>
        <p:grpSp>
          <p:nvGrpSpPr>
            <p:cNvPr id="60" name="Group 59">
              <a:extLst>
                <a:ext uri="{FF2B5EF4-FFF2-40B4-BE49-F238E27FC236}">
                  <a16:creationId xmlns:a16="http://schemas.microsoft.com/office/drawing/2014/main" id="{BBD1C83E-48E1-CFC9-4527-4F88763080D0}"/>
                </a:ext>
              </a:extLst>
            </p:cNvPr>
            <p:cNvGrpSpPr/>
            <p:nvPr/>
          </p:nvGrpSpPr>
          <p:grpSpPr>
            <a:xfrm>
              <a:off x="1170601" y="0"/>
              <a:ext cx="2120066" cy="1805054"/>
              <a:chOff x="1170601" y="0"/>
              <a:chExt cx="2809460" cy="2392014"/>
            </a:xfrm>
          </p:grpSpPr>
          <p:sp>
            <p:nvSpPr>
              <p:cNvPr id="62" name="Freeform: Shape 61">
                <a:extLst>
                  <a:ext uri="{FF2B5EF4-FFF2-40B4-BE49-F238E27FC236}">
                    <a16:creationId xmlns:a16="http://schemas.microsoft.com/office/drawing/2014/main" id="{EC68EDEB-DB3E-77CB-B525-D1C3762B3DE4}"/>
                  </a:ext>
                </a:extLst>
              </p:cNvPr>
              <p:cNvSpPr/>
              <p:nvPr/>
            </p:nvSpPr>
            <p:spPr>
              <a:xfrm flipH="1" flipV="1">
                <a:off x="1170601" y="781036"/>
                <a:ext cx="2809460" cy="1610978"/>
              </a:xfrm>
              <a:custGeom>
                <a:avLst/>
                <a:gdLst>
                  <a:gd name="connsiteX0" fmla="*/ 2809460 w 2809460"/>
                  <a:gd name="connsiteY0" fmla="*/ 1610978 h 1610978"/>
                  <a:gd name="connsiteX1" fmla="*/ 1404730 w 2809460"/>
                  <a:gd name="connsiteY1" fmla="*/ 238539 h 1610978"/>
                  <a:gd name="connsiteX2" fmla="*/ 0 w 2809460"/>
                  <a:gd name="connsiteY2" fmla="*/ 1610978 h 1610978"/>
                  <a:gd name="connsiteX3" fmla="*/ 0 w 2809460"/>
                  <a:gd name="connsiteY3" fmla="*/ 468253 h 1610978"/>
                  <a:gd name="connsiteX4" fmla="*/ 468253 w 2809460"/>
                  <a:gd name="connsiteY4" fmla="*/ 0 h 1610978"/>
                  <a:gd name="connsiteX5" fmla="*/ 2341207 w 2809460"/>
                  <a:gd name="connsiteY5" fmla="*/ 0 h 1610978"/>
                  <a:gd name="connsiteX6" fmla="*/ 2809460 w 2809460"/>
                  <a:gd name="connsiteY6" fmla="*/ 468253 h 1610978"/>
                  <a:gd name="connsiteX7" fmla="*/ 2809460 w 2809460"/>
                  <a:gd name="connsiteY7" fmla="*/ 1610978 h 1610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09460" h="1610978">
                    <a:moveTo>
                      <a:pt x="2809460" y="1610978"/>
                    </a:moveTo>
                    <a:lnTo>
                      <a:pt x="1404730" y="238539"/>
                    </a:lnTo>
                    <a:lnTo>
                      <a:pt x="0" y="1610978"/>
                    </a:lnTo>
                    <a:lnTo>
                      <a:pt x="0" y="468253"/>
                    </a:lnTo>
                    <a:cubicBezTo>
                      <a:pt x="0" y="209644"/>
                      <a:pt x="209644" y="0"/>
                      <a:pt x="468253" y="0"/>
                    </a:cubicBezTo>
                    <a:lnTo>
                      <a:pt x="2341207" y="0"/>
                    </a:lnTo>
                    <a:cubicBezTo>
                      <a:pt x="2599816" y="0"/>
                      <a:pt x="2809460" y="209644"/>
                      <a:pt x="2809460" y="468253"/>
                    </a:cubicBezTo>
                    <a:lnTo>
                      <a:pt x="2809460" y="1610978"/>
                    </a:lnTo>
                    <a:close/>
                  </a:path>
                </a:pathLst>
              </a:custGeom>
              <a:solidFill>
                <a:schemeClr val="bg1"/>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3200"/>
              </a:p>
            </p:txBody>
          </p:sp>
          <p:sp>
            <p:nvSpPr>
              <p:cNvPr id="63" name="Freeform: Shape 62">
                <a:extLst>
                  <a:ext uri="{FF2B5EF4-FFF2-40B4-BE49-F238E27FC236}">
                    <a16:creationId xmlns:a16="http://schemas.microsoft.com/office/drawing/2014/main" id="{5D94B3E0-0F97-8AEA-4E8A-FBEE4F91E716}"/>
                  </a:ext>
                </a:extLst>
              </p:cNvPr>
              <p:cNvSpPr/>
              <p:nvPr/>
            </p:nvSpPr>
            <p:spPr>
              <a:xfrm>
                <a:off x="1276617" y="0"/>
                <a:ext cx="2570922" cy="2259495"/>
              </a:xfrm>
              <a:custGeom>
                <a:avLst/>
                <a:gdLst>
                  <a:gd name="connsiteX0" fmla="*/ 18239 w 2570922"/>
                  <a:gd name="connsiteY0" fmla="*/ 0 h 2259495"/>
                  <a:gd name="connsiteX1" fmla="*/ 2552683 w 2570922"/>
                  <a:gd name="connsiteY1" fmla="*/ 0 h 2259495"/>
                  <a:gd name="connsiteX2" fmla="*/ 2562216 w 2570922"/>
                  <a:gd name="connsiteY2" fmla="*/ 30712 h 2259495"/>
                  <a:gd name="connsiteX3" fmla="*/ 2570922 w 2570922"/>
                  <a:gd name="connsiteY3" fmla="*/ 117069 h 2259495"/>
                  <a:gd name="connsiteX4" fmla="*/ 2570922 w 2570922"/>
                  <a:gd name="connsiteY4" fmla="*/ 1830999 h 2259495"/>
                  <a:gd name="connsiteX5" fmla="*/ 2142426 w 2570922"/>
                  <a:gd name="connsiteY5" fmla="*/ 2259495 h 2259495"/>
                  <a:gd name="connsiteX6" fmla="*/ 428496 w 2570922"/>
                  <a:gd name="connsiteY6" fmla="*/ 2259495 h 2259495"/>
                  <a:gd name="connsiteX7" fmla="*/ 0 w 2570922"/>
                  <a:gd name="connsiteY7" fmla="*/ 1830999 h 2259495"/>
                  <a:gd name="connsiteX8" fmla="*/ 0 w 2570922"/>
                  <a:gd name="connsiteY8" fmla="*/ 117069 h 2259495"/>
                  <a:gd name="connsiteX9" fmla="*/ 8706 w 2570922"/>
                  <a:gd name="connsiteY9" fmla="*/ 30712 h 2259495"/>
                  <a:gd name="connsiteX10" fmla="*/ 18239 w 2570922"/>
                  <a:gd name="connsiteY10" fmla="*/ 0 h 2259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570922" h="2259495">
                    <a:moveTo>
                      <a:pt x="18239" y="0"/>
                    </a:moveTo>
                    <a:lnTo>
                      <a:pt x="2552683" y="0"/>
                    </a:lnTo>
                    <a:lnTo>
                      <a:pt x="2562216" y="30712"/>
                    </a:lnTo>
                    <a:cubicBezTo>
                      <a:pt x="2567925" y="58606"/>
                      <a:pt x="2570922" y="87488"/>
                      <a:pt x="2570922" y="117069"/>
                    </a:cubicBezTo>
                    <a:lnTo>
                      <a:pt x="2570922" y="1830999"/>
                    </a:lnTo>
                    <a:cubicBezTo>
                      <a:pt x="2570922" y="2067651"/>
                      <a:pt x="2379078" y="2259495"/>
                      <a:pt x="2142426" y="2259495"/>
                    </a:cubicBezTo>
                    <a:lnTo>
                      <a:pt x="428496" y="2259495"/>
                    </a:lnTo>
                    <a:cubicBezTo>
                      <a:pt x="191844" y="2259495"/>
                      <a:pt x="0" y="2067651"/>
                      <a:pt x="0" y="1830999"/>
                    </a:cubicBezTo>
                    <a:lnTo>
                      <a:pt x="0" y="117069"/>
                    </a:lnTo>
                    <a:cubicBezTo>
                      <a:pt x="0" y="87488"/>
                      <a:pt x="2998" y="58606"/>
                      <a:pt x="8706" y="30712"/>
                    </a:cubicBezTo>
                    <a:lnTo>
                      <a:pt x="18239" y="0"/>
                    </a:lnTo>
                    <a:close/>
                  </a:path>
                </a:pathLst>
              </a:custGeom>
              <a:solidFill>
                <a:schemeClr val="bg1"/>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3200"/>
              </a:p>
            </p:txBody>
          </p:sp>
        </p:grpSp>
        <p:sp>
          <p:nvSpPr>
            <p:cNvPr id="61" name="TextBox 153">
              <a:extLst>
                <a:ext uri="{FF2B5EF4-FFF2-40B4-BE49-F238E27FC236}">
                  <a16:creationId xmlns:a16="http://schemas.microsoft.com/office/drawing/2014/main" id="{68870BB0-E452-5CC1-3549-FA68241CDDB3}"/>
                </a:ext>
              </a:extLst>
            </p:cNvPr>
            <p:cNvSpPr txBox="1">
              <a:spLocks noChangeArrowheads="1"/>
            </p:cNvSpPr>
            <p:nvPr/>
          </p:nvSpPr>
          <p:spPr bwMode="auto">
            <a:xfrm flipV="1">
              <a:off x="1275471" y="285088"/>
              <a:ext cx="1831839" cy="1042606"/>
            </a:xfrm>
            <a:prstGeom prst="rect">
              <a:avLst/>
            </a:prstGeom>
          </p:spPr>
          <p:txBody>
            <a:bodyPr rot="0" vert="horz" wrap="square" lIns="0" tIns="45720" rIns="0" bIns="45720" anchor="b" anchorCtr="0" upright="1">
              <a:noAutofit/>
            </a:bodyPr>
            <a:lstStyle/>
            <a:p>
              <a:pPr algn="ctr" rtl="1">
                <a:lnSpc>
                  <a:spcPct val="115000"/>
                </a:lnSpc>
              </a:pPr>
              <a:r>
                <a:rPr lang="ar-EG" sz="32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الكفاءة المهنية والعناية الواجبة</a:t>
              </a:r>
              <a:endParaRPr lang="en-US"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27" name="Group 26">
            <a:extLst>
              <a:ext uri="{FF2B5EF4-FFF2-40B4-BE49-F238E27FC236}">
                <a16:creationId xmlns:a16="http://schemas.microsoft.com/office/drawing/2014/main" id="{1860C34A-9506-016B-7FE6-F8166EFFA8BF}"/>
              </a:ext>
            </a:extLst>
          </p:cNvPr>
          <p:cNvGrpSpPr/>
          <p:nvPr/>
        </p:nvGrpSpPr>
        <p:grpSpPr>
          <a:xfrm>
            <a:off x="7218143" y="2260874"/>
            <a:ext cx="2113535" cy="2336251"/>
            <a:chOff x="3511166" y="0"/>
            <a:chExt cx="2120066" cy="1805054"/>
          </a:xfrm>
        </p:grpSpPr>
        <p:grpSp>
          <p:nvGrpSpPr>
            <p:cNvPr id="56" name="Group 55">
              <a:extLst>
                <a:ext uri="{FF2B5EF4-FFF2-40B4-BE49-F238E27FC236}">
                  <a16:creationId xmlns:a16="http://schemas.microsoft.com/office/drawing/2014/main" id="{6F1F747B-CB9A-7A87-9E9B-7C7D7BCFD117}"/>
                </a:ext>
              </a:extLst>
            </p:cNvPr>
            <p:cNvGrpSpPr/>
            <p:nvPr/>
          </p:nvGrpSpPr>
          <p:grpSpPr>
            <a:xfrm>
              <a:off x="3511166" y="0"/>
              <a:ext cx="2120066" cy="1805054"/>
              <a:chOff x="3511166" y="0"/>
              <a:chExt cx="2809460" cy="2392014"/>
            </a:xfrm>
          </p:grpSpPr>
          <p:sp>
            <p:nvSpPr>
              <p:cNvPr id="58" name="Freeform: Shape 57">
                <a:extLst>
                  <a:ext uri="{FF2B5EF4-FFF2-40B4-BE49-F238E27FC236}">
                    <a16:creationId xmlns:a16="http://schemas.microsoft.com/office/drawing/2014/main" id="{4DA4F5A4-1863-FE0D-BD47-8814725755DA}"/>
                  </a:ext>
                </a:extLst>
              </p:cNvPr>
              <p:cNvSpPr/>
              <p:nvPr/>
            </p:nvSpPr>
            <p:spPr>
              <a:xfrm flipH="1" flipV="1">
                <a:off x="3511166" y="781036"/>
                <a:ext cx="2809460" cy="1610978"/>
              </a:xfrm>
              <a:custGeom>
                <a:avLst/>
                <a:gdLst>
                  <a:gd name="connsiteX0" fmla="*/ 2809460 w 2809460"/>
                  <a:gd name="connsiteY0" fmla="*/ 1610978 h 1610978"/>
                  <a:gd name="connsiteX1" fmla="*/ 1404730 w 2809460"/>
                  <a:gd name="connsiteY1" fmla="*/ 238539 h 1610978"/>
                  <a:gd name="connsiteX2" fmla="*/ 0 w 2809460"/>
                  <a:gd name="connsiteY2" fmla="*/ 1610978 h 1610978"/>
                  <a:gd name="connsiteX3" fmla="*/ 0 w 2809460"/>
                  <a:gd name="connsiteY3" fmla="*/ 468253 h 1610978"/>
                  <a:gd name="connsiteX4" fmla="*/ 468253 w 2809460"/>
                  <a:gd name="connsiteY4" fmla="*/ 0 h 1610978"/>
                  <a:gd name="connsiteX5" fmla="*/ 2341207 w 2809460"/>
                  <a:gd name="connsiteY5" fmla="*/ 0 h 1610978"/>
                  <a:gd name="connsiteX6" fmla="*/ 2809460 w 2809460"/>
                  <a:gd name="connsiteY6" fmla="*/ 468253 h 1610978"/>
                  <a:gd name="connsiteX7" fmla="*/ 2809460 w 2809460"/>
                  <a:gd name="connsiteY7" fmla="*/ 1610978 h 1610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09460" h="1610978">
                    <a:moveTo>
                      <a:pt x="2809460" y="1610978"/>
                    </a:moveTo>
                    <a:lnTo>
                      <a:pt x="1404730" y="238539"/>
                    </a:lnTo>
                    <a:lnTo>
                      <a:pt x="0" y="1610978"/>
                    </a:lnTo>
                    <a:lnTo>
                      <a:pt x="0" y="468253"/>
                    </a:lnTo>
                    <a:cubicBezTo>
                      <a:pt x="0" y="209644"/>
                      <a:pt x="209644" y="0"/>
                      <a:pt x="468253" y="0"/>
                    </a:cubicBezTo>
                    <a:lnTo>
                      <a:pt x="2341207" y="0"/>
                    </a:lnTo>
                    <a:cubicBezTo>
                      <a:pt x="2599816" y="0"/>
                      <a:pt x="2809460" y="209644"/>
                      <a:pt x="2809460" y="468253"/>
                    </a:cubicBezTo>
                    <a:lnTo>
                      <a:pt x="2809460" y="1610978"/>
                    </a:lnTo>
                    <a:close/>
                  </a:path>
                </a:pathLst>
              </a:custGeom>
              <a:solidFill>
                <a:schemeClr val="bg1"/>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3200"/>
              </a:p>
            </p:txBody>
          </p:sp>
          <p:sp>
            <p:nvSpPr>
              <p:cNvPr id="59" name="Freeform: Shape 58">
                <a:extLst>
                  <a:ext uri="{FF2B5EF4-FFF2-40B4-BE49-F238E27FC236}">
                    <a16:creationId xmlns:a16="http://schemas.microsoft.com/office/drawing/2014/main" id="{4E77E9FC-41EA-D9B9-C2C2-7D3C5704A1F3}"/>
                  </a:ext>
                </a:extLst>
              </p:cNvPr>
              <p:cNvSpPr/>
              <p:nvPr/>
            </p:nvSpPr>
            <p:spPr>
              <a:xfrm>
                <a:off x="3617182" y="0"/>
                <a:ext cx="2570922" cy="2259495"/>
              </a:xfrm>
              <a:custGeom>
                <a:avLst/>
                <a:gdLst>
                  <a:gd name="connsiteX0" fmla="*/ 18239 w 2570922"/>
                  <a:gd name="connsiteY0" fmla="*/ 0 h 2259495"/>
                  <a:gd name="connsiteX1" fmla="*/ 2552683 w 2570922"/>
                  <a:gd name="connsiteY1" fmla="*/ 0 h 2259495"/>
                  <a:gd name="connsiteX2" fmla="*/ 2562216 w 2570922"/>
                  <a:gd name="connsiteY2" fmla="*/ 30712 h 2259495"/>
                  <a:gd name="connsiteX3" fmla="*/ 2570922 w 2570922"/>
                  <a:gd name="connsiteY3" fmla="*/ 117069 h 2259495"/>
                  <a:gd name="connsiteX4" fmla="*/ 2570922 w 2570922"/>
                  <a:gd name="connsiteY4" fmla="*/ 1830999 h 2259495"/>
                  <a:gd name="connsiteX5" fmla="*/ 2142426 w 2570922"/>
                  <a:gd name="connsiteY5" fmla="*/ 2259495 h 2259495"/>
                  <a:gd name="connsiteX6" fmla="*/ 428496 w 2570922"/>
                  <a:gd name="connsiteY6" fmla="*/ 2259495 h 2259495"/>
                  <a:gd name="connsiteX7" fmla="*/ 0 w 2570922"/>
                  <a:gd name="connsiteY7" fmla="*/ 1830999 h 2259495"/>
                  <a:gd name="connsiteX8" fmla="*/ 0 w 2570922"/>
                  <a:gd name="connsiteY8" fmla="*/ 117069 h 2259495"/>
                  <a:gd name="connsiteX9" fmla="*/ 8706 w 2570922"/>
                  <a:gd name="connsiteY9" fmla="*/ 30712 h 2259495"/>
                  <a:gd name="connsiteX10" fmla="*/ 18239 w 2570922"/>
                  <a:gd name="connsiteY10" fmla="*/ 0 h 2259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570922" h="2259495">
                    <a:moveTo>
                      <a:pt x="18239" y="0"/>
                    </a:moveTo>
                    <a:lnTo>
                      <a:pt x="2552683" y="0"/>
                    </a:lnTo>
                    <a:lnTo>
                      <a:pt x="2562216" y="30712"/>
                    </a:lnTo>
                    <a:cubicBezTo>
                      <a:pt x="2567925" y="58606"/>
                      <a:pt x="2570922" y="87488"/>
                      <a:pt x="2570922" y="117069"/>
                    </a:cubicBezTo>
                    <a:lnTo>
                      <a:pt x="2570922" y="1830999"/>
                    </a:lnTo>
                    <a:cubicBezTo>
                      <a:pt x="2570922" y="2067651"/>
                      <a:pt x="2379078" y="2259495"/>
                      <a:pt x="2142426" y="2259495"/>
                    </a:cubicBezTo>
                    <a:lnTo>
                      <a:pt x="428496" y="2259495"/>
                    </a:lnTo>
                    <a:cubicBezTo>
                      <a:pt x="191844" y="2259495"/>
                      <a:pt x="0" y="2067651"/>
                      <a:pt x="0" y="1830999"/>
                    </a:cubicBezTo>
                    <a:lnTo>
                      <a:pt x="0" y="117069"/>
                    </a:lnTo>
                    <a:cubicBezTo>
                      <a:pt x="0" y="87488"/>
                      <a:pt x="2998" y="58606"/>
                      <a:pt x="8706" y="30712"/>
                    </a:cubicBezTo>
                    <a:lnTo>
                      <a:pt x="18239" y="0"/>
                    </a:lnTo>
                    <a:close/>
                  </a:path>
                </a:pathLst>
              </a:custGeom>
              <a:solidFill>
                <a:schemeClr val="bg1"/>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3200"/>
              </a:p>
            </p:txBody>
          </p:sp>
        </p:grpSp>
        <p:sp>
          <p:nvSpPr>
            <p:cNvPr id="57" name="TextBox 144">
              <a:extLst>
                <a:ext uri="{FF2B5EF4-FFF2-40B4-BE49-F238E27FC236}">
                  <a16:creationId xmlns:a16="http://schemas.microsoft.com/office/drawing/2014/main" id="{F095EAFC-5548-3952-02B8-F2397F7E1698}"/>
                </a:ext>
              </a:extLst>
            </p:cNvPr>
            <p:cNvSpPr txBox="1">
              <a:spLocks noChangeArrowheads="1"/>
            </p:cNvSpPr>
            <p:nvPr/>
          </p:nvSpPr>
          <p:spPr bwMode="auto">
            <a:xfrm flipV="1">
              <a:off x="3615594" y="399495"/>
              <a:ext cx="1831839" cy="657573"/>
            </a:xfrm>
            <a:prstGeom prst="rect">
              <a:avLst/>
            </a:prstGeom>
          </p:spPr>
          <p:txBody>
            <a:bodyPr rot="0" vert="horz" wrap="square" lIns="0" tIns="45720" rIns="0" bIns="45720" anchor="b" anchorCtr="0" upright="1">
              <a:noAutofit/>
            </a:bodyPr>
            <a:lstStyle/>
            <a:p>
              <a:pPr algn="ctr" rtl="1">
                <a:lnSpc>
                  <a:spcPct val="115000"/>
                </a:lnSpc>
              </a:pPr>
              <a:r>
                <a:rPr lang="ar-EG"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الموضوعية</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29" name="Group 28">
            <a:extLst>
              <a:ext uri="{FF2B5EF4-FFF2-40B4-BE49-F238E27FC236}">
                <a16:creationId xmlns:a16="http://schemas.microsoft.com/office/drawing/2014/main" id="{94CF4826-1132-DD3C-571C-0C8D943BDD97}"/>
              </a:ext>
            </a:extLst>
          </p:cNvPr>
          <p:cNvGrpSpPr/>
          <p:nvPr/>
        </p:nvGrpSpPr>
        <p:grpSpPr>
          <a:xfrm>
            <a:off x="5044516" y="2260874"/>
            <a:ext cx="2113535" cy="2336251"/>
            <a:chOff x="2346228" y="0"/>
            <a:chExt cx="2120066" cy="1805054"/>
          </a:xfrm>
        </p:grpSpPr>
        <p:grpSp>
          <p:nvGrpSpPr>
            <p:cNvPr id="52" name="Group 51">
              <a:extLst>
                <a:ext uri="{FF2B5EF4-FFF2-40B4-BE49-F238E27FC236}">
                  <a16:creationId xmlns:a16="http://schemas.microsoft.com/office/drawing/2014/main" id="{7237A592-F841-6369-E007-EA6C68195A5E}"/>
                </a:ext>
              </a:extLst>
            </p:cNvPr>
            <p:cNvGrpSpPr/>
            <p:nvPr/>
          </p:nvGrpSpPr>
          <p:grpSpPr>
            <a:xfrm>
              <a:off x="2346228" y="0"/>
              <a:ext cx="2120066" cy="1805054"/>
              <a:chOff x="2346228" y="0"/>
              <a:chExt cx="2809460" cy="2392014"/>
            </a:xfrm>
          </p:grpSpPr>
          <p:sp>
            <p:nvSpPr>
              <p:cNvPr id="54" name="Freeform: Shape 53">
                <a:extLst>
                  <a:ext uri="{FF2B5EF4-FFF2-40B4-BE49-F238E27FC236}">
                    <a16:creationId xmlns:a16="http://schemas.microsoft.com/office/drawing/2014/main" id="{07912648-48CB-709F-B2ED-0730469A1F04}"/>
                  </a:ext>
                </a:extLst>
              </p:cNvPr>
              <p:cNvSpPr/>
              <p:nvPr/>
            </p:nvSpPr>
            <p:spPr>
              <a:xfrm flipH="1" flipV="1">
                <a:off x="2346228" y="781036"/>
                <a:ext cx="2809460" cy="1610978"/>
              </a:xfrm>
              <a:custGeom>
                <a:avLst/>
                <a:gdLst>
                  <a:gd name="connsiteX0" fmla="*/ 2809460 w 2809460"/>
                  <a:gd name="connsiteY0" fmla="*/ 1610978 h 1610978"/>
                  <a:gd name="connsiteX1" fmla="*/ 1404730 w 2809460"/>
                  <a:gd name="connsiteY1" fmla="*/ 238539 h 1610978"/>
                  <a:gd name="connsiteX2" fmla="*/ 0 w 2809460"/>
                  <a:gd name="connsiteY2" fmla="*/ 1610978 h 1610978"/>
                  <a:gd name="connsiteX3" fmla="*/ 0 w 2809460"/>
                  <a:gd name="connsiteY3" fmla="*/ 468253 h 1610978"/>
                  <a:gd name="connsiteX4" fmla="*/ 468253 w 2809460"/>
                  <a:gd name="connsiteY4" fmla="*/ 0 h 1610978"/>
                  <a:gd name="connsiteX5" fmla="*/ 2341207 w 2809460"/>
                  <a:gd name="connsiteY5" fmla="*/ 0 h 1610978"/>
                  <a:gd name="connsiteX6" fmla="*/ 2809460 w 2809460"/>
                  <a:gd name="connsiteY6" fmla="*/ 468253 h 1610978"/>
                  <a:gd name="connsiteX7" fmla="*/ 2809460 w 2809460"/>
                  <a:gd name="connsiteY7" fmla="*/ 1610978 h 1610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09460" h="1610978">
                    <a:moveTo>
                      <a:pt x="2809460" y="1610978"/>
                    </a:moveTo>
                    <a:lnTo>
                      <a:pt x="1404730" y="238539"/>
                    </a:lnTo>
                    <a:lnTo>
                      <a:pt x="0" y="1610978"/>
                    </a:lnTo>
                    <a:lnTo>
                      <a:pt x="0" y="468253"/>
                    </a:lnTo>
                    <a:cubicBezTo>
                      <a:pt x="0" y="209644"/>
                      <a:pt x="209644" y="0"/>
                      <a:pt x="468253" y="0"/>
                    </a:cubicBezTo>
                    <a:lnTo>
                      <a:pt x="2341207" y="0"/>
                    </a:lnTo>
                    <a:cubicBezTo>
                      <a:pt x="2599816" y="0"/>
                      <a:pt x="2809460" y="209644"/>
                      <a:pt x="2809460" y="468253"/>
                    </a:cubicBezTo>
                    <a:lnTo>
                      <a:pt x="2809460" y="1610978"/>
                    </a:lnTo>
                    <a:close/>
                  </a:path>
                </a:pathLst>
              </a:custGeom>
              <a:solidFill>
                <a:schemeClr val="bg1"/>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3200"/>
              </a:p>
            </p:txBody>
          </p:sp>
          <p:sp>
            <p:nvSpPr>
              <p:cNvPr id="55" name="Freeform: Shape 54">
                <a:extLst>
                  <a:ext uri="{FF2B5EF4-FFF2-40B4-BE49-F238E27FC236}">
                    <a16:creationId xmlns:a16="http://schemas.microsoft.com/office/drawing/2014/main" id="{7F599D4A-CCED-FF2A-1BAC-986E4547663C}"/>
                  </a:ext>
                </a:extLst>
              </p:cNvPr>
              <p:cNvSpPr/>
              <p:nvPr/>
            </p:nvSpPr>
            <p:spPr>
              <a:xfrm>
                <a:off x="2452244" y="0"/>
                <a:ext cx="2570922" cy="2259495"/>
              </a:xfrm>
              <a:custGeom>
                <a:avLst/>
                <a:gdLst>
                  <a:gd name="connsiteX0" fmla="*/ 18239 w 2570922"/>
                  <a:gd name="connsiteY0" fmla="*/ 0 h 2259495"/>
                  <a:gd name="connsiteX1" fmla="*/ 2552683 w 2570922"/>
                  <a:gd name="connsiteY1" fmla="*/ 0 h 2259495"/>
                  <a:gd name="connsiteX2" fmla="*/ 2562216 w 2570922"/>
                  <a:gd name="connsiteY2" fmla="*/ 30712 h 2259495"/>
                  <a:gd name="connsiteX3" fmla="*/ 2570922 w 2570922"/>
                  <a:gd name="connsiteY3" fmla="*/ 117069 h 2259495"/>
                  <a:gd name="connsiteX4" fmla="*/ 2570922 w 2570922"/>
                  <a:gd name="connsiteY4" fmla="*/ 1830999 h 2259495"/>
                  <a:gd name="connsiteX5" fmla="*/ 2142426 w 2570922"/>
                  <a:gd name="connsiteY5" fmla="*/ 2259495 h 2259495"/>
                  <a:gd name="connsiteX6" fmla="*/ 428496 w 2570922"/>
                  <a:gd name="connsiteY6" fmla="*/ 2259495 h 2259495"/>
                  <a:gd name="connsiteX7" fmla="*/ 0 w 2570922"/>
                  <a:gd name="connsiteY7" fmla="*/ 1830999 h 2259495"/>
                  <a:gd name="connsiteX8" fmla="*/ 0 w 2570922"/>
                  <a:gd name="connsiteY8" fmla="*/ 117069 h 2259495"/>
                  <a:gd name="connsiteX9" fmla="*/ 8706 w 2570922"/>
                  <a:gd name="connsiteY9" fmla="*/ 30712 h 2259495"/>
                  <a:gd name="connsiteX10" fmla="*/ 18239 w 2570922"/>
                  <a:gd name="connsiteY10" fmla="*/ 0 h 2259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570922" h="2259495">
                    <a:moveTo>
                      <a:pt x="18239" y="0"/>
                    </a:moveTo>
                    <a:lnTo>
                      <a:pt x="2552683" y="0"/>
                    </a:lnTo>
                    <a:lnTo>
                      <a:pt x="2562216" y="30712"/>
                    </a:lnTo>
                    <a:cubicBezTo>
                      <a:pt x="2567925" y="58606"/>
                      <a:pt x="2570922" y="87488"/>
                      <a:pt x="2570922" y="117069"/>
                    </a:cubicBezTo>
                    <a:lnTo>
                      <a:pt x="2570922" y="1830999"/>
                    </a:lnTo>
                    <a:cubicBezTo>
                      <a:pt x="2570922" y="2067651"/>
                      <a:pt x="2379078" y="2259495"/>
                      <a:pt x="2142426" y="2259495"/>
                    </a:cubicBezTo>
                    <a:lnTo>
                      <a:pt x="428496" y="2259495"/>
                    </a:lnTo>
                    <a:cubicBezTo>
                      <a:pt x="191844" y="2259495"/>
                      <a:pt x="0" y="2067651"/>
                      <a:pt x="0" y="1830999"/>
                    </a:cubicBezTo>
                    <a:lnTo>
                      <a:pt x="0" y="117069"/>
                    </a:lnTo>
                    <a:cubicBezTo>
                      <a:pt x="0" y="87488"/>
                      <a:pt x="2998" y="58606"/>
                      <a:pt x="8706" y="30712"/>
                    </a:cubicBezTo>
                    <a:lnTo>
                      <a:pt x="18239" y="0"/>
                    </a:lnTo>
                    <a:close/>
                  </a:path>
                </a:pathLst>
              </a:custGeom>
              <a:solidFill>
                <a:schemeClr val="bg1"/>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3200"/>
              </a:p>
            </p:txBody>
          </p:sp>
        </p:grpSp>
        <p:sp>
          <p:nvSpPr>
            <p:cNvPr id="53" name="TextBox 148">
              <a:extLst>
                <a:ext uri="{FF2B5EF4-FFF2-40B4-BE49-F238E27FC236}">
                  <a16:creationId xmlns:a16="http://schemas.microsoft.com/office/drawing/2014/main" id="{62CCA597-4EE0-51CE-48C5-BC87F0D29DDD}"/>
                </a:ext>
              </a:extLst>
            </p:cNvPr>
            <p:cNvSpPr txBox="1">
              <a:spLocks noChangeArrowheads="1"/>
            </p:cNvSpPr>
            <p:nvPr/>
          </p:nvSpPr>
          <p:spPr bwMode="auto">
            <a:xfrm flipV="1">
              <a:off x="2483090" y="525091"/>
              <a:ext cx="1831839" cy="594151"/>
            </a:xfrm>
            <a:prstGeom prst="rect">
              <a:avLst/>
            </a:prstGeom>
          </p:spPr>
          <p:txBody>
            <a:bodyPr rot="0" vert="horz" wrap="square" lIns="0" tIns="45720" rIns="0" bIns="45720" anchor="b" anchorCtr="0" upright="1">
              <a:noAutofit/>
            </a:bodyPr>
            <a:lstStyle/>
            <a:p>
              <a:pPr algn="ctr" rtl="1">
                <a:lnSpc>
                  <a:spcPct val="115000"/>
                </a:lnSpc>
              </a:pPr>
              <a:r>
                <a:rPr lang="ar-EG" sz="32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النزاهة</a:t>
              </a:r>
              <a:endParaRPr lang="en-US"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30" name="Group 29">
            <a:extLst>
              <a:ext uri="{FF2B5EF4-FFF2-40B4-BE49-F238E27FC236}">
                <a16:creationId xmlns:a16="http://schemas.microsoft.com/office/drawing/2014/main" id="{8EE26B35-A8C5-C28C-E26A-30BEBFE46636}"/>
              </a:ext>
            </a:extLst>
          </p:cNvPr>
          <p:cNvGrpSpPr/>
          <p:nvPr/>
        </p:nvGrpSpPr>
        <p:grpSpPr>
          <a:xfrm>
            <a:off x="9411715" y="2260874"/>
            <a:ext cx="2113535" cy="2336251"/>
            <a:chOff x="4686793" y="0"/>
            <a:chExt cx="2120066" cy="1805054"/>
          </a:xfrm>
        </p:grpSpPr>
        <p:grpSp>
          <p:nvGrpSpPr>
            <p:cNvPr id="31" name="Group 30">
              <a:extLst>
                <a:ext uri="{FF2B5EF4-FFF2-40B4-BE49-F238E27FC236}">
                  <a16:creationId xmlns:a16="http://schemas.microsoft.com/office/drawing/2014/main" id="{2BEA942D-BD36-6D28-BE82-B4994E1FEDD3}"/>
                </a:ext>
              </a:extLst>
            </p:cNvPr>
            <p:cNvGrpSpPr/>
            <p:nvPr/>
          </p:nvGrpSpPr>
          <p:grpSpPr>
            <a:xfrm>
              <a:off x="4686793" y="0"/>
              <a:ext cx="2120066" cy="1805054"/>
              <a:chOff x="4686793" y="0"/>
              <a:chExt cx="2809460" cy="2392014"/>
            </a:xfrm>
          </p:grpSpPr>
          <p:sp>
            <p:nvSpPr>
              <p:cNvPr id="50" name="Freeform: Shape 49">
                <a:extLst>
                  <a:ext uri="{FF2B5EF4-FFF2-40B4-BE49-F238E27FC236}">
                    <a16:creationId xmlns:a16="http://schemas.microsoft.com/office/drawing/2014/main" id="{0276BF73-5537-818C-281B-8B6B286A9488}"/>
                  </a:ext>
                </a:extLst>
              </p:cNvPr>
              <p:cNvSpPr/>
              <p:nvPr/>
            </p:nvSpPr>
            <p:spPr>
              <a:xfrm flipH="1" flipV="1">
                <a:off x="4686793" y="781036"/>
                <a:ext cx="2809460" cy="1610978"/>
              </a:xfrm>
              <a:custGeom>
                <a:avLst/>
                <a:gdLst>
                  <a:gd name="connsiteX0" fmla="*/ 2809460 w 2809460"/>
                  <a:gd name="connsiteY0" fmla="*/ 1610978 h 1610978"/>
                  <a:gd name="connsiteX1" fmla="*/ 1404730 w 2809460"/>
                  <a:gd name="connsiteY1" fmla="*/ 238539 h 1610978"/>
                  <a:gd name="connsiteX2" fmla="*/ 0 w 2809460"/>
                  <a:gd name="connsiteY2" fmla="*/ 1610978 h 1610978"/>
                  <a:gd name="connsiteX3" fmla="*/ 0 w 2809460"/>
                  <a:gd name="connsiteY3" fmla="*/ 468253 h 1610978"/>
                  <a:gd name="connsiteX4" fmla="*/ 468253 w 2809460"/>
                  <a:gd name="connsiteY4" fmla="*/ 0 h 1610978"/>
                  <a:gd name="connsiteX5" fmla="*/ 2341207 w 2809460"/>
                  <a:gd name="connsiteY5" fmla="*/ 0 h 1610978"/>
                  <a:gd name="connsiteX6" fmla="*/ 2809460 w 2809460"/>
                  <a:gd name="connsiteY6" fmla="*/ 468253 h 1610978"/>
                  <a:gd name="connsiteX7" fmla="*/ 2809460 w 2809460"/>
                  <a:gd name="connsiteY7" fmla="*/ 1610978 h 1610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09460" h="1610978">
                    <a:moveTo>
                      <a:pt x="2809460" y="1610978"/>
                    </a:moveTo>
                    <a:lnTo>
                      <a:pt x="1404730" y="238539"/>
                    </a:lnTo>
                    <a:lnTo>
                      <a:pt x="0" y="1610978"/>
                    </a:lnTo>
                    <a:lnTo>
                      <a:pt x="0" y="468253"/>
                    </a:lnTo>
                    <a:cubicBezTo>
                      <a:pt x="0" y="209644"/>
                      <a:pt x="209644" y="0"/>
                      <a:pt x="468253" y="0"/>
                    </a:cubicBezTo>
                    <a:lnTo>
                      <a:pt x="2341207" y="0"/>
                    </a:lnTo>
                    <a:cubicBezTo>
                      <a:pt x="2599816" y="0"/>
                      <a:pt x="2809460" y="209644"/>
                      <a:pt x="2809460" y="468253"/>
                    </a:cubicBezTo>
                    <a:lnTo>
                      <a:pt x="2809460" y="1610978"/>
                    </a:lnTo>
                    <a:close/>
                  </a:path>
                </a:pathLst>
              </a:custGeom>
              <a:solidFill>
                <a:schemeClr val="bg1"/>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3200"/>
              </a:p>
            </p:txBody>
          </p:sp>
          <p:sp>
            <p:nvSpPr>
              <p:cNvPr id="51" name="Freeform: Shape 50">
                <a:extLst>
                  <a:ext uri="{FF2B5EF4-FFF2-40B4-BE49-F238E27FC236}">
                    <a16:creationId xmlns:a16="http://schemas.microsoft.com/office/drawing/2014/main" id="{1D397315-F989-0CEE-90E9-F77665F3AC63}"/>
                  </a:ext>
                </a:extLst>
              </p:cNvPr>
              <p:cNvSpPr/>
              <p:nvPr/>
            </p:nvSpPr>
            <p:spPr>
              <a:xfrm>
                <a:off x="4792809" y="0"/>
                <a:ext cx="2570922" cy="2259495"/>
              </a:xfrm>
              <a:custGeom>
                <a:avLst/>
                <a:gdLst>
                  <a:gd name="connsiteX0" fmla="*/ 18239 w 2570922"/>
                  <a:gd name="connsiteY0" fmla="*/ 0 h 2259495"/>
                  <a:gd name="connsiteX1" fmla="*/ 2552683 w 2570922"/>
                  <a:gd name="connsiteY1" fmla="*/ 0 h 2259495"/>
                  <a:gd name="connsiteX2" fmla="*/ 2562216 w 2570922"/>
                  <a:gd name="connsiteY2" fmla="*/ 30712 h 2259495"/>
                  <a:gd name="connsiteX3" fmla="*/ 2570922 w 2570922"/>
                  <a:gd name="connsiteY3" fmla="*/ 117069 h 2259495"/>
                  <a:gd name="connsiteX4" fmla="*/ 2570922 w 2570922"/>
                  <a:gd name="connsiteY4" fmla="*/ 1830999 h 2259495"/>
                  <a:gd name="connsiteX5" fmla="*/ 2142426 w 2570922"/>
                  <a:gd name="connsiteY5" fmla="*/ 2259495 h 2259495"/>
                  <a:gd name="connsiteX6" fmla="*/ 428496 w 2570922"/>
                  <a:gd name="connsiteY6" fmla="*/ 2259495 h 2259495"/>
                  <a:gd name="connsiteX7" fmla="*/ 0 w 2570922"/>
                  <a:gd name="connsiteY7" fmla="*/ 1830999 h 2259495"/>
                  <a:gd name="connsiteX8" fmla="*/ 0 w 2570922"/>
                  <a:gd name="connsiteY8" fmla="*/ 117069 h 2259495"/>
                  <a:gd name="connsiteX9" fmla="*/ 8706 w 2570922"/>
                  <a:gd name="connsiteY9" fmla="*/ 30712 h 2259495"/>
                  <a:gd name="connsiteX10" fmla="*/ 18239 w 2570922"/>
                  <a:gd name="connsiteY10" fmla="*/ 0 h 2259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570922" h="2259495">
                    <a:moveTo>
                      <a:pt x="18239" y="0"/>
                    </a:moveTo>
                    <a:lnTo>
                      <a:pt x="2552683" y="0"/>
                    </a:lnTo>
                    <a:lnTo>
                      <a:pt x="2562216" y="30712"/>
                    </a:lnTo>
                    <a:cubicBezTo>
                      <a:pt x="2567925" y="58606"/>
                      <a:pt x="2570922" y="87488"/>
                      <a:pt x="2570922" y="117069"/>
                    </a:cubicBezTo>
                    <a:lnTo>
                      <a:pt x="2570922" y="1830999"/>
                    </a:lnTo>
                    <a:cubicBezTo>
                      <a:pt x="2570922" y="2067651"/>
                      <a:pt x="2379078" y="2259495"/>
                      <a:pt x="2142426" y="2259495"/>
                    </a:cubicBezTo>
                    <a:lnTo>
                      <a:pt x="428496" y="2259495"/>
                    </a:lnTo>
                    <a:cubicBezTo>
                      <a:pt x="191844" y="2259495"/>
                      <a:pt x="0" y="2067651"/>
                      <a:pt x="0" y="1830999"/>
                    </a:cubicBezTo>
                    <a:lnTo>
                      <a:pt x="0" y="117069"/>
                    </a:lnTo>
                    <a:cubicBezTo>
                      <a:pt x="0" y="87488"/>
                      <a:pt x="2998" y="58606"/>
                      <a:pt x="8706" y="30712"/>
                    </a:cubicBezTo>
                    <a:lnTo>
                      <a:pt x="18239" y="0"/>
                    </a:lnTo>
                    <a:close/>
                  </a:path>
                </a:pathLst>
              </a:custGeom>
              <a:solidFill>
                <a:schemeClr val="bg1"/>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3200"/>
              </a:p>
            </p:txBody>
          </p:sp>
        </p:grpSp>
        <p:sp>
          <p:nvSpPr>
            <p:cNvPr id="32" name="TextBox 140">
              <a:extLst>
                <a:ext uri="{FF2B5EF4-FFF2-40B4-BE49-F238E27FC236}">
                  <a16:creationId xmlns:a16="http://schemas.microsoft.com/office/drawing/2014/main" id="{2905D1F5-F9F5-92B5-770A-5F8915933AFF}"/>
                </a:ext>
              </a:extLst>
            </p:cNvPr>
            <p:cNvSpPr txBox="1">
              <a:spLocks noChangeArrowheads="1"/>
            </p:cNvSpPr>
            <p:nvPr/>
          </p:nvSpPr>
          <p:spPr bwMode="auto">
            <a:xfrm flipV="1">
              <a:off x="4856182" y="401087"/>
              <a:ext cx="1701620" cy="718161"/>
            </a:xfrm>
            <a:prstGeom prst="rect">
              <a:avLst/>
            </a:prstGeom>
          </p:spPr>
          <p:txBody>
            <a:bodyPr rot="0" vert="horz" wrap="square" lIns="0" tIns="45720" rIns="0" bIns="45720" anchor="b" anchorCtr="0" upright="1">
              <a:noAutofit/>
            </a:bodyPr>
            <a:lstStyle/>
            <a:p>
              <a:pPr algn="ctr" rtl="1">
                <a:lnSpc>
                  <a:spcPct val="115000"/>
                </a:lnSpc>
              </a:pPr>
              <a:r>
                <a:rPr lang="ar-EG" sz="32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الاستقلالية</a:t>
              </a:r>
              <a:endParaRPr lang="en-US"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Tree>
    <p:extLst>
      <p:ext uri="{BB962C8B-B14F-4D97-AF65-F5344CB8AC3E}">
        <p14:creationId xmlns:p14="http://schemas.microsoft.com/office/powerpoint/2010/main" val="376058065"/>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cBhvr additive="base">
                                        <p:cTn id="7" dur="500" fill="hold"/>
                                        <p:tgtEl>
                                          <p:spTgt spid="30"/>
                                        </p:tgtEl>
                                        <p:attrNameLst>
                                          <p:attrName>ppt_x</p:attrName>
                                        </p:attrNameLst>
                                      </p:cBhvr>
                                      <p:tavLst>
                                        <p:tav tm="0">
                                          <p:val>
                                            <p:strVal val="#ppt_x"/>
                                          </p:val>
                                        </p:tav>
                                        <p:tav tm="100000">
                                          <p:val>
                                            <p:strVal val="#ppt_x"/>
                                          </p:val>
                                        </p:tav>
                                      </p:tavLst>
                                    </p:anim>
                                    <p:anim calcmode="lin" valueType="num">
                                      <p:cBhvr additive="base">
                                        <p:cTn id="8" dur="500" fill="hold"/>
                                        <p:tgtEl>
                                          <p:spTgt spid="3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7"/>
                                        </p:tgtEl>
                                        <p:attrNameLst>
                                          <p:attrName>style.visibility</p:attrName>
                                        </p:attrNameLst>
                                      </p:cBhvr>
                                      <p:to>
                                        <p:strVal val="visible"/>
                                      </p:to>
                                    </p:set>
                                    <p:anim calcmode="lin" valueType="num">
                                      <p:cBhvr additive="base">
                                        <p:cTn id="13" dur="500" fill="hold"/>
                                        <p:tgtEl>
                                          <p:spTgt spid="27"/>
                                        </p:tgtEl>
                                        <p:attrNameLst>
                                          <p:attrName>ppt_x</p:attrName>
                                        </p:attrNameLst>
                                      </p:cBhvr>
                                      <p:tavLst>
                                        <p:tav tm="0">
                                          <p:val>
                                            <p:strVal val="#ppt_x"/>
                                          </p:val>
                                        </p:tav>
                                        <p:tav tm="100000">
                                          <p:val>
                                            <p:strVal val="#ppt_x"/>
                                          </p:val>
                                        </p:tav>
                                      </p:tavLst>
                                    </p:anim>
                                    <p:anim calcmode="lin" valueType="num">
                                      <p:cBhvr additive="base">
                                        <p:cTn id="14" dur="500" fill="hold"/>
                                        <p:tgtEl>
                                          <p:spTgt spid="27"/>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9"/>
                                        </p:tgtEl>
                                        <p:attrNameLst>
                                          <p:attrName>style.visibility</p:attrName>
                                        </p:attrNameLst>
                                      </p:cBhvr>
                                      <p:to>
                                        <p:strVal val="visible"/>
                                      </p:to>
                                    </p:set>
                                    <p:anim calcmode="lin" valueType="num">
                                      <p:cBhvr additive="base">
                                        <p:cTn id="19" dur="500" fill="hold"/>
                                        <p:tgtEl>
                                          <p:spTgt spid="29"/>
                                        </p:tgtEl>
                                        <p:attrNameLst>
                                          <p:attrName>ppt_x</p:attrName>
                                        </p:attrNameLst>
                                      </p:cBhvr>
                                      <p:tavLst>
                                        <p:tav tm="0">
                                          <p:val>
                                            <p:strVal val="#ppt_x"/>
                                          </p:val>
                                        </p:tav>
                                        <p:tav tm="100000">
                                          <p:val>
                                            <p:strVal val="#ppt_x"/>
                                          </p:val>
                                        </p:tav>
                                      </p:tavLst>
                                    </p:anim>
                                    <p:anim calcmode="lin" valueType="num">
                                      <p:cBhvr additive="base">
                                        <p:cTn id="20" dur="500" fill="hold"/>
                                        <p:tgtEl>
                                          <p:spTgt spid="29"/>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26"/>
                                        </p:tgtEl>
                                        <p:attrNameLst>
                                          <p:attrName>style.visibility</p:attrName>
                                        </p:attrNameLst>
                                      </p:cBhvr>
                                      <p:to>
                                        <p:strVal val="visible"/>
                                      </p:to>
                                    </p:set>
                                    <p:anim calcmode="lin" valueType="num">
                                      <p:cBhvr additive="base">
                                        <p:cTn id="25" dur="500" fill="hold"/>
                                        <p:tgtEl>
                                          <p:spTgt spid="26"/>
                                        </p:tgtEl>
                                        <p:attrNameLst>
                                          <p:attrName>ppt_x</p:attrName>
                                        </p:attrNameLst>
                                      </p:cBhvr>
                                      <p:tavLst>
                                        <p:tav tm="0">
                                          <p:val>
                                            <p:strVal val="#ppt_x"/>
                                          </p:val>
                                        </p:tav>
                                        <p:tav tm="100000">
                                          <p:val>
                                            <p:strVal val="#ppt_x"/>
                                          </p:val>
                                        </p:tav>
                                      </p:tavLst>
                                    </p:anim>
                                    <p:anim calcmode="lin" valueType="num">
                                      <p:cBhvr additive="base">
                                        <p:cTn id="26" dur="500" fill="hold"/>
                                        <p:tgtEl>
                                          <p:spTgt spid="26"/>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25"/>
                                        </p:tgtEl>
                                        <p:attrNameLst>
                                          <p:attrName>style.visibility</p:attrName>
                                        </p:attrNameLst>
                                      </p:cBhvr>
                                      <p:to>
                                        <p:strVal val="visible"/>
                                      </p:to>
                                    </p:set>
                                    <p:anim calcmode="lin" valueType="num">
                                      <p:cBhvr additive="base">
                                        <p:cTn id="31" dur="500" fill="hold"/>
                                        <p:tgtEl>
                                          <p:spTgt spid="25"/>
                                        </p:tgtEl>
                                        <p:attrNameLst>
                                          <p:attrName>ppt_x</p:attrName>
                                        </p:attrNameLst>
                                      </p:cBhvr>
                                      <p:tavLst>
                                        <p:tav tm="0">
                                          <p:val>
                                            <p:strVal val="#ppt_x"/>
                                          </p:val>
                                        </p:tav>
                                        <p:tav tm="100000">
                                          <p:val>
                                            <p:strVal val="#ppt_x"/>
                                          </p:val>
                                        </p:tav>
                                      </p:tavLst>
                                    </p:anim>
                                    <p:anim calcmode="lin" valueType="num">
                                      <p:cBhvr additive="base">
                                        <p:cTn id="32" dur="500" fill="hold"/>
                                        <p:tgtEl>
                                          <p:spTgt spid="2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F4206D3-F3B6-F9DC-242A-669971BA91CE}"/>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B40B40BB-F4B5-8C46-4C19-41F892F85809}"/>
              </a:ext>
            </a:extLst>
          </p:cNvPr>
          <p:cNvSpPr txBox="1"/>
          <p:nvPr/>
        </p:nvSpPr>
        <p:spPr>
          <a:xfrm>
            <a:off x="2779494" y="-72656"/>
            <a:ext cx="6633012" cy="646331"/>
          </a:xfrm>
          <a:prstGeom prst="rect">
            <a:avLst/>
          </a:prstGeom>
          <a:noFill/>
        </p:spPr>
        <p:txBody>
          <a:bodyPr wrap="square">
            <a:spAutoFit/>
          </a:bodyPr>
          <a:lstStyle/>
          <a:p>
            <a:pPr algn="ctr" rtl="1"/>
            <a:r>
              <a:rPr lang="ar-EG" sz="3600" b="1" dirty="0">
                <a:solidFill>
                  <a:schemeClr val="bg1"/>
                </a:solidFill>
                <a:latin typeface="Adobe Arabic" panose="02040503050201020203" pitchFamily="18" charset="-78"/>
                <a:cs typeface="Adobe Arabic" panose="02040503050201020203" pitchFamily="18" charset="-78"/>
              </a:rPr>
              <a:t>المبادئ الأساسية للمراجعة الخارجية</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D92BA1AD-E95C-7D41-ECEA-5E2781D3D9A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grpSp>
        <p:nvGrpSpPr>
          <p:cNvPr id="4" name="Group 3">
            <a:extLst>
              <a:ext uri="{FF2B5EF4-FFF2-40B4-BE49-F238E27FC236}">
                <a16:creationId xmlns:a16="http://schemas.microsoft.com/office/drawing/2014/main" id="{F7156187-F3C1-1053-5203-F4881CB514F2}"/>
              </a:ext>
            </a:extLst>
          </p:cNvPr>
          <p:cNvGrpSpPr/>
          <p:nvPr/>
        </p:nvGrpSpPr>
        <p:grpSpPr>
          <a:xfrm>
            <a:off x="2850944" y="2669891"/>
            <a:ext cx="2113535" cy="2336251"/>
            <a:chOff x="1170601" y="1357291"/>
            <a:chExt cx="2120066" cy="1805054"/>
          </a:xfrm>
        </p:grpSpPr>
        <p:grpSp>
          <p:nvGrpSpPr>
            <p:cNvPr id="72" name="Group 71">
              <a:extLst>
                <a:ext uri="{FF2B5EF4-FFF2-40B4-BE49-F238E27FC236}">
                  <a16:creationId xmlns:a16="http://schemas.microsoft.com/office/drawing/2014/main" id="{CD0ABFC4-6B1F-47CB-28EC-CF68ACD72BD7}"/>
                </a:ext>
              </a:extLst>
            </p:cNvPr>
            <p:cNvGrpSpPr/>
            <p:nvPr/>
          </p:nvGrpSpPr>
          <p:grpSpPr>
            <a:xfrm>
              <a:off x="1170601" y="1357291"/>
              <a:ext cx="2120066" cy="1805054"/>
              <a:chOff x="1170601" y="1357291"/>
              <a:chExt cx="2809460" cy="2392014"/>
            </a:xfrm>
          </p:grpSpPr>
          <p:sp>
            <p:nvSpPr>
              <p:cNvPr id="74" name="Freeform: Shape 73">
                <a:extLst>
                  <a:ext uri="{FF2B5EF4-FFF2-40B4-BE49-F238E27FC236}">
                    <a16:creationId xmlns:a16="http://schemas.microsoft.com/office/drawing/2014/main" id="{4711921C-1365-3024-FD2B-80379D128730}"/>
                  </a:ext>
                </a:extLst>
              </p:cNvPr>
              <p:cNvSpPr/>
              <p:nvPr/>
            </p:nvSpPr>
            <p:spPr>
              <a:xfrm flipH="1" flipV="1">
                <a:off x="1170601" y="2138327"/>
                <a:ext cx="2809460" cy="1610978"/>
              </a:xfrm>
              <a:custGeom>
                <a:avLst/>
                <a:gdLst>
                  <a:gd name="connsiteX0" fmla="*/ 2809460 w 2809460"/>
                  <a:gd name="connsiteY0" fmla="*/ 1610978 h 1610978"/>
                  <a:gd name="connsiteX1" fmla="*/ 1404730 w 2809460"/>
                  <a:gd name="connsiteY1" fmla="*/ 238539 h 1610978"/>
                  <a:gd name="connsiteX2" fmla="*/ 0 w 2809460"/>
                  <a:gd name="connsiteY2" fmla="*/ 1610978 h 1610978"/>
                  <a:gd name="connsiteX3" fmla="*/ 0 w 2809460"/>
                  <a:gd name="connsiteY3" fmla="*/ 468253 h 1610978"/>
                  <a:gd name="connsiteX4" fmla="*/ 468253 w 2809460"/>
                  <a:gd name="connsiteY4" fmla="*/ 0 h 1610978"/>
                  <a:gd name="connsiteX5" fmla="*/ 2341207 w 2809460"/>
                  <a:gd name="connsiteY5" fmla="*/ 0 h 1610978"/>
                  <a:gd name="connsiteX6" fmla="*/ 2809460 w 2809460"/>
                  <a:gd name="connsiteY6" fmla="*/ 468253 h 1610978"/>
                  <a:gd name="connsiteX7" fmla="*/ 2809460 w 2809460"/>
                  <a:gd name="connsiteY7" fmla="*/ 1610978 h 1610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09460" h="1610978">
                    <a:moveTo>
                      <a:pt x="2809460" y="1610978"/>
                    </a:moveTo>
                    <a:lnTo>
                      <a:pt x="1404730" y="238539"/>
                    </a:lnTo>
                    <a:lnTo>
                      <a:pt x="0" y="1610978"/>
                    </a:lnTo>
                    <a:lnTo>
                      <a:pt x="0" y="468253"/>
                    </a:lnTo>
                    <a:cubicBezTo>
                      <a:pt x="0" y="209644"/>
                      <a:pt x="209644" y="0"/>
                      <a:pt x="468253" y="0"/>
                    </a:cubicBezTo>
                    <a:lnTo>
                      <a:pt x="2341207" y="0"/>
                    </a:lnTo>
                    <a:cubicBezTo>
                      <a:pt x="2599816" y="0"/>
                      <a:pt x="2809460" y="209644"/>
                      <a:pt x="2809460" y="468253"/>
                    </a:cubicBezTo>
                    <a:lnTo>
                      <a:pt x="2809460" y="1610978"/>
                    </a:lnTo>
                    <a:close/>
                  </a:path>
                </a:pathLst>
              </a:custGeom>
              <a:solidFill>
                <a:schemeClr val="bg1"/>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3200"/>
              </a:p>
            </p:txBody>
          </p:sp>
          <p:sp>
            <p:nvSpPr>
              <p:cNvPr id="75" name="Freeform: Shape 74">
                <a:extLst>
                  <a:ext uri="{FF2B5EF4-FFF2-40B4-BE49-F238E27FC236}">
                    <a16:creationId xmlns:a16="http://schemas.microsoft.com/office/drawing/2014/main" id="{5F22A557-1F8E-AF9D-83AC-54D6BC21E0DC}"/>
                  </a:ext>
                </a:extLst>
              </p:cNvPr>
              <p:cNvSpPr/>
              <p:nvPr/>
            </p:nvSpPr>
            <p:spPr>
              <a:xfrm>
                <a:off x="1276617" y="1357291"/>
                <a:ext cx="2570922" cy="2259495"/>
              </a:xfrm>
              <a:custGeom>
                <a:avLst/>
                <a:gdLst>
                  <a:gd name="connsiteX0" fmla="*/ 18239 w 2570922"/>
                  <a:gd name="connsiteY0" fmla="*/ 0 h 2259495"/>
                  <a:gd name="connsiteX1" fmla="*/ 2552683 w 2570922"/>
                  <a:gd name="connsiteY1" fmla="*/ 0 h 2259495"/>
                  <a:gd name="connsiteX2" fmla="*/ 2562216 w 2570922"/>
                  <a:gd name="connsiteY2" fmla="*/ 30712 h 2259495"/>
                  <a:gd name="connsiteX3" fmla="*/ 2570922 w 2570922"/>
                  <a:gd name="connsiteY3" fmla="*/ 117069 h 2259495"/>
                  <a:gd name="connsiteX4" fmla="*/ 2570922 w 2570922"/>
                  <a:gd name="connsiteY4" fmla="*/ 1830999 h 2259495"/>
                  <a:gd name="connsiteX5" fmla="*/ 2142426 w 2570922"/>
                  <a:gd name="connsiteY5" fmla="*/ 2259495 h 2259495"/>
                  <a:gd name="connsiteX6" fmla="*/ 428496 w 2570922"/>
                  <a:gd name="connsiteY6" fmla="*/ 2259495 h 2259495"/>
                  <a:gd name="connsiteX7" fmla="*/ 0 w 2570922"/>
                  <a:gd name="connsiteY7" fmla="*/ 1830999 h 2259495"/>
                  <a:gd name="connsiteX8" fmla="*/ 0 w 2570922"/>
                  <a:gd name="connsiteY8" fmla="*/ 117069 h 2259495"/>
                  <a:gd name="connsiteX9" fmla="*/ 8706 w 2570922"/>
                  <a:gd name="connsiteY9" fmla="*/ 30712 h 2259495"/>
                  <a:gd name="connsiteX10" fmla="*/ 18239 w 2570922"/>
                  <a:gd name="connsiteY10" fmla="*/ 0 h 2259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570922" h="2259495">
                    <a:moveTo>
                      <a:pt x="18239" y="0"/>
                    </a:moveTo>
                    <a:lnTo>
                      <a:pt x="2552683" y="0"/>
                    </a:lnTo>
                    <a:lnTo>
                      <a:pt x="2562216" y="30712"/>
                    </a:lnTo>
                    <a:cubicBezTo>
                      <a:pt x="2567925" y="58606"/>
                      <a:pt x="2570922" y="87488"/>
                      <a:pt x="2570922" y="117069"/>
                    </a:cubicBezTo>
                    <a:lnTo>
                      <a:pt x="2570922" y="1830999"/>
                    </a:lnTo>
                    <a:cubicBezTo>
                      <a:pt x="2570922" y="2067651"/>
                      <a:pt x="2379078" y="2259495"/>
                      <a:pt x="2142426" y="2259495"/>
                    </a:cubicBezTo>
                    <a:lnTo>
                      <a:pt x="428496" y="2259495"/>
                    </a:lnTo>
                    <a:cubicBezTo>
                      <a:pt x="191844" y="2259495"/>
                      <a:pt x="0" y="2067651"/>
                      <a:pt x="0" y="1830999"/>
                    </a:cubicBezTo>
                    <a:lnTo>
                      <a:pt x="0" y="117069"/>
                    </a:lnTo>
                    <a:cubicBezTo>
                      <a:pt x="0" y="87488"/>
                      <a:pt x="2998" y="58606"/>
                      <a:pt x="8706" y="30712"/>
                    </a:cubicBezTo>
                    <a:lnTo>
                      <a:pt x="18239" y="0"/>
                    </a:lnTo>
                    <a:close/>
                  </a:path>
                </a:pathLst>
              </a:custGeom>
              <a:solidFill>
                <a:schemeClr val="bg1"/>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3200"/>
              </a:p>
            </p:txBody>
          </p:sp>
        </p:grpSp>
        <p:sp>
          <p:nvSpPr>
            <p:cNvPr id="73" name="TextBox 54">
              <a:extLst>
                <a:ext uri="{FF2B5EF4-FFF2-40B4-BE49-F238E27FC236}">
                  <a16:creationId xmlns:a16="http://schemas.microsoft.com/office/drawing/2014/main" id="{7DEC5130-37B7-4540-434B-D380C436AA4D}"/>
                </a:ext>
              </a:extLst>
            </p:cNvPr>
            <p:cNvSpPr txBox="1">
              <a:spLocks noChangeArrowheads="1"/>
            </p:cNvSpPr>
            <p:nvPr/>
          </p:nvSpPr>
          <p:spPr bwMode="auto">
            <a:xfrm flipV="1">
              <a:off x="1275471" y="1731852"/>
              <a:ext cx="1831839" cy="1042606"/>
            </a:xfrm>
            <a:prstGeom prst="rect">
              <a:avLst/>
            </a:prstGeom>
          </p:spPr>
          <p:txBody>
            <a:bodyPr rot="0" vert="horz" wrap="square" lIns="0" tIns="45720" rIns="0" bIns="45720" anchor="b" anchorCtr="0" upright="1">
              <a:noAutofit/>
            </a:bodyPr>
            <a:lstStyle/>
            <a:p>
              <a:pPr algn="ctr" rtl="1">
                <a:lnSpc>
                  <a:spcPct val="115000"/>
                </a:lnSpc>
              </a:pPr>
              <a:r>
                <a:rPr lang="ar-EG"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التقييم المستمر للمخاطر</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5" name="Group 4">
            <a:extLst>
              <a:ext uri="{FF2B5EF4-FFF2-40B4-BE49-F238E27FC236}">
                <a16:creationId xmlns:a16="http://schemas.microsoft.com/office/drawing/2014/main" id="{29B8A6E3-1646-88EB-2778-6B5F770DE107}"/>
              </a:ext>
            </a:extLst>
          </p:cNvPr>
          <p:cNvGrpSpPr/>
          <p:nvPr/>
        </p:nvGrpSpPr>
        <p:grpSpPr>
          <a:xfrm>
            <a:off x="7218143" y="2669891"/>
            <a:ext cx="2113535" cy="2336251"/>
            <a:chOff x="3511166" y="1357291"/>
            <a:chExt cx="2120066" cy="1805054"/>
          </a:xfrm>
        </p:grpSpPr>
        <p:grpSp>
          <p:nvGrpSpPr>
            <p:cNvPr id="68" name="Group 67">
              <a:extLst>
                <a:ext uri="{FF2B5EF4-FFF2-40B4-BE49-F238E27FC236}">
                  <a16:creationId xmlns:a16="http://schemas.microsoft.com/office/drawing/2014/main" id="{7F82BA16-13A0-710B-A551-A6BA4748C714}"/>
                </a:ext>
              </a:extLst>
            </p:cNvPr>
            <p:cNvGrpSpPr/>
            <p:nvPr/>
          </p:nvGrpSpPr>
          <p:grpSpPr>
            <a:xfrm>
              <a:off x="3511166" y="1357291"/>
              <a:ext cx="2120066" cy="1805054"/>
              <a:chOff x="3511166" y="1357291"/>
              <a:chExt cx="2809460" cy="2392014"/>
            </a:xfrm>
          </p:grpSpPr>
          <p:sp>
            <p:nvSpPr>
              <p:cNvPr id="70" name="Freeform: Shape 69">
                <a:extLst>
                  <a:ext uri="{FF2B5EF4-FFF2-40B4-BE49-F238E27FC236}">
                    <a16:creationId xmlns:a16="http://schemas.microsoft.com/office/drawing/2014/main" id="{C264AB6B-5D43-BB18-C87F-7C2D2A797343}"/>
                  </a:ext>
                </a:extLst>
              </p:cNvPr>
              <p:cNvSpPr/>
              <p:nvPr/>
            </p:nvSpPr>
            <p:spPr>
              <a:xfrm flipH="1" flipV="1">
                <a:off x="3511166" y="2138327"/>
                <a:ext cx="2809460" cy="1610978"/>
              </a:xfrm>
              <a:custGeom>
                <a:avLst/>
                <a:gdLst>
                  <a:gd name="connsiteX0" fmla="*/ 2809460 w 2809460"/>
                  <a:gd name="connsiteY0" fmla="*/ 1610978 h 1610978"/>
                  <a:gd name="connsiteX1" fmla="*/ 1404730 w 2809460"/>
                  <a:gd name="connsiteY1" fmla="*/ 238539 h 1610978"/>
                  <a:gd name="connsiteX2" fmla="*/ 0 w 2809460"/>
                  <a:gd name="connsiteY2" fmla="*/ 1610978 h 1610978"/>
                  <a:gd name="connsiteX3" fmla="*/ 0 w 2809460"/>
                  <a:gd name="connsiteY3" fmla="*/ 468253 h 1610978"/>
                  <a:gd name="connsiteX4" fmla="*/ 468253 w 2809460"/>
                  <a:gd name="connsiteY4" fmla="*/ 0 h 1610978"/>
                  <a:gd name="connsiteX5" fmla="*/ 2341207 w 2809460"/>
                  <a:gd name="connsiteY5" fmla="*/ 0 h 1610978"/>
                  <a:gd name="connsiteX6" fmla="*/ 2809460 w 2809460"/>
                  <a:gd name="connsiteY6" fmla="*/ 468253 h 1610978"/>
                  <a:gd name="connsiteX7" fmla="*/ 2809460 w 2809460"/>
                  <a:gd name="connsiteY7" fmla="*/ 1610978 h 1610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09460" h="1610978">
                    <a:moveTo>
                      <a:pt x="2809460" y="1610978"/>
                    </a:moveTo>
                    <a:lnTo>
                      <a:pt x="1404730" y="238539"/>
                    </a:lnTo>
                    <a:lnTo>
                      <a:pt x="0" y="1610978"/>
                    </a:lnTo>
                    <a:lnTo>
                      <a:pt x="0" y="468253"/>
                    </a:lnTo>
                    <a:cubicBezTo>
                      <a:pt x="0" y="209644"/>
                      <a:pt x="209644" y="0"/>
                      <a:pt x="468253" y="0"/>
                    </a:cubicBezTo>
                    <a:lnTo>
                      <a:pt x="2341207" y="0"/>
                    </a:lnTo>
                    <a:cubicBezTo>
                      <a:pt x="2599816" y="0"/>
                      <a:pt x="2809460" y="209644"/>
                      <a:pt x="2809460" y="468253"/>
                    </a:cubicBezTo>
                    <a:lnTo>
                      <a:pt x="2809460" y="1610978"/>
                    </a:lnTo>
                    <a:close/>
                  </a:path>
                </a:pathLst>
              </a:custGeom>
              <a:solidFill>
                <a:schemeClr val="bg1"/>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3200"/>
              </a:p>
            </p:txBody>
          </p:sp>
          <p:sp>
            <p:nvSpPr>
              <p:cNvPr id="71" name="Freeform: Shape 70">
                <a:extLst>
                  <a:ext uri="{FF2B5EF4-FFF2-40B4-BE49-F238E27FC236}">
                    <a16:creationId xmlns:a16="http://schemas.microsoft.com/office/drawing/2014/main" id="{40A145E9-1E61-7B88-6D38-8245DC3C5351}"/>
                  </a:ext>
                </a:extLst>
              </p:cNvPr>
              <p:cNvSpPr/>
              <p:nvPr/>
            </p:nvSpPr>
            <p:spPr>
              <a:xfrm>
                <a:off x="3617182" y="1357291"/>
                <a:ext cx="2570922" cy="2259495"/>
              </a:xfrm>
              <a:custGeom>
                <a:avLst/>
                <a:gdLst>
                  <a:gd name="connsiteX0" fmla="*/ 18239 w 2570922"/>
                  <a:gd name="connsiteY0" fmla="*/ 0 h 2259495"/>
                  <a:gd name="connsiteX1" fmla="*/ 2552683 w 2570922"/>
                  <a:gd name="connsiteY1" fmla="*/ 0 h 2259495"/>
                  <a:gd name="connsiteX2" fmla="*/ 2562216 w 2570922"/>
                  <a:gd name="connsiteY2" fmla="*/ 30712 h 2259495"/>
                  <a:gd name="connsiteX3" fmla="*/ 2570922 w 2570922"/>
                  <a:gd name="connsiteY3" fmla="*/ 117069 h 2259495"/>
                  <a:gd name="connsiteX4" fmla="*/ 2570922 w 2570922"/>
                  <a:gd name="connsiteY4" fmla="*/ 1830999 h 2259495"/>
                  <a:gd name="connsiteX5" fmla="*/ 2142426 w 2570922"/>
                  <a:gd name="connsiteY5" fmla="*/ 2259495 h 2259495"/>
                  <a:gd name="connsiteX6" fmla="*/ 428496 w 2570922"/>
                  <a:gd name="connsiteY6" fmla="*/ 2259495 h 2259495"/>
                  <a:gd name="connsiteX7" fmla="*/ 0 w 2570922"/>
                  <a:gd name="connsiteY7" fmla="*/ 1830999 h 2259495"/>
                  <a:gd name="connsiteX8" fmla="*/ 0 w 2570922"/>
                  <a:gd name="connsiteY8" fmla="*/ 117069 h 2259495"/>
                  <a:gd name="connsiteX9" fmla="*/ 8706 w 2570922"/>
                  <a:gd name="connsiteY9" fmla="*/ 30712 h 2259495"/>
                  <a:gd name="connsiteX10" fmla="*/ 18239 w 2570922"/>
                  <a:gd name="connsiteY10" fmla="*/ 0 h 2259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570922" h="2259495">
                    <a:moveTo>
                      <a:pt x="18239" y="0"/>
                    </a:moveTo>
                    <a:lnTo>
                      <a:pt x="2552683" y="0"/>
                    </a:lnTo>
                    <a:lnTo>
                      <a:pt x="2562216" y="30712"/>
                    </a:lnTo>
                    <a:cubicBezTo>
                      <a:pt x="2567925" y="58606"/>
                      <a:pt x="2570922" y="87488"/>
                      <a:pt x="2570922" y="117069"/>
                    </a:cubicBezTo>
                    <a:lnTo>
                      <a:pt x="2570922" y="1830999"/>
                    </a:lnTo>
                    <a:cubicBezTo>
                      <a:pt x="2570922" y="2067651"/>
                      <a:pt x="2379078" y="2259495"/>
                      <a:pt x="2142426" y="2259495"/>
                    </a:cubicBezTo>
                    <a:lnTo>
                      <a:pt x="428496" y="2259495"/>
                    </a:lnTo>
                    <a:cubicBezTo>
                      <a:pt x="191844" y="2259495"/>
                      <a:pt x="0" y="2067651"/>
                      <a:pt x="0" y="1830999"/>
                    </a:cubicBezTo>
                    <a:lnTo>
                      <a:pt x="0" y="117069"/>
                    </a:lnTo>
                    <a:cubicBezTo>
                      <a:pt x="0" y="87488"/>
                      <a:pt x="2998" y="58606"/>
                      <a:pt x="8706" y="30712"/>
                    </a:cubicBezTo>
                    <a:lnTo>
                      <a:pt x="18239" y="0"/>
                    </a:lnTo>
                    <a:close/>
                  </a:path>
                </a:pathLst>
              </a:custGeom>
              <a:solidFill>
                <a:schemeClr val="bg1"/>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3200"/>
              </a:p>
            </p:txBody>
          </p:sp>
        </p:grpSp>
        <p:sp>
          <p:nvSpPr>
            <p:cNvPr id="69" name="TextBox 46">
              <a:extLst>
                <a:ext uri="{FF2B5EF4-FFF2-40B4-BE49-F238E27FC236}">
                  <a16:creationId xmlns:a16="http://schemas.microsoft.com/office/drawing/2014/main" id="{CD25D0A8-8037-9C8D-C8CB-4683606F4012}"/>
                </a:ext>
              </a:extLst>
            </p:cNvPr>
            <p:cNvSpPr txBox="1">
              <a:spLocks noChangeArrowheads="1"/>
            </p:cNvSpPr>
            <p:nvPr/>
          </p:nvSpPr>
          <p:spPr bwMode="auto">
            <a:xfrm flipV="1">
              <a:off x="3616036" y="1756812"/>
              <a:ext cx="1831839" cy="992685"/>
            </a:xfrm>
            <a:prstGeom prst="rect">
              <a:avLst/>
            </a:prstGeom>
          </p:spPr>
          <p:txBody>
            <a:bodyPr rot="0" vert="horz" wrap="square" lIns="0" tIns="45720" rIns="0" bIns="45720" anchor="b" anchorCtr="0" upright="1">
              <a:noAutofit/>
            </a:bodyPr>
            <a:lstStyle/>
            <a:p>
              <a:pPr algn="ctr" rtl="1">
                <a:lnSpc>
                  <a:spcPct val="115000"/>
                </a:lnSpc>
              </a:pPr>
              <a:r>
                <a:rPr lang="ar-EG"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جمع الأدلة الكافية والمناسبة</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7" name="Group 6">
            <a:extLst>
              <a:ext uri="{FF2B5EF4-FFF2-40B4-BE49-F238E27FC236}">
                <a16:creationId xmlns:a16="http://schemas.microsoft.com/office/drawing/2014/main" id="{F51E3B0B-5F12-22E7-FE8A-64B71FF3A224}"/>
              </a:ext>
            </a:extLst>
          </p:cNvPr>
          <p:cNvGrpSpPr/>
          <p:nvPr/>
        </p:nvGrpSpPr>
        <p:grpSpPr>
          <a:xfrm>
            <a:off x="5044516" y="2669891"/>
            <a:ext cx="2113535" cy="2336249"/>
            <a:chOff x="2346228" y="1357291"/>
            <a:chExt cx="2120066" cy="1805054"/>
          </a:xfrm>
        </p:grpSpPr>
        <p:grpSp>
          <p:nvGrpSpPr>
            <p:cNvPr id="21" name="Group 20">
              <a:extLst>
                <a:ext uri="{FF2B5EF4-FFF2-40B4-BE49-F238E27FC236}">
                  <a16:creationId xmlns:a16="http://schemas.microsoft.com/office/drawing/2014/main" id="{DA30B260-F5B6-F8D0-4713-59B2D869BDAE}"/>
                </a:ext>
              </a:extLst>
            </p:cNvPr>
            <p:cNvGrpSpPr/>
            <p:nvPr/>
          </p:nvGrpSpPr>
          <p:grpSpPr>
            <a:xfrm>
              <a:off x="2346228" y="1357291"/>
              <a:ext cx="2120066" cy="1805054"/>
              <a:chOff x="2346228" y="1357291"/>
              <a:chExt cx="2809460" cy="2392014"/>
            </a:xfrm>
          </p:grpSpPr>
          <p:sp>
            <p:nvSpPr>
              <p:cNvPr id="23" name="Freeform: Shape 22">
                <a:extLst>
                  <a:ext uri="{FF2B5EF4-FFF2-40B4-BE49-F238E27FC236}">
                    <a16:creationId xmlns:a16="http://schemas.microsoft.com/office/drawing/2014/main" id="{9A68F115-DD7A-DE18-FF7B-29C14DFB2198}"/>
                  </a:ext>
                </a:extLst>
              </p:cNvPr>
              <p:cNvSpPr/>
              <p:nvPr/>
            </p:nvSpPr>
            <p:spPr>
              <a:xfrm flipH="1" flipV="1">
                <a:off x="2346228" y="2138327"/>
                <a:ext cx="2809460" cy="1610978"/>
              </a:xfrm>
              <a:custGeom>
                <a:avLst/>
                <a:gdLst>
                  <a:gd name="connsiteX0" fmla="*/ 2809460 w 2809460"/>
                  <a:gd name="connsiteY0" fmla="*/ 1610978 h 1610978"/>
                  <a:gd name="connsiteX1" fmla="*/ 1404730 w 2809460"/>
                  <a:gd name="connsiteY1" fmla="*/ 238539 h 1610978"/>
                  <a:gd name="connsiteX2" fmla="*/ 0 w 2809460"/>
                  <a:gd name="connsiteY2" fmla="*/ 1610978 h 1610978"/>
                  <a:gd name="connsiteX3" fmla="*/ 0 w 2809460"/>
                  <a:gd name="connsiteY3" fmla="*/ 468253 h 1610978"/>
                  <a:gd name="connsiteX4" fmla="*/ 468253 w 2809460"/>
                  <a:gd name="connsiteY4" fmla="*/ 0 h 1610978"/>
                  <a:gd name="connsiteX5" fmla="*/ 2341207 w 2809460"/>
                  <a:gd name="connsiteY5" fmla="*/ 0 h 1610978"/>
                  <a:gd name="connsiteX6" fmla="*/ 2809460 w 2809460"/>
                  <a:gd name="connsiteY6" fmla="*/ 468253 h 1610978"/>
                  <a:gd name="connsiteX7" fmla="*/ 2809460 w 2809460"/>
                  <a:gd name="connsiteY7" fmla="*/ 1610978 h 1610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09460" h="1610978">
                    <a:moveTo>
                      <a:pt x="2809460" y="1610978"/>
                    </a:moveTo>
                    <a:lnTo>
                      <a:pt x="1404730" y="238539"/>
                    </a:lnTo>
                    <a:lnTo>
                      <a:pt x="0" y="1610978"/>
                    </a:lnTo>
                    <a:lnTo>
                      <a:pt x="0" y="468253"/>
                    </a:lnTo>
                    <a:cubicBezTo>
                      <a:pt x="0" y="209644"/>
                      <a:pt x="209644" y="0"/>
                      <a:pt x="468253" y="0"/>
                    </a:cubicBezTo>
                    <a:lnTo>
                      <a:pt x="2341207" y="0"/>
                    </a:lnTo>
                    <a:cubicBezTo>
                      <a:pt x="2599816" y="0"/>
                      <a:pt x="2809460" y="209644"/>
                      <a:pt x="2809460" y="468253"/>
                    </a:cubicBezTo>
                    <a:lnTo>
                      <a:pt x="2809460" y="1610978"/>
                    </a:lnTo>
                    <a:close/>
                  </a:path>
                </a:pathLst>
              </a:custGeom>
              <a:solidFill>
                <a:schemeClr val="bg1"/>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3200"/>
              </a:p>
            </p:txBody>
          </p:sp>
          <p:sp>
            <p:nvSpPr>
              <p:cNvPr id="24" name="Freeform: Shape 23">
                <a:extLst>
                  <a:ext uri="{FF2B5EF4-FFF2-40B4-BE49-F238E27FC236}">
                    <a16:creationId xmlns:a16="http://schemas.microsoft.com/office/drawing/2014/main" id="{63858939-626E-6ECA-13E0-A5277FF7D1DC}"/>
                  </a:ext>
                </a:extLst>
              </p:cNvPr>
              <p:cNvSpPr/>
              <p:nvPr/>
            </p:nvSpPr>
            <p:spPr>
              <a:xfrm>
                <a:off x="2452244" y="1357291"/>
                <a:ext cx="2570922" cy="2259495"/>
              </a:xfrm>
              <a:custGeom>
                <a:avLst/>
                <a:gdLst>
                  <a:gd name="connsiteX0" fmla="*/ 18239 w 2570922"/>
                  <a:gd name="connsiteY0" fmla="*/ 0 h 2259495"/>
                  <a:gd name="connsiteX1" fmla="*/ 2552683 w 2570922"/>
                  <a:gd name="connsiteY1" fmla="*/ 0 h 2259495"/>
                  <a:gd name="connsiteX2" fmla="*/ 2562216 w 2570922"/>
                  <a:gd name="connsiteY2" fmla="*/ 30712 h 2259495"/>
                  <a:gd name="connsiteX3" fmla="*/ 2570922 w 2570922"/>
                  <a:gd name="connsiteY3" fmla="*/ 117069 h 2259495"/>
                  <a:gd name="connsiteX4" fmla="*/ 2570922 w 2570922"/>
                  <a:gd name="connsiteY4" fmla="*/ 1830999 h 2259495"/>
                  <a:gd name="connsiteX5" fmla="*/ 2142426 w 2570922"/>
                  <a:gd name="connsiteY5" fmla="*/ 2259495 h 2259495"/>
                  <a:gd name="connsiteX6" fmla="*/ 428496 w 2570922"/>
                  <a:gd name="connsiteY6" fmla="*/ 2259495 h 2259495"/>
                  <a:gd name="connsiteX7" fmla="*/ 0 w 2570922"/>
                  <a:gd name="connsiteY7" fmla="*/ 1830999 h 2259495"/>
                  <a:gd name="connsiteX8" fmla="*/ 0 w 2570922"/>
                  <a:gd name="connsiteY8" fmla="*/ 117069 h 2259495"/>
                  <a:gd name="connsiteX9" fmla="*/ 8706 w 2570922"/>
                  <a:gd name="connsiteY9" fmla="*/ 30712 h 2259495"/>
                  <a:gd name="connsiteX10" fmla="*/ 18239 w 2570922"/>
                  <a:gd name="connsiteY10" fmla="*/ 0 h 2259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570922" h="2259495">
                    <a:moveTo>
                      <a:pt x="18239" y="0"/>
                    </a:moveTo>
                    <a:lnTo>
                      <a:pt x="2552683" y="0"/>
                    </a:lnTo>
                    <a:lnTo>
                      <a:pt x="2562216" y="30712"/>
                    </a:lnTo>
                    <a:cubicBezTo>
                      <a:pt x="2567925" y="58606"/>
                      <a:pt x="2570922" y="87488"/>
                      <a:pt x="2570922" y="117069"/>
                    </a:cubicBezTo>
                    <a:lnTo>
                      <a:pt x="2570922" y="1830999"/>
                    </a:lnTo>
                    <a:cubicBezTo>
                      <a:pt x="2570922" y="2067651"/>
                      <a:pt x="2379078" y="2259495"/>
                      <a:pt x="2142426" y="2259495"/>
                    </a:cubicBezTo>
                    <a:lnTo>
                      <a:pt x="428496" y="2259495"/>
                    </a:lnTo>
                    <a:cubicBezTo>
                      <a:pt x="191844" y="2259495"/>
                      <a:pt x="0" y="2067651"/>
                      <a:pt x="0" y="1830999"/>
                    </a:cubicBezTo>
                    <a:lnTo>
                      <a:pt x="0" y="117069"/>
                    </a:lnTo>
                    <a:cubicBezTo>
                      <a:pt x="0" y="87488"/>
                      <a:pt x="2998" y="58606"/>
                      <a:pt x="8706" y="30712"/>
                    </a:cubicBezTo>
                    <a:lnTo>
                      <a:pt x="18239" y="0"/>
                    </a:lnTo>
                    <a:close/>
                  </a:path>
                </a:pathLst>
              </a:custGeom>
              <a:solidFill>
                <a:schemeClr val="bg1"/>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3200"/>
              </a:p>
            </p:txBody>
          </p:sp>
        </p:grpSp>
        <p:sp>
          <p:nvSpPr>
            <p:cNvPr id="22" name="TextBox 50">
              <a:extLst>
                <a:ext uri="{FF2B5EF4-FFF2-40B4-BE49-F238E27FC236}">
                  <a16:creationId xmlns:a16="http://schemas.microsoft.com/office/drawing/2014/main" id="{35533607-2DFB-68DF-11ED-8A5986FC0AE7}"/>
                </a:ext>
              </a:extLst>
            </p:cNvPr>
            <p:cNvSpPr txBox="1">
              <a:spLocks noChangeArrowheads="1"/>
            </p:cNvSpPr>
            <p:nvPr/>
          </p:nvSpPr>
          <p:spPr bwMode="auto">
            <a:xfrm flipV="1">
              <a:off x="2450205" y="1460252"/>
              <a:ext cx="1831839" cy="1467459"/>
            </a:xfrm>
            <a:prstGeom prst="rect">
              <a:avLst/>
            </a:prstGeom>
          </p:spPr>
          <p:txBody>
            <a:bodyPr rot="0" vert="horz" wrap="square" lIns="0" tIns="45720" rIns="0" bIns="45720" anchor="b" anchorCtr="0" upright="1">
              <a:noAutofit/>
            </a:bodyPr>
            <a:lstStyle/>
            <a:p>
              <a:pPr algn="ctr" rtl="1">
                <a:lnSpc>
                  <a:spcPct val="115000"/>
                </a:lnSpc>
              </a:pPr>
              <a:r>
                <a:rPr lang="ar-EG" sz="32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التوافق مع المعايير الدولية للتدقيق (</a:t>
              </a:r>
              <a:r>
                <a:rPr lang="en-US" sz="32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ISA</a:t>
              </a:r>
              <a:r>
                <a:rPr lang="ar-EG" sz="32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a:t>
              </a:r>
              <a:endParaRPr lang="en-US"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10" name="Group 9">
            <a:extLst>
              <a:ext uri="{FF2B5EF4-FFF2-40B4-BE49-F238E27FC236}">
                <a16:creationId xmlns:a16="http://schemas.microsoft.com/office/drawing/2014/main" id="{3C5C5BB8-B9B4-ACB1-C4A3-A6730F5CF90C}"/>
              </a:ext>
            </a:extLst>
          </p:cNvPr>
          <p:cNvGrpSpPr/>
          <p:nvPr/>
        </p:nvGrpSpPr>
        <p:grpSpPr>
          <a:xfrm>
            <a:off x="9411715" y="2669891"/>
            <a:ext cx="2113535" cy="2336251"/>
            <a:chOff x="4686793" y="1357291"/>
            <a:chExt cx="2120066" cy="1805054"/>
          </a:xfrm>
        </p:grpSpPr>
        <p:grpSp>
          <p:nvGrpSpPr>
            <p:cNvPr id="17" name="Group 16">
              <a:extLst>
                <a:ext uri="{FF2B5EF4-FFF2-40B4-BE49-F238E27FC236}">
                  <a16:creationId xmlns:a16="http://schemas.microsoft.com/office/drawing/2014/main" id="{54A66FDF-8A33-2AD2-070E-2ECEDFDC7812}"/>
                </a:ext>
              </a:extLst>
            </p:cNvPr>
            <p:cNvGrpSpPr/>
            <p:nvPr/>
          </p:nvGrpSpPr>
          <p:grpSpPr>
            <a:xfrm>
              <a:off x="4686793" y="1357291"/>
              <a:ext cx="2120066" cy="1805054"/>
              <a:chOff x="4686793" y="1357291"/>
              <a:chExt cx="2809460" cy="2392014"/>
            </a:xfrm>
          </p:grpSpPr>
          <p:sp>
            <p:nvSpPr>
              <p:cNvPr id="19" name="Freeform: Shape 18">
                <a:extLst>
                  <a:ext uri="{FF2B5EF4-FFF2-40B4-BE49-F238E27FC236}">
                    <a16:creationId xmlns:a16="http://schemas.microsoft.com/office/drawing/2014/main" id="{1A08A7C9-0EC0-5D89-E568-536B73C05139}"/>
                  </a:ext>
                </a:extLst>
              </p:cNvPr>
              <p:cNvSpPr/>
              <p:nvPr/>
            </p:nvSpPr>
            <p:spPr>
              <a:xfrm flipH="1" flipV="1">
                <a:off x="4686793" y="2138327"/>
                <a:ext cx="2809460" cy="1610978"/>
              </a:xfrm>
              <a:custGeom>
                <a:avLst/>
                <a:gdLst>
                  <a:gd name="connsiteX0" fmla="*/ 2809460 w 2809460"/>
                  <a:gd name="connsiteY0" fmla="*/ 1610978 h 1610978"/>
                  <a:gd name="connsiteX1" fmla="*/ 1404730 w 2809460"/>
                  <a:gd name="connsiteY1" fmla="*/ 238539 h 1610978"/>
                  <a:gd name="connsiteX2" fmla="*/ 0 w 2809460"/>
                  <a:gd name="connsiteY2" fmla="*/ 1610978 h 1610978"/>
                  <a:gd name="connsiteX3" fmla="*/ 0 w 2809460"/>
                  <a:gd name="connsiteY3" fmla="*/ 468253 h 1610978"/>
                  <a:gd name="connsiteX4" fmla="*/ 468253 w 2809460"/>
                  <a:gd name="connsiteY4" fmla="*/ 0 h 1610978"/>
                  <a:gd name="connsiteX5" fmla="*/ 2341207 w 2809460"/>
                  <a:gd name="connsiteY5" fmla="*/ 0 h 1610978"/>
                  <a:gd name="connsiteX6" fmla="*/ 2809460 w 2809460"/>
                  <a:gd name="connsiteY6" fmla="*/ 468253 h 1610978"/>
                  <a:gd name="connsiteX7" fmla="*/ 2809460 w 2809460"/>
                  <a:gd name="connsiteY7" fmla="*/ 1610978 h 1610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09460" h="1610978">
                    <a:moveTo>
                      <a:pt x="2809460" y="1610978"/>
                    </a:moveTo>
                    <a:lnTo>
                      <a:pt x="1404730" y="238539"/>
                    </a:lnTo>
                    <a:lnTo>
                      <a:pt x="0" y="1610978"/>
                    </a:lnTo>
                    <a:lnTo>
                      <a:pt x="0" y="468253"/>
                    </a:lnTo>
                    <a:cubicBezTo>
                      <a:pt x="0" y="209644"/>
                      <a:pt x="209644" y="0"/>
                      <a:pt x="468253" y="0"/>
                    </a:cubicBezTo>
                    <a:lnTo>
                      <a:pt x="2341207" y="0"/>
                    </a:lnTo>
                    <a:cubicBezTo>
                      <a:pt x="2599816" y="0"/>
                      <a:pt x="2809460" y="209644"/>
                      <a:pt x="2809460" y="468253"/>
                    </a:cubicBezTo>
                    <a:lnTo>
                      <a:pt x="2809460" y="1610978"/>
                    </a:lnTo>
                    <a:close/>
                  </a:path>
                </a:pathLst>
              </a:custGeom>
              <a:solidFill>
                <a:schemeClr val="bg1"/>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3200"/>
              </a:p>
            </p:txBody>
          </p:sp>
          <p:sp>
            <p:nvSpPr>
              <p:cNvPr id="20" name="Freeform: Shape 19">
                <a:extLst>
                  <a:ext uri="{FF2B5EF4-FFF2-40B4-BE49-F238E27FC236}">
                    <a16:creationId xmlns:a16="http://schemas.microsoft.com/office/drawing/2014/main" id="{0EB39D6A-A826-3C8B-87BC-0AD2AE1954B8}"/>
                  </a:ext>
                </a:extLst>
              </p:cNvPr>
              <p:cNvSpPr/>
              <p:nvPr/>
            </p:nvSpPr>
            <p:spPr>
              <a:xfrm>
                <a:off x="4792809" y="1357291"/>
                <a:ext cx="2570922" cy="2259495"/>
              </a:xfrm>
              <a:custGeom>
                <a:avLst/>
                <a:gdLst>
                  <a:gd name="connsiteX0" fmla="*/ 18239 w 2570922"/>
                  <a:gd name="connsiteY0" fmla="*/ 0 h 2259495"/>
                  <a:gd name="connsiteX1" fmla="*/ 2552683 w 2570922"/>
                  <a:gd name="connsiteY1" fmla="*/ 0 h 2259495"/>
                  <a:gd name="connsiteX2" fmla="*/ 2562216 w 2570922"/>
                  <a:gd name="connsiteY2" fmla="*/ 30712 h 2259495"/>
                  <a:gd name="connsiteX3" fmla="*/ 2570922 w 2570922"/>
                  <a:gd name="connsiteY3" fmla="*/ 117069 h 2259495"/>
                  <a:gd name="connsiteX4" fmla="*/ 2570922 w 2570922"/>
                  <a:gd name="connsiteY4" fmla="*/ 1830999 h 2259495"/>
                  <a:gd name="connsiteX5" fmla="*/ 2142426 w 2570922"/>
                  <a:gd name="connsiteY5" fmla="*/ 2259495 h 2259495"/>
                  <a:gd name="connsiteX6" fmla="*/ 428496 w 2570922"/>
                  <a:gd name="connsiteY6" fmla="*/ 2259495 h 2259495"/>
                  <a:gd name="connsiteX7" fmla="*/ 0 w 2570922"/>
                  <a:gd name="connsiteY7" fmla="*/ 1830999 h 2259495"/>
                  <a:gd name="connsiteX8" fmla="*/ 0 w 2570922"/>
                  <a:gd name="connsiteY8" fmla="*/ 117069 h 2259495"/>
                  <a:gd name="connsiteX9" fmla="*/ 8706 w 2570922"/>
                  <a:gd name="connsiteY9" fmla="*/ 30712 h 2259495"/>
                  <a:gd name="connsiteX10" fmla="*/ 18239 w 2570922"/>
                  <a:gd name="connsiteY10" fmla="*/ 0 h 2259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570922" h="2259495">
                    <a:moveTo>
                      <a:pt x="18239" y="0"/>
                    </a:moveTo>
                    <a:lnTo>
                      <a:pt x="2552683" y="0"/>
                    </a:lnTo>
                    <a:lnTo>
                      <a:pt x="2562216" y="30712"/>
                    </a:lnTo>
                    <a:cubicBezTo>
                      <a:pt x="2567925" y="58606"/>
                      <a:pt x="2570922" y="87488"/>
                      <a:pt x="2570922" y="117069"/>
                    </a:cubicBezTo>
                    <a:lnTo>
                      <a:pt x="2570922" y="1830999"/>
                    </a:lnTo>
                    <a:cubicBezTo>
                      <a:pt x="2570922" y="2067651"/>
                      <a:pt x="2379078" y="2259495"/>
                      <a:pt x="2142426" y="2259495"/>
                    </a:cubicBezTo>
                    <a:lnTo>
                      <a:pt x="428496" y="2259495"/>
                    </a:lnTo>
                    <a:cubicBezTo>
                      <a:pt x="191844" y="2259495"/>
                      <a:pt x="0" y="2067651"/>
                      <a:pt x="0" y="1830999"/>
                    </a:cubicBezTo>
                    <a:lnTo>
                      <a:pt x="0" y="117069"/>
                    </a:lnTo>
                    <a:cubicBezTo>
                      <a:pt x="0" y="87488"/>
                      <a:pt x="2998" y="58606"/>
                      <a:pt x="8706" y="30712"/>
                    </a:cubicBezTo>
                    <a:lnTo>
                      <a:pt x="18239" y="0"/>
                    </a:lnTo>
                    <a:close/>
                  </a:path>
                </a:pathLst>
              </a:custGeom>
              <a:solidFill>
                <a:schemeClr val="bg1"/>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3200"/>
              </a:p>
            </p:txBody>
          </p:sp>
        </p:grpSp>
        <p:sp>
          <p:nvSpPr>
            <p:cNvPr id="18" name="TextBox 42">
              <a:extLst>
                <a:ext uri="{FF2B5EF4-FFF2-40B4-BE49-F238E27FC236}">
                  <a16:creationId xmlns:a16="http://schemas.microsoft.com/office/drawing/2014/main" id="{534877CB-6D8D-544B-038B-6C0651866E84}"/>
                </a:ext>
              </a:extLst>
            </p:cNvPr>
            <p:cNvSpPr txBox="1">
              <a:spLocks noChangeArrowheads="1"/>
            </p:cNvSpPr>
            <p:nvPr/>
          </p:nvSpPr>
          <p:spPr bwMode="auto">
            <a:xfrm flipV="1">
              <a:off x="4856773" y="1758404"/>
              <a:ext cx="1701620" cy="989503"/>
            </a:xfrm>
            <a:prstGeom prst="rect">
              <a:avLst/>
            </a:prstGeom>
          </p:spPr>
          <p:txBody>
            <a:bodyPr rot="0" vert="horz" wrap="square" lIns="0" tIns="45720" rIns="0" bIns="45720" anchor="b" anchorCtr="0" upright="1">
              <a:noAutofit/>
            </a:bodyPr>
            <a:lstStyle/>
            <a:p>
              <a:pPr algn="ctr" rtl="1">
                <a:lnSpc>
                  <a:spcPct val="115000"/>
                </a:lnSpc>
              </a:pPr>
              <a:r>
                <a:rPr lang="ar-EG"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التخطيط والتنظيم الجيد</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11" name="Group 10">
            <a:extLst>
              <a:ext uri="{FF2B5EF4-FFF2-40B4-BE49-F238E27FC236}">
                <a16:creationId xmlns:a16="http://schemas.microsoft.com/office/drawing/2014/main" id="{7945D98E-EB74-E0CC-DC95-1788F9AF2859}"/>
              </a:ext>
            </a:extLst>
          </p:cNvPr>
          <p:cNvGrpSpPr/>
          <p:nvPr/>
        </p:nvGrpSpPr>
        <p:grpSpPr>
          <a:xfrm>
            <a:off x="666750" y="2669891"/>
            <a:ext cx="2113535" cy="2336251"/>
            <a:chOff x="0" y="1357291"/>
            <a:chExt cx="2120066" cy="1805054"/>
          </a:xfrm>
        </p:grpSpPr>
        <p:grpSp>
          <p:nvGrpSpPr>
            <p:cNvPr id="13" name="Group 12">
              <a:extLst>
                <a:ext uri="{FF2B5EF4-FFF2-40B4-BE49-F238E27FC236}">
                  <a16:creationId xmlns:a16="http://schemas.microsoft.com/office/drawing/2014/main" id="{C559C872-3D1E-4008-42C6-E440A24723A7}"/>
                </a:ext>
              </a:extLst>
            </p:cNvPr>
            <p:cNvGrpSpPr/>
            <p:nvPr/>
          </p:nvGrpSpPr>
          <p:grpSpPr>
            <a:xfrm>
              <a:off x="0" y="1357291"/>
              <a:ext cx="2120066" cy="1805054"/>
              <a:chOff x="0" y="1357291"/>
              <a:chExt cx="2809460" cy="2392014"/>
            </a:xfrm>
          </p:grpSpPr>
          <p:sp>
            <p:nvSpPr>
              <p:cNvPr id="15" name="Freeform: Shape 14">
                <a:extLst>
                  <a:ext uri="{FF2B5EF4-FFF2-40B4-BE49-F238E27FC236}">
                    <a16:creationId xmlns:a16="http://schemas.microsoft.com/office/drawing/2014/main" id="{4C7ECA66-90C5-B154-B4D6-6D1361F13FF4}"/>
                  </a:ext>
                </a:extLst>
              </p:cNvPr>
              <p:cNvSpPr/>
              <p:nvPr/>
            </p:nvSpPr>
            <p:spPr>
              <a:xfrm flipH="1" flipV="1">
                <a:off x="0" y="2138327"/>
                <a:ext cx="2809460" cy="1610978"/>
              </a:xfrm>
              <a:custGeom>
                <a:avLst/>
                <a:gdLst>
                  <a:gd name="connsiteX0" fmla="*/ 2809460 w 2809460"/>
                  <a:gd name="connsiteY0" fmla="*/ 1610978 h 1610978"/>
                  <a:gd name="connsiteX1" fmla="*/ 1404730 w 2809460"/>
                  <a:gd name="connsiteY1" fmla="*/ 238539 h 1610978"/>
                  <a:gd name="connsiteX2" fmla="*/ 0 w 2809460"/>
                  <a:gd name="connsiteY2" fmla="*/ 1610978 h 1610978"/>
                  <a:gd name="connsiteX3" fmla="*/ 0 w 2809460"/>
                  <a:gd name="connsiteY3" fmla="*/ 468253 h 1610978"/>
                  <a:gd name="connsiteX4" fmla="*/ 468253 w 2809460"/>
                  <a:gd name="connsiteY4" fmla="*/ 0 h 1610978"/>
                  <a:gd name="connsiteX5" fmla="*/ 2341207 w 2809460"/>
                  <a:gd name="connsiteY5" fmla="*/ 0 h 1610978"/>
                  <a:gd name="connsiteX6" fmla="*/ 2809460 w 2809460"/>
                  <a:gd name="connsiteY6" fmla="*/ 468253 h 1610978"/>
                  <a:gd name="connsiteX7" fmla="*/ 2809460 w 2809460"/>
                  <a:gd name="connsiteY7" fmla="*/ 1610978 h 1610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09460" h="1610978">
                    <a:moveTo>
                      <a:pt x="2809460" y="1610978"/>
                    </a:moveTo>
                    <a:lnTo>
                      <a:pt x="1404730" y="238539"/>
                    </a:lnTo>
                    <a:lnTo>
                      <a:pt x="0" y="1610978"/>
                    </a:lnTo>
                    <a:lnTo>
                      <a:pt x="0" y="468253"/>
                    </a:lnTo>
                    <a:cubicBezTo>
                      <a:pt x="0" y="209644"/>
                      <a:pt x="209644" y="0"/>
                      <a:pt x="468253" y="0"/>
                    </a:cubicBezTo>
                    <a:lnTo>
                      <a:pt x="2341207" y="0"/>
                    </a:lnTo>
                    <a:cubicBezTo>
                      <a:pt x="2599816" y="0"/>
                      <a:pt x="2809460" y="209644"/>
                      <a:pt x="2809460" y="468253"/>
                    </a:cubicBezTo>
                    <a:lnTo>
                      <a:pt x="2809460" y="1610978"/>
                    </a:lnTo>
                    <a:close/>
                  </a:path>
                </a:pathLst>
              </a:custGeom>
              <a:solidFill>
                <a:schemeClr val="bg1"/>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3200"/>
              </a:p>
            </p:txBody>
          </p:sp>
          <p:sp>
            <p:nvSpPr>
              <p:cNvPr id="16" name="Freeform: Shape 15">
                <a:extLst>
                  <a:ext uri="{FF2B5EF4-FFF2-40B4-BE49-F238E27FC236}">
                    <a16:creationId xmlns:a16="http://schemas.microsoft.com/office/drawing/2014/main" id="{54B246A1-F430-3F2D-8BF8-B0689A718ADA}"/>
                  </a:ext>
                </a:extLst>
              </p:cNvPr>
              <p:cNvSpPr/>
              <p:nvPr/>
            </p:nvSpPr>
            <p:spPr>
              <a:xfrm>
                <a:off x="106016" y="1357291"/>
                <a:ext cx="2570922" cy="2259495"/>
              </a:xfrm>
              <a:custGeom>
                <a:avLst/>
                <a:gdLst>
                  <a:gd name="connsiteX0" fmla="*/ 18239 w 2570922"/>
                  <a:gd name="connsiteY0" fmla="*/ 0 h 2259495"/>
                  <a:gd name="connsiteX1" fmla="*/ 2552683 w 2570922"/>
                  <a:gd name="connsiteY1" fmla="*/ 0 h 2259495"/>
                  <a:gd name="connsiteX2" fmla="*/ 2562216 w 2570922"/>
                  <a:gd name="connsiteY2" fmla="*/ 30712 h 2259495"/>
                  <a:gd name="connsiteX3" fmla="*/ 2570922 w 2570922"/>
                  <a:gd name="connsiteY3" fmla="*/ 117069 h 2259495"/>
                  <a:gd name="connsiteX4" fmla="*/ 2570922 w 2570922"/>
                  <a:gd name="connsiteY4" fmla="*/ 1830999 h 2259495"/>
                  <a:gd name="connsiteX5" fmla="*/ 2142426 w 2570922"/>
                  <a:gd name="connsiteY5" fmla="*/ 2259495 h 2259495"/>
                  <a:gd name="connsiteX6" fmla="*/ 428496 w 2570922"/>
                  <a:gd name="connsiteY6" fmla="*/ 2259495 h 2259495"/>
                  <a:gd name="connsiteX7" fmla="*/ 0 w 2570922"/>
                  <a:gd name="connsiteY7" fmla="*/ 1830999 h 2259495"/>
                  <a:gd name="connsiteX8" fmla="*/ 0 w 2570922"/>
                  <a:gd name="connsiteY8" fmla="*/ 117069 h 2259495"/>
                  <a:gd name="connsiteX9" fmla="*/ 8706 w 2570922"/>
                  <a:gd name="connsiteY9" fmla="*/ 30712 h 2259495"/>
                  <a:gd name="connsiteX10" fmla="*/ 18239 w 2570922"/>
                  <a:gd name="connsiteY10" fmla="*/ 0 h 2259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570922" h="2259495">
                    <a:moveTo>
                      <a:pt x="18239" y="0"/>
                    </a:moveTo>
                    <a:lnTo>
                      <a:pt x="2552683" y="0"/>
                    </a:lnTo>
                    <a:lnTo>
                      <a:pt x="2562216" y="30712"/>
                    </a:lnTo>
                    <a:cubicBezTo>
                      <a:pt x="2567925" y="58606"/>
                      <a:pt x="2570922" y="87488"/>
                      <a:pt x="2570922" y="117069"/>
                    </a:cubicBezTo>
                    <a:lnTo>
                      <a:pt x="2570922" y="1830999"/>
                    </a:lnTo>
                    <a:cubicBezTo>
                      <a:pt x="2570922" y="2067651"/>
                      <a:pt x="2379078" y="2259495"/>
                      <a:pt x="2142426" y="2259495"/>
                    </a:cubicBezTo>
                    <a:lnTo>
                      <a:pt x="428496" y="2259495"/>
                    </a:lnTo>
                    <a:cubicBezTo>
                      <a:pt x="191844" y="2259495"/>
                      <a:pt x="0" y="2067651"/>
                      <a:pt x="0" y="1830999"/>
                    </a:cubicBezTo>
                    <a:lnTo>
                      <a:pt x="0" y="117069"/>
                    </a:lnTo>
                    <a:cubicBezTo>
                      <a:pt x="0" y="87488"/>
                      <a:pt x="2998" y="58606"/>
                      <a:pt x="8706" y="30712"/>
                    </a:cubicBezTo>
                    <a:lnTo>
                      <a:pt x="18239" y="0"/>
                    </a:lnTo>
                    <a:close/>
                  </a:path>
                </a:pathLst>
              </a:custGeom>
              <a:solidFill>
                <a:schemeClr val="bg1"/>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3200"/>
              </a:p>
            </p:txBody>
          </p:sp>
        </p:grpSp>
        <p:sp>
          <p:nvSpPr>
            <p:cNvPr id="14" name="TextBox 13">
              <a:extLst>
                <a:ext uri="{FF2B5EF4-FFF2-40B4-BE49-F238E27FC236}">
                  <a16:creationId xmlns:a16="http://schemas.microsoft.com/office/drawing/2014/main" id="{B374CBBC-41CC-18F2-034D-4654EA245C57}"/>
                </a:ext>
              </a:extLst>
            </p:cNvPr>
            <p:cNvSpPr txBox="1">
              <a:spLocks noChangeArrowheads="1"/>
            </p:cNvSpPr>
            <p:nvPr/>
          </p:nvSpPr>
          <p:spPr bwMode="auto">
            <a:xfrm flipV="1">
              <a:off x="104870" y="1771273"/>
              <a:ext cx="1831839" cy="963764"/>
            </a:xfrm>
            <a:prstGeom prst="rect">
              <a:avLst/>
            </a:prstGeom>
          </p:spPr>
          <p:txBody>
            <a:bodyPr rot="0" vert="horz" wrap="square" lIns="0" tIns="45720" rIns="0" bIns="45720" anchor="b" anchorCtr="0" upright="1">
              <a:noAutofit/>
            </a:bodyPr>
            <a:lstStyle/>
            <a:p>
              <a:pPr algn="ctr" rtl="1">
                <a:lnSpc>
                  <a:spcPct val="115000"/>
                </a:lnSpc>
              </a:pPr>
              <a:r>
                <a:rPr lang="ar-EG"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إصدار تقرير واضح وشفاف</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Tree>
    <p:extLst>
      <p:ext uri="{BB962C8B-B14F-4D97-AF65-F5344CB8AC3E}">
        <p14:creationId xmlns:p14="http://schemas.microsoft.com/office/powerpoint/2010/main" val="3056309805"/>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ppt_x"/>
                                          </p:val>
                                        </p:tav>
                                        <p:tav tm="100000">
                                          <p:val>
                                            <p:strVal val="#ppt_x"/>
                                          </p:val>
                                        </p:tav>
                                      </p:tavLst>
                                    </p:anim>
                                    <p:anim calcmode="lin" valueType="num">
                                      <p:cBhvr additive="base">
                                        <p:cTn id="20"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4"/>
                                        </p:tgtEl>
                                        <p:attrNameLst>
                                          <p:attrName>style.visibility</p:attrName>
                                        </p:attrNameLst>
                                      </p:cBhvr>
                                      <p:to>
                                        <p:strVal val="visible"/>
                                      </p:to>
                                    </p:set>
                                    <p:anim calcmode="lin" valueType="num">
                                      <p:cBhvr additive="base">
                                        <p:cTn id="25" dur="500" fill="hold"/>
                                        <p:tgtEl>
                                          <p:spTgt spid="4"/>
                                        </p:tgtEl>
                                        <p:attrNameLst>
                                          <p:attrName>ppt_x</p:attrName>
                                        </p:attrNameLst>
                                      </p:cBhvr>
                                      <p:tavLst>
                                        <p:tav tm="0">
                                          <p:val>
                                            <p:strVal val="#ppt_x"/>
                                          </p:val>
                                        </p:tav>
                                        <p:tav tm="100000">
                                          <p:val>
                                            <p:strVal val="#ppt_x"/>
                                          </p:val>
                                        </p:tav>
                                      </p:tavLst>
                                    </p:anim>
                                    <p:anim calcmode="lin" valueType="num">
                                      <p:cBhvr additive="base">
                                        <p:cTn id="26"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11"/>
                                        </p:tgtEl>
                                        <p:attrNameLst>
                                          <p:attrName>style.visibility</p:attrName>
                                        </p:attrNameLst>
                                      </p:cBhvr>
                                      <p:to>
                                        <p:strVal val="visible"/>
                                      </p:to>
                                    </p:set>
                                    <p:anim calcmode="lin" valueType="num">
                                      <p:cBhvr additive="base">
                                        <p:cTn id="31" dur="500" fill="hold"/>
                                        <p:tgtEl>
                                          <p:spTgt spid="11"/>
                                        </p:tgtEl>
                                        <p:attrNameLst>
                                          <p:attrName>ppt_x</p:attrName>
                                        </p:attrNameLst>
                                      </p:cBhvr>
                                      <p:tavLst>
                                        <p:tav tm="0">
                                          <p:val>
                                            <p:strVal val="#ppt_x"/>
                                          </p:val>
                                        </p:tav>
                                        <p:tav tm="100000">
                                          <p:val>
                                            <p:strVal val="#ppt_x"/>
                                          </p:val>
                                        </p:tav>
                                      </p:tavLst>
                                    </p:anim>
                                    <p:anim calcmode="lin" valueType="num">
                                      <p:cBhvr additive="base">
                                        <p:cTn id="32"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20BBF33-6791-31C4-D8EC-996B7CED4748}"/>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E350AFAA-9066-259A-897A-B02B1DCDBDAA}"/>
              </a:ext>
            </a:extLst>
          </p:cNvPr>
          <p:cNvSpPr txBox="1"/>
          <p:nvPr/>
        </p:nvSpPr>
        <p:spPr>
          <a:xfrm>
            <a:off x="2779494" y="-181335"/>
            <a:ext cx="6633012" cy="729430"/>
          </a:xfrm>
          <a:prstGeom prst="rect">
            <a:avLst/>
          </a:prstGeom>
          <a:noFill/>
        </p:spPr>
        <p:txBody>
          <a:bodyPr wrap="square">
            <a:spAutoFit/>
          </a:bodyPr>
          <a:lstStyle/>
          <a:p>
            <a:pPr algn="ctr" rtl="1">
              <a:lnSpc>
                <a:spcPct val="115000"/>
              </a:lnSpc>
            </a:pPr>
            <a:r>
              <a:rPr lang="ar-SA" sz="3600" b="1" dirty="0">
                <a:solidFill>
                  <a:schemeClr val="bg1"/>
                </a:solidFill>
                <a:latin typeface="Adobe Arabic" panose="02040503050201020203" pitchFamily="18" charset="-78"/>
                <a:cs typeface="Adobe Arabic" panose="02040503050201020203" pitchFamily="18" charset="-78"/>
              </a:rPr>
              <a:t>تنفيذ تمرين</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3A7A1C28-93ED-1C15-3AAA-0CC2F88E83E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2" name="TextBox 1">
            <a:extLst>
              <a:ext uri="{FF2B5EF4-FFF2-40B4-BE49-F238E27FC236}">
                <a16:creationId xmlns:a16="http://schemas.microsoft.com/office/drawing/2014/main" id="{86B09C3E-E651-202F-6898-A2C6BC2ADE77}"/>
              </a:ext>
            </a:extLst>
          </p:cNvPr>
          <p:cNvSpPr txBox="1"/>
          <p:nvPr/>
        </p:nvSpPr>
        <p:spPr>
          <a:xfrm>
            <a:off x="1676848" y="3429000"/>
            <a:ext cx="5009702" cy="1224951"/>
          </a:xfrm>
          <a:prstGeom prst="rect">
            <a:avLst/>
          </a:prstGeom>
          <a:noFill/>
        </p:spPr>
        <p:txBody>
          <a:bodyPr wrap="square">
            <a:spAutoFit/>
          </a:bodyPr>
          <a:lstStyle>
            <a:defPPr>
              <a:defRPr lang="en-US"/>
            </a:defPPr>
            <a:lvl1pPr marR="0" algn="ctr">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r>
              <a:rPr lang="ar-SA"/>
              <a:t>ماهي أبرز العقوبات المترتبة على عدم الالتزام بالمبادئ الأساسية للمراجعة الخارجية؟</a:t>
            </a:r>
            <a:endParaRPr lang="en-US" dirty="0"/>
          </a:p>
        </p:txBody>
      </p:sp>
      <p:pic>
        <p:nvPicPr>
          <p:cNvPr id="3" name="Picture 2">
            <a:extLst>
              <a:ext uri="{FF2B5EF4-FFF2-40B4-BE49-F238E27FC236}">
                <a16:creationId xmlns:a16="http://schemas.microsoft.com/office/drawing/2014/main" id="{7D6364F5-95D8-F94A-9D05-FC158A68BD81}"/>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511682" y="1967726"/>
            <a:ext cx="4287207" cy="4381407"/>
          </a:xfrm>
          <a:prstGeom prst="rect">
            <a:avLst/>
          </a:prstGeom>
        </p:spPr>
      </p:pic>
    </p:spTree>
    <p:extLst>
      <p:ext uri="{BB962C8B-B14F-4D97-AF65-F5344CB8AC3E}">
        <p14:creationId xmlns:p14="http://schemas.microsoft.com/office/powerpoint/2010/main" val="2427117246"/>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par>
                                <p:cTn id="8" presetID="22" presetClass="entr" presetSubtype="4"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wipe(down)">
                                      <p:cBhvr>
                                        <p:cTn id="10"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4EF7FD1-6E19-E7EE-A787-C36BDFB9013A}"/>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7327CADA-BDEA-869A-5875-332D7E635AFA}"/>
              </a:ext>
            </a:extLst>
          </p:cNvPr>
          <p:cNvSpPr txBox="1"/>
          <p:nvPr/>
        </p:nvSpPr>
        <p:spPr>
          <a:xfrm>
            <a:off x="2779494" y="-181335"/>
            <a:ext cx="6633012" cy="729430"/>
          </a:xfrm>
          <a:prstGeom prst="rect">
            <a:avLst/>
          </a:prstGeom>
          <a:noFill/>
        </p:spPr>
        <p:txBody>
          <a:bodyPr wrap="square">
            <a:spAutoFit/>
          </a:bodyPr>
          <a:lstStyle/>
          <a:p>
            <a:pPr algn="ctr" rtl="1">
              <a:lnSpc>
                <a:spcPct val="115000"/>
              </a:lnSpc>
            </a:pPr>
            <a:r>
              <a:rPr lang="ar-SA" sz="3600" b="1" dirty="0">
                <a:solidFill>
                  <a:schemeClr val="bg1"/>
                </a:solidFill>
                <a:latin typeface="Adobe Arabic" panose="02040503050201020203" pitchFamily="18" charset="-78"/>
                <a:cs typeface="Adobe Arabic" panose="02040503050201020203" pitchFamily="18" charset="-78"/>
              </a:rPr>
              <a:t>الحل</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E18117DD-7FBA-2DB5-FA14-87E88F903AC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pic>
        <p:nvPicPr>
          <p:cNvPr id="4" name="Picture 3">
            <a:extLst>
              <a:ext uri="{FF2B5EF4-FFF2-40B4-BE49-F238E27FC236}">
                <a16:creationId xmlns:a16="http://schemas.microsoft.com/office/drawing/2014/main" id="{6D3CB290-B598-F6C8-4AD1-B89B8F4BF50C}"/>
              </a:ext>
            </a:extLst>
          </p:cNvPr>
          <p:cNvPicPr>
            <a:picLocks noChangeAspect="1"/>
          </p:cNvPicPr>
          <p:nvPr/>
        </p:nvPicPr>
        <p:blipFill>
          <a:blip r:embed="rId4" cstate="print">
            <a:extLst>
              <a:ext uri="{BEBA8EAE-BF5A-486C-A8C5-ECC9F3942E4B}">
                <a14:imgProps xmlns:a14="http://schemas.microsoft.com/office/drawing/2010/main">
                  <a14:imgLayer r:embed="rId5">
                    <a14:imgEffect>
                      <a14:backgroundRemoval t="10000" b="90000" l="10000" r="90000">
                        <a14:foregroundMark x1="24182" y1="38353" x2="24182" y2="38353"/>
                        <a14:foregroundMark x1="28058" y1="25555" x2="28058" y2="25555"/>
                        <a14:foregroundMark x1="36940" y1="15260" x2="36940" y2="15260"/>
                        <a14:foregroundMark x1="51958" y1="12798" x2="51958" y2="12798"/>
                        <a14:foregroundMark x1="61647" y1="20549" x2="61647" y2="20549"/>
                        <a14:foregroundMark x1="63625" y1="36375" x2="63625" y2="36375"/>
                      </a14:backgroundRemoval>
                    </a14:imgEffect>
                  </a14:imgLayer>
                </a14:imgProps>
              </a:ext>
              <a:ext uri="{28A0092B-C50C-407E-A947-70E740481C1C}">
                <a14:useLocalDpi xmlns:a14="http://schemas.microsoft.com/office/drawing/2010/main" val="0"/>
              </a:ext>
            </a:extLst>
          </a:blip>
          <a:stretch>
            <a:fillRect/>
          </a:stretch>
        </p:blipFill>
        <p:spPr>
          <a:xfrm>
            <a:off x="279348" y="1711843"/>
            <a:ext cx="5146157" cy="5146157"/>
          </a:xfrm>
          <a:prstGeom prst="rect">
            <a:avLst/>
          </a:prstGeom>
        </p:spPr>
      </p:pic>
      <p:sp>
        <p:nvSpPr>
          <p:cNvPr id="5" name="TextBox 4">
            <a:extLst>
              <a:ext uri="{FF2B5EF4-FFF2-40B4-BE49-F238E27FC236}">
                <a16:creationId xmlns:a16="http://schemas.microsoft.com/office/drawing/2014/main" id="{48AE9FF8-3B2F-A604-D5A0-212E6CC6D50E}"/>
              </a:ext>
            </a:extLst>
          </p:cNvPr>
          <p:cNvSpPr txBox="1"/>
          <p:nvPr/>
        </p:nvSpPr>
        <p:spPr>
          <a:xfrm>
            <a:off x="5215955" y="1107995"/>
            <a:ext cx="6224506" cy="2640723"/>
          </a:xfrm>
          <a:prstGeom prst="rect">
            <a:avLst/>
          </a:prstGeom>
          <a:noFill/>
        </p:spPr>
        <p:txBody>
          <a:bodyPr wrap="square">
            <a:spAutoFit/>
          </a:bodyPr>
          <a:lstStyle>
            <a:defPPr>
              <a:defRPr lang="en-US"/>
            </a:defPPr>
            <a:lvl1pPr marL="457200" marR="0" indent="-457200" algn="just" rtl="1">
              <a:lnSpc>
                <a:spcPct val="115000"/>
              </a:lnSpc>
              <a:spcBef>
                <a:spcPts val="0"/>
              </a:spcBef>
              <a:spcAft>
                <a:spcPts val="0"/>
              </a:spcAft>
              <a:buSzPct val="130000"/>
              <a:buBlip>
                <a:blip r:embed="rId6"/>
              </a:buBlip>
              <a:defRPr sz="2400" b="1">
                <a:latin typeface="Adobe Arabic" panose="02040503050201020203" pitchFamily="18" charset="-78"/>
                <a:cs typeface="Adobe Arabic" panose="02040503050201020203" pitchFamily="18" charset="-78"/>
              </a:defRPr>
            </a:lvl1pPr>
          </a:lstStyle>
          <a:p>
            <a:pPr marL="0" indent="0">
              <a:buNone/>
            </a:pPr>
            <a:r>
              <a:rPr lang="ar-SA" dirty="0">
                <a:solidFill>
                  <a:srgbClr val="168489"/>
                </a:solidFill>
              </a:rPr>
              <a:t>1. العقوبات القانونية:</a:t>
            </a:r>
            <a:endParaRPr lang="en-US" dirty="0">
              <a:solidFill>
                <a:srgbClr val="168489"/>
              </a:solidFill>
            </a:endParaRPr>
          </a:p>
          <a:p>
            <a:pPr marL="0" indent="0">
              <a:buNone/>
            </a:pPr>
            <a:r>
              <a:rPr lang="ar-SA" dirty="0"/>
              <a:t>- المساءلة القانونية:</a:t>
            </a:r>
            <a:endParaRPr lang="en-US" dirty="0"/>
          </a:p>
          <a:p>
            <a:pPr lvl="0"/>
            <a:r>
              <a:rPr lang="ar-SA" dirty="0"/>
              <a:t>قد يتعرض المراجع لمقاضاة قانونية بسبب الإهمال أو تقديم معلومات مضللة، خاصة إذا أدى ذلك إلى خسائر مادية لأصحاب المصلحة.</a:t>
            </a:r>
            <a:endParaRPr lang="en-US" dirty="0"/>
          </a:p>
          <a:p>
            <a:pPr lvl="0"/>
            <a:r>
              <a:rPr lang="ar-SA" dirty="0"/>
              <a:t>في بعض الحالات، قد تصل العقوبات إلى الغرامات المالية الكبيرة أو السجن، حسب القوانين المحلية المنظمة لمهنة المراجعة.</a:t>
            </a:r>
            <a:endParaRPr lang="en-US" dirty="0"/>
          </a:p>
        </p:txBody>
      </p:sp>
      <p:sp>
        <p:nvSpPr>
          <p:cNvPr id="11" name="TextBox 10">
            <a:extLst>
              <a:ext uri="{FF2B5EF4-FFF2-40B4-BE49-F238E27FC236}">
                <a16:creationId xmlns:a16="http://schemas.microsoft.com/office/drawing/2014/main" id="{190D78BD-CAF8-8DC0-D25F-F303B3DF63DF}"/>
              </a:ext>
            </a:extLst>
          </p:cNvPr>
          <p:cNvSpPr txBox="1"/>
          <p:nvPr/>
        </p:nvSpPr>
        <p:spPr>
          <a:xfrm>
            <a:off x="5215955" y="4154228"/>
            <a:ext cx="6224506" cy="1366528"/>
          </a:xfrm>
          <a:prstGeom prst="rect">
            <a:avLst/>
          </a:prstGeom>
          <a:noFill/>
        </p:spPr>
        <p:txBody>
          <a:bodyPr wrap="square">
            <a:spAutoFit/>
          </a:bodyPr>
          <a:lstStyle>
            <a:defPPr>
              <a:defRPr lang="en-US"/>
            </a:defPPr>
            <a:lvl1pPr marL="457200" marR="0" indent="-457200" algn="just" rtl="1">
              <a:lnSpc>
                <a:spcPct val="115000"/>
              </a:lnSpc>
              <a:spcBef>
                <a:spcPts val="0"/>
              </a:spcBef>
              <a:spcAft>
                <a:spcPts val="0"/>
              </a:spcAft>
              <a:buSzPct val="130000"/>
              <a:buBlip>
                <a:blip r:embed="rId6"/>
              </a:buBlip>
              <a:defRPr sz="2400" b="1">
                <a:latin typeface="Adobe Arabic" panose="02040503050201020203" pitchFamily="18" charset="-78"/>
                <a:cs typeface="Adobe Arabic" panose="02040503050201020203" pitchFamily="18" charset="-78"/>
              </a:defRPr>
            </a:lvl1pPr>
          </a:lstStyle>
          <a:p>
            <a:pPr marL="0" indent="0">
              <a:buNone/>
            </a:pPr>
            <a:r>
              <a:rPr lang="ar-SA" dirty="0"/>
              <a:t>- إلغاء الترخيص المهني:</a:t>
            </a:r>
            <a:endParaRPr lang="en-US" dirty="0"/>
          </a:p>
          <a:p>
            <a:pPr lvl="0"/>
            <a:r>
              <a:rPr lang="ar-SA" dirty="0"/>
              <a:t>إذا ثبت إخلال المراجع بالمبادئ الأساسية مثل النزاهة أو الاستقلالية، يمكن أن يتم سحب أو تعليق ترخيصه لمزاولة المهنة.</a:t>
            </a:r>
            <a:endParaRPr lang="en-US" dirty="0"/>
          </a:p>
        </p:txBody>
      </p:sp>
    </p:spTree>
    <p:extLst>
      <p:ext uri="{BB962C8B-B14F-4D97-AF65-F5344CB8AC3E}">
        <p14:creationId xmlns:p14="http://schemas.microsoft.com/office/powerpoint/2010/main" val="2629583776"/>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par>
                                <p:cTn id="8" presetID="42"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1000"/>
                                        <p:tgtEl>
                                          <p:spTgt spid="5"/>
                                        </p:tgtEl>
                                      </p:cBhvr>
                                    </p:animEffect>
                                    <p:anim calcmode="lin" valueType="num">
                                      <p:cBhvr>
                                        <p:cTn id="11" dur="1000" fill="hold"/>
                                        <p:tgtEl>
                                          <p:spTgt spid="5"/>
                                        </p:tgtEl>
                                        <p:attrNameLst>
                                          <p:attrName>ppt_x</p:attrName>
                                        </p:attrNameLst>
                                      </p:cBhvr>
                                      <p:tavLst>
                                        <p:tav tm="0">
                                          <p:val>
                                            <p:strVal val="#ppt_x"/>
                                          </p:val>
                                        </p:tav>
                                        <p:tav tm="100000">
                                          <p:val>
                                            <p:strVal val="#ppt_x"/>
                                          </p:val>
                                        </p:tav>
                                      </p:tavLst>
                                    </p:anim>
                                    <p:anim calcmode="lin" valueType="num">
                                      <p:cBhvr>
                                        <p:cTn id="12"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1000"/>
                                        <p:tgtEl>
                                          <p:spTgt spid="11"/>
                                        </p:tgtEl>
                                      </p:cBhvr>
                                    </p:animEffect>
                                    <p:anim calcmode="lin" valueType="num">
                                      <p:cBhvr>
                                        <p:cTn id="18" dur="1000" fill="hold"/>
                                        <p:tgtEl>
                                          <p:spTgt spid="11"/>
                                        </p:tgtEl>
                                        <p:attrNameLst>
                                          <p:attrName>ppt_x</p:attrName>
                                        </p:attrNameLst>
                                      </p:cBhvr>
                                      <p:tavLst>
                                        <p:tav tm="0">
                                          <p:val>
                                            <p:strVal val="#ppt_x"/>
                                          </p:val>
                                        </p:tav>
                                        <p:tav tm="100000">
                                          <p:val>
                                            <p:strVal val="#ppt_x"/>
                                          </p:val>
                                        </p:tav>
                                      </p:tavLst>
                                    </p:anim>
                                    <p:anim calcmode="lin" valueType="num">
                                      <p:cBhvr>
                                        <p:cTn id="19"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1"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82CE494-244D-A0D9-A858-6D53E0CE8473}"/>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E7A7A024-FECD-ED1A-510C-C9A05A5B1CDE}"/>
              </a:ext>
            </a:extLst>
          </p:cNvPr>
          <p:cNvSpPr txBox="1"/>
          <p:nvPr/>
        </p:nvSpPr>
        <p:spPr>
          <a:xfrm>
            <a:off x="2779494" y="-181335"/>
            <a:ext cx="6633012" cy="729430"/>
          </a:xfrm>
          <a:prstGeom prst="rect">
            <a:avLst/>
          </a:prstGeom>
          <a:noFill/>
        </p:spPr>
        <p:txBody>
          <a:bodyPr wrap="square">
            <a:spAutoFit/>
          </a:bodyPr>
          <a:lstStyle/>
          <a:p>
            <a:pPr algn="ctr" rtl="1">
              <a:lnSpc>
                <a:spcPct val="115000"/>
              </a:lnSpc>
            </a:pPr>
            <a:r>
              <a:rPr lang="ar-SA" sz="3600" b="1" dirty="0">
                <a:solidFill>
                  <a:schemeClr val="bg1"/>
                </a:solidFill>
                <a:latin typeface="Adobe Arabic" panose="02040503050201020203" pitchFamily="18" charset="-78"/>
                <a:cs typeface="Adobe Arabic" panose="02040503050201020203" pitchFamily="18" charset="-78"/>
              </a:rPr>
              <a:t>الحل</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CD0E4C68-23C1-27A7-4A86-02A7A52CE28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pic>
        <p:nvPicPr>
          <p:cNvPr id="4" name="Picture 3">
            <a:extLst>
              <a:ext uri="{FF2B5EF4-FFF2-40B4-BE49-F238E27FC236}">
                <a16:creationId xmlns:a16="http://schemas.microsoft.com/office/drawing/2014/main" id="{0E14EAD4-4B1E-ADE8-7969-E10F52F973DA}"/>
              </a:ext>
            </a:extLst>
          </p:cNvPr>
          <p:cNvPicPr>
            <a:picLocks noChangeAspect="1"/>
          </p:cNvPicPr>
          <p:nvPr/>
        </p:nvPicPr>
        <p:blipFill>
          <a:blip r:embed="rId4" cstate="print">
            <a:extLst>
              <a:ext uri="{BEBA8EAE-BF5A-486C-A8C5-ECC9F3942E4B}">
                <a14:imgProps xmlns:a14="http://schemas.microsoft.com/office/drawing/2010/main">
                  <a14:imgLayer r:embed="rId5">
                    <a14:imgEffect>
                      <a14:backgroundRemoval t="10000" b="90000" l="10000" r="90000">
                        <a14:foregroundMark x1="24182" y1="38353" x2="24182" y2="38353"/>
                        <a14:foregroundMark x1="28058" y1="25555" x2="28058" y2="25555"/>
                        <a14:foregroundMark x1="36940" y1="15260" x2="36940" y2="15260"/>
                        <a14:foregroundMark x1="51958" y1="12798" x2="51958" y2="12798"/>
                        <a14:foregroundMark x1="61647" y1="20549" x2="61647" y2="20549"/>
                        <a14:foregroundMark x1="63625" y1="36375" x2="63625" y2="36375"/>
                      </a14:backgroundRemoval>
                    </a14:imgEffect>
                  </a14:imgLayer>
                </a14:imgProps>
              </a:ext>
              <a:ext uri="{28A0092B-C50C-407E-A947-70E740481C1C}">
                <a14:useLocalDpi xmlns:a14="http://schemas.microsoft.com/office/drawing/2010/main" val="0"/>
              </a:ext>
            </a:extLst>
          </a:blip>
          <a:stretch>
            <a:fillRect/>
          </a:stretch>
        </p:blipFill>
        <p:spPr>
          <a:xfrm>
            <a:off x="279348" y="1711843"/>
            <a:ext cx="5146157" cy="5146157"/>
          </a:xfrm>
          <a:prstGeom prst="rect">
            <a:avLst/>
          </a:prstGeom>
        </p:spPr>
      </p:pic>
      <p:sp>
        <p:nvSpPr>
          <p:cNvPr id="5" name="TextBox 4">
            <a:extLst>
              <a:ext uri="{FF2B5EF4-FFF2-40B4-BE49-F238E27FC236}">
                <a16:creationId xmlns:a16="http://schemas.microsoft.com/office/drawing/2014/main" id="{7D9C205E-AF1E-58C7-E4D2-332E796F7A47}"/>
              </a:ext>
            </a:extLst>
          </p:cNvPr>
          <p:cNvSpPr txBox="1"/>
          <p:nvPr/>
        </p:nvSpPr>
        <p:spPr>
          <a:xfrm>
            <a:off x="5215955" y="1624759"/>
            <a:ext cx="6224506" cy="4552015"/>
          </a:xfrm>
          <a:prstGeom prst="rect">
            <a:avLst/>
          </a:prstGeom>
          <a:noFill/>
        </p:spPr>
        <p:txBody>
          <a:bodyPr wrap="square">
            <a:spAutoFit/>
          </a:bodyPr>
          <a:lstStyle>
            <a:defPPr>
              <a:defRPr lang="en-US"/>
            </a:defPPr>
            <a:lvl1pPr marL="457200" marR="0" indent="-457200" algn="just" rtl="1">
              <a:lnSpc>
                <a:spcPct val="115000"/>
              </a:lnSpc>
              <a:spcBef>
                <a:spcPts val="0"/>
              </a:spcBef>
              <a:spcAft>
                <a:spcPts val="0"/>
              </a:spcAft>
              <a:buSzPct val="130000"/>
              <a:buBlip>
                <a:blip r:embed="rId6"/>
              </a:buBlip>
              <a:defRPr sz="2400" b="1">
                <a:latin typeface="Adobe Arabic" panose="02040503050201020203" pitchFamily="18" charset="-78"/>
                <a:cs typeface="Adobe Arabic" panose="02040503050201020203" pitchFamily="18" charset="-78"/>
              </a:defRPr>
            </a:lvl1pPr>
          </a:lstStyle>
          <a:p>
            <a:pPr marL="0" indent="0">
              <a:buNone/>
            </a:pPr>
            <a:r>
              <a:rPr lang="ar-SA" sz="2800" dirty="0">
                <a:solidFill>
                  <a:srgbClr val="168489"/>
                </a:solidFill>
              </a:rPr>
              <a:t>2. العقوبات المهنية:</a:t>
            </a:r>
            <a:endParaRPr lang="en-US" sz="2800" dirty="0">
              <a:solidFill>
                <a:srgbClr val="168489"/>
              </a:solidFill>
            </a:endParaRPr>
          </a:p>
          <a:p>
            <a:pPr lvl="0"/>
            <a:r>
              <a:rPr lang="ar-SA" sz="2800" dirty="0">
                <a:solidFill>
                  <a:srgbClr val="168489"/>
                </a:solidFill>
              </a:rPr>
              <a:t>التوبيخ أو الإنذار: </a:t>
            </a:r>
            <a:r>
              <a:rPr lang="ar-SA" sz="2800" dirty="0"/>
              <a:t>الهيئات المهنية (مثل الجمعيات أو النقابات المحاسبية) قد تصدر تحذيرات أو إنذارات رسمية للمراجع المخالف.</a:t>
            </a:r>
            <a:endParaRPr lang="en-US" sz="2800" dirty="0"/>
          </a:p>
          <a:p>
            <a:pPr lvl="0"/>
            <a:r>
              <a:rPr lang="ar-SA" sz="2800" dirty="0">
                <a:solidFill>
                  <a:srgbClr val="168489"/>
                </a:solidFill>
              </a:rPr>
              <a:t>الإيقاف المؤقت أو الدائم: </a:t>
            </a:r>
            <a:r>
              <a:rPr lang="ar-SA" sz="2800" dirty="0"/>
              <a:t>الهيئات المهنية قد تقوم بإيقاف المراجع عن ممارسة المهنة لفترة زمنية محددة أو بشكل دائم إذا ثبتت مخالفته.</a:t>
            </a:r>
            <a:endParaRPr lang="en-US" sz="2800" dirty="0"/>
          </a:p>
          <a:p>
            <a:pPr lvl="0"/>
            <a:r>
              <a:rPr lang="ar-SA" sz="2800" dirty="0">
                <a:solidFill>
                  <a:srgbClr val="168489"/>
                </a:solidFill>
              </a:rPr>
              <a:t>إلغاء العضوية: </a:t>
            </a:r>
            <a:r>
              <a:rPr lang="ar-SA" sz="2800" dirty="0"/>
              <a:t>في حال الإخلال الجسيم، يمكن إلغاء عضوية المراجع في الهيئة المهنية، مما يؤدي لفقدان مكانته المهنية.</a:t>
            </a:r>
            <a:endParaRPr lang="en-US" sz="2800" dirty="0"/>
          </a:p>
        </p:txBody>
      </p:sp>
    </p:spTree>
    <p:extLst>
      <p:ext uri="{BB962C8B-B14F-4D97-AF65-F5344CB8AC3E}">
        <p14:creationId xmlns:p14="http://schemas.microsoft.com/office/powerpoint/2010/main" val="1153080867"/>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par>
                                <p:cTn id="8" presetID="42"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1000"/>
                                        <p:tgtEl>
                                          <p:spTgt spid="5"/>
                                        </p:tgtEl>
                                      </p:cBhvr>
                                    </p:animEffect>
                                    <p:anim calcmode="lin" valueType="num">
                                      <p:cBhvr>
                                        <p:cTn id="11" dur="1000" fill="hold"/>
                                        <p:tgtEl>
                                          <p:spTgt spid="5"/>
                                        </p:tgtEl>
                                        <p:attrNameLst>
                                          <p:attrName>ppt_x</p:attrName>
                                        </p:attrNameLst>
                                      </p:cBhvr>
                                      <p:tavLst>
                                        <p:tav tm="0">
                                          <p:val>
                                            <p:strVal val="#ppt_x"/>
                                          </p:val>
                                        </p:tav>
                                        <p:tav tm="100000">
                                          <p:val>
                                            <p:strVal val="#ppt_x"/>
                                          </p:val>
                                        </p:tav>
                                      </p:tavLst>
                                    </p:anim>
                                    <p:anim calcmode="lin" valueType="num">
                                      <p:cBhvr>
                                        <p:cTn id="12"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CEFFA8B-B8D7-F705-0545-E0EDA634F1B1}"/>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15C7CBF5-FECF-AEAA-29FF-ECB8ADDC9D96}"/>
              </a:ext>
            </a:extLst>
          </p:cNvPr>
          <p:cNvSpPr txBox="1"/>
          <p:nvPr/>
        </p:nvSpPr>
        <p:spPr>
          <a:xfrm>
            <a:off x="2779494" y="-181335"/>
            <a:ext cx="6633012" cy="729430"/>
          </a:xfrm>
          <a:prstGeom prst="rect">
            <a:avLst/>
          </a:prstGeom>
          <a:noFill/>
        </p:spPr>
        <p:txBody>
          <a:bodyPr wrap="square">
            <a:spAutoFit/>
          </a:bodyPr>
          <a:lstStyle/>
          <a:p>
            <a:pPr algn="ctr" rtl="1">
              <a:lnSpc>
                <a:spcPct val="115000"/>
              </a:lnSpc>
            </a:pPr>
            <a:r>
              <a:rPr lang="ar-SA" sz="3600" b="1" dirty="0">
                <a:solidFill>
                  <a:schemeClr val="bg1"/>
                </a:solidFill>
                <a:latin typeface="Adobe Arabic" panose="02040503050201020203" pitchFamily="18" charset="-78"/>
                <a:cs typeface="Adobe Arabic" panose="02040503050201020203" pitchFamily="18" charset="-78"/>
              </a:rPr>
              <a:t>الحل</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59C268C1-9BB3-B145-C815-8FA1F91880F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pic>
        <p:nvPicPr>
          <p:cNvPr id="4" name="Picture 3">
            <a:extLst>
              <a:ext uri="{FF2B5EF4-FFF2-40B4-BE49-F238E27FC236}">
                <a16:creationId xmlns:a16="http://schemas.microsoft.com/office/drawing/2014/main" id="{26DB0F8C-C027-E146-D0C7-48513012C014}"/>
              </a:ext>
            </a:extLst>
          </p:cNvPr>
          <p:cNvPicPr>
            <a:picLocks noChangeAspect="1"/>
          </p:cNvPicPr>
          <p:nvPr/>
        </p:nvPicPr>
        <p:blipFill>
          <a:blip r:embed="rId4" cstate="print">
            <a:extLst>
              <a:ext uri="{BEBA8EAE-BF5A-486C-A8C5-ECC9F3942E4B}">
                <a14:imgProps xmlns:a14="http://schemas.microsoft.com/office/drawing/2010/main">
                  <a14:imgLayer r:embed="rId5">
                    <a14:imgEffect>
                      <a14:backgroundRemoval t="10000" b="90000" l="10000" r="90000">
                        <a14:foregroundMark x1="24182" y1="38353" x2="24182" y2="38353"/>
                        <a14:foregroundMark x1="28058" y1="25555" x2="28058" y2="25555"/>
                        <a14:foregroundMark x1="36940" y1="15260" x2="36940" y2="15260"/>
                        <a14:foregroundMark x1="51958" y1="12798" x2="51958" y2="12798"/>
                        <a14:foregroundMark x1="61647" y1="20549" x2="61647" y2="20549"/>
                        <a14:foregroundMark x1="63625" y1="36375" x2="63625" y2="36375"/>
                      </a14:backgroundRemoval>
                    </a14:imgEffect>
                  </a14:imgLayer>
                </a14:imgProps>
              </a:ext>
              <a:ext uri="{28A0092B-C50C-407E-A947-70E740481C1C}">
                <a14:useLocalDpi xmlns:a14="http://schemas.microsoft.com/office/drawing/2010/main" val="0"/>
              </a:ext>
            </a:extLst>
          </a:blip>
          <a:stretch>
            <a:fillRect/>
          </a:stretch>
        </p:blipFill>
        <p:spPr>
          <a:xfrm>
            <a:off x="279348" y="1711843"/>
            <a:ext cx="5146157" cy="5146157"/>
          </a:xfrm>
          <a:prstGeom prst="rect">
            <a:avLst/>
          </a:prstGeom>
        </p:spPr>
      </p:pic>
      <p:sp>
        <p:nvSpPr>
          <p:cNvPr id="5" name="TextBox 4">
            <a:extLst>
              <a:ext uri="{FF2B5EF4-FFF2-40B4-BE49-F238E27FC236}">
                <a16:creationId xmlns:a16="http://schemas.microsoft.com/office/drawing/2014/main" id="{0616ABC4-04D7-9ED8-118B-7C5A84937863}"/>
              </a:ext>
            </a:extLst>
          </p:cNvPr>
          <p:cNvSpPr txBox="1"/>
          <p:nvPr/>
        </p:nvSpPr>
        <p:spPr>
          <a:xfrm>
            <a:off x="5215955" y="1711843"/>
            <a:ext cx="6224506" cy="3560975"/>
          </a:xfrm>
          <a:prstGeom prst="rect">
            <a:avLst/>
          </a:prstGeom>
          <a:noFill/>
        </p:spPr>
        <p:txBody>
          <a:bodyPr wrap="square">
            <a:spAutoFit/>
          </a:bodyPr>
          <a:lstStyle>
            <a:defPPr>
              <a:defRPr lang="en-US"/>
            </a:defPPr>
            <a:lvl1pPr marL="457200" marR="0" indent="-457200" algn="just" rtl="1">
              <a:lnSpc>
                <a:spcPct val="115000"/>
              </a:lnSpc>
              <a:spcBef>
                <a:spcPts val="0"/>
              </a:spcBef>
              <a:spcAft>
                <a:spcPts val="0"/>
              </a:spcAft>
              <a:buSzPct val="130000"/>
              <a:buBlip>
                <a:blip r:embed="rId6"/>
              </a:buBlip>
              <a:defRPr sz="2400" b="1">
                <a:latin typeface="Adobe Arabic" panose="02040503050201020203" pitchFamily="18" charset="-78"/>
                <a:cs typeface="Adobe Arabic" panose="02040503050201020203" pitchFamily="18" charset="-78"/>
              </a:defRPr>
            </a:lvl1pPr>
          </a:lstStyle>
          <a:p>
            <a:pPr marL="0" indent="0">
              <a:buNone/>
            </a:pPr>
            <a:r>
              <a:rPr lang="ar-SA" sz="2800" dirty="0">
                <a:solidFill>
                  <a:srgbClr val="168489"/>
                </a:solidFill>
              </a:rPr>
              <a:t> 3. العقوبات الأخلاقية:</a:t>
            </a:r>
            <a:endParaRPr lang="en-US" sz="2800" dirty="0">
              <a:solidFill>
                <a:srgbClr val="168489"/>
              </a:solidFill>
            </a:endParaRPr>
          </a:p>
          <a:p>
            <a:pPr lvl="0"/>
            <a:r>
              <a:rPr lang="ar-SA" sz="2800" dirty="0">
                <a:solidFill>
                  <a:srgbClr val="168489"/>
                </a:solidFill>
              </a:rPr>
              <a:t>الإضرار بالسمعة: </a:t>
            </a:r>
            <a:r>
              <a:rPr lang="ar-SA" sz="2800" dirty="0"/>
              <a:t>عدم الالتزام بالمبادئ يؤدي إلى فقدان المراجع لمصداقيته وسمعته المهنية، ما قد يقلل من فرصه في الحصول على عملاء جدد أو مشاريع مستقبلية.</a:t>
            </a:r>
            <a:endParaRPr lang="en-US" sz="2800" dirty="0"/>
          </a:p>
          <a:p>
            <a:pPr lvl="0"/>
            <a:r>
              <a:rPr lang="ar-SA" sz="2800" dirty="0">
                <a:solidFill>
                  <a:srgbClr val="168489"/>
                </a:solidFill>
              </a:rPr>
              <a:t>فقدان الثقة: </a:t>
            </a:r>
            <a:r>
              <a:rPr lang="ar-SA" sz="2800" dirty="0"/>
              <a:t>العملاء وأصحاب المصلحة قد يفقدون الثقة في المراجع بسبب الإخلال بالمبادئ، مما ينعكس سلباً على مسيرته المهنية.</a:t>
            </a:r>
            <a:endParaRPr lang="en-US" sz="2800" dirty="0"/>
          </a:p>
        </p:txBody>
      </p:sp>
    </p:spTree>
    <p:extLst>
      <p:ext uri="{BB962C8B-B14F-4D97-AF65-F5344CB8AC3E}">
        <p14:creationId xmlns:p14="http://schemas.microsoft.com/office/powerpoint/2010/main" val="3657836203"/>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par>
                                <p:cTn id="8" presetID="42"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1000"/>
                                        <p:tgtEl>
                                          <p:spTgt spid="5"/>
                                        </p:tgtEl>
                                      </p:cBhvr>
                                    </p:animEffect>
                                    <p:anim calcmode="lin" valueType="num">
                                      <p:cBhvr>
                                        <p:cTn id="11" dur="1000" fill="hold"/>
                                        <p:tgtEl>
                                          <p:spTgt spid="5"/>
                                        </p:tgtEl>
                                        <p:attrNameLst>
                                          <p:attrName>ppt_x</p:attrName>
                                        </p:attrNameLst>
                                      </p:cBhvr>
                                      <p:tavLst>
                                        <p:tav tm="0">
                                          <p:val>
                                            <p:strVal val="#ppt_x"/>
                                          </p:val>
                                        </p:tav>
                                        <p:tav tm="100000">
                                          <p:val>
                                            <p:strVal val="#ppt_x"/>
                                          </p:val>
                                        </p:tav>
                                      </p:tavLst>
                                    </p:anim>
                                    <p:anim calcmode="lin" valueType="num">
                                      <p:cBhvr>
                                        <p:cTn id="12"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9.xml><?xml version="1.0" encoding="utf-8"?>
<p:sld xmlns:a="http://schemas.openxmlformats.org/drawingml/2006/main" xmlns:r="http://schemas.openxmlformats.org/officeDocument/2006/relationships" xmlns:p="http://schemas.openxmlformats.org/presentationml/2006/main">
  <p:cSld>
    <p:bg>
      <p:bgPr>
        <a:solidFill>
          <a:srgbClr val="A0C9CA"/>
        </a:solidFill>
        <a:effectLst/>
      </p:bgPr>
    </p:bg>
    <p:spTree>
      <p:nvGrpSpPr>
        <p:cNvPr id="1" name="">
          <a:extLst>
            <a:ext uri="{FF2B5EF4-FFF2-40B4-BE49-F238E27FC236}">
              <a16:creationId xmlns:a16="http://schemas.microsoft.com/office/drawing/2014/main" id="{1343FC0E-B1DC-0051-4D87-35DF02662F26}"/>
            </a:ext>
          </a:extLst>
        </p:cNvPr>
        <p:cNvGrpSpPr/>
        <p:nvPr/>
      </p:nvGrpSpPr>
      <p:grpSpPr>
        <a:xfrm>
          <a:off x="0" y="0"/>
          <a:ext cx="0" cy="0"/>
          <a:chOff x="0" y="0"/>
          <a:chExt cx="0" cy="0"/>
        </a:xfrm>
      </p:grpSpPr>
      <p:sp>
        <p:nvSpPr>
          <p:cNvPr id="35" name="Rectangle: Rounded Corners 34">
            <a:extLst>
              <a:ext uri="{FF2B5EF4-FFF2-40B4-BE49-F238E27FC236}">
                <a16:creationId xmlns:a16="http://schemas.microsoft.com/office/drawing/2014/main" id="{AE0C7416-C651-33E6-A81A-A11FE935F46A}"/>
              </a:ext>
            </a:extLst>
          </p:cNvPr>
          <p:cNvSpPr/>
          <p:nvPr/>
        </p:nvSpPr>
        <p:spPr>
          <a:xfrm>
            <a:off x="4739621" y="1447801"/>
            <a:ext cx="7650048" cy="8235084"/>
          </a:xfrm>
          <a:prstGeom prst="roundRect">
            <a:avLst>
              <a:gd name="adj" fmla="val 6240"/>
            </a:avLst>
          </a:prstGeom>
          <a:solidFill>
            <a:schemeClr val="bg1"/>
          </a:solidFill>
          <a:ln>
            <a:noFill/>
          </a:ln>
          <a:scene3d>
            <a:camera prst="isometricTopUp"/>
            <a:lightRig rig="threePt" dir="t"/>
          </a:scene3d>
          <a:sp3d extrusionH="120650" prstMaterial="translucentPowder"/>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99" name="Rectangle: Rounded Corners 98">
            <a:extLst>
              <a:ext uri="{FF2B5EF4-FFF2-40B4-BE49-F238E27FC236}">
                <a16:creationId xmlns:a16="http://schemas.microsoft.com/office/drawing/2014/main" id="{DA1CAD94-8AB1-69C3-5B16-23D09BF5700A}"/>
              </a:ext>
            </a:extLst>
          </p:cNvPr>
          <p:cNvSpPr/>
          <p:nvPr/>
        </p:nvSpPr>
        <p:spPr>
          <a:xfrm>
            <a:off x="4737292" y="2162437"/>
            <a:ext cx="7860092" cy="6964236"/>
          </a:xfrm>
          <a:prstGeom prst="roundRect">
            <a:avLst>
              <a:gd name="adj" fmla="val 3329"/>
            </a:avLst>
          </a:prstGeom>
          <a:noFill/>
          <a:ln w="28575">
            <a:solidFill>
              <a:schemeClr val="bg1">
                <a:lumMod val="65000"/>
              </a:schemeClr>
            </a:solidFill>
            <a:prstDash val="dash"/>
          </a:ln>
          <a:scene3d>
            <a:camera prst="isometricBottomDown"/>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nvGrpSpPr>
          <p:cNvPr id="50" name="Group 49">
            <a:extLst>
              <a:ext uri="{FF2B5EF4-FFF2-40B4-BE49-F238E27FC236}">
                <a16:creationId xmlns:a16="http://schemas.microsoft.com/office/drawing/2014/main" id="{7F6FBD35-9CFB-9772-E557-E54B277EC6DF}"/>
              </a:ext>
            </a:extLst>
          </p:cNvPr>
          <p:cNvGrpSpPr/>
          <p:nvPr/>
        </p:nvGrpSpPr>
        <p:grpSpPr>
          <a:xfrm>
            <a:off x="7979267" y="-972868"/>
            <a:ext cx="5613451" cy="4492039"/>
            <a:chOff x="8034976" y="-699337"/>
            <a:chExt cx="5613451" cy="4492039"/>
          </a:xfrm>
        </p:grpSpPr>
        <p:sp>
          <p:nvSpPr>
            <p:cNvPr id="46" name="Rectangle: Rounded Corners 45">
              <a:extLst>
                <a:ext uri="{FF2B5EF4-FFF2-40B4-BE49-F238E27FC236}">
                  <a16:creationId xmlns:a16="http://schemas.microsoft.com/office/drawing/2014/main" id="{2B7CDB1D-B010-E0E0-F206-9DE6950F6386}"/>
                </a:ext>
              </a:extLst>
            </p:cNvPr>
            <p:cNvSpPr/>
            <p:nvPr/>
          </p:nvSpPr>
          <p:spPr>
            <a:xfrm>
              <a:off x="9169208" y="-699337"/>
              <a:ext cx="4479219" cy="3715798"/>
            </a:xfrm>
            <a:prstGeom prst="roundRect">
              <a:avLst>
                <a:gd name="adj" fmla="val 6240"/>
              </a:avLst>
            </a:prstGeom>
            <a:solidFill>
              <a:schemeClr val="bg1"/>
            </a:solidFill>
            <a:ln>
              <a:noFill/>
            </a:ln>
            <a:scene3d>
              <a:camera prst="isometricLeftDown"/>
              <a:lightRig rig="threePt" dir="t"/>
            </a:scene3d>
            <a:sp3d extrusionH="120650" prstMaterial="translucentPowder"/>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7" name="Rectangle: Rounded Corners 46">
              <a:extLst>
                <a:ext uri="{FF2B5EF4-FFF2-40B4-BE49-F238E27FC236}">
                  <a16:creationId xmlns:a16="http://schemas.microsoft.com/office/drawing/2014/main" id="{A77C56BC-5074-A3CE-B0C8-BA885ECA066C}"/>
                </a:ext>
              </a:extLst>
            </p:cNvPr>
            <p:cNvSpPr/>
            <p:nvPr/>
          </p:nvSpPr>
          <p:spPr>
            <a:xfrm>
              <a:off x="8803305" y="-424622"/>
              <a:ext cx="4479219" cy="3715798"/>
            </a:xfrm>
            <a:prstGeom prst="roundRect">
              <a:avLst>
                <a:gd name="adj" fmla="val 6240"/>
              </a:avLst>
            </a:prstGeom>
            <a:solidFill>
              <a:schemeClr val="bg1"/>
            </a:solidFill>
            <a:ln>
              <a:noFill/>
            </a:ln>
            <a:scene3d>
              <a:camera prst="isometricLeftDown"/>
              <a:lightRig rig="threePt" dir="t"/>
            </a:scene3d>
            <a:sp3d extrusionH="120650" prstMaterial="translucentPowder"/>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8" name="Rectangle: Rounded Corners 47">
              <a:extLst>
                <a:ext uri="{FF2B5EF4-FFF2-40B4-BE49-F238E27FC236}">
                  <a16:creationId xmlns:a16="http://schemas.microsoft.com/office/drawing/2014/main" id="{B3D4250D-BF5B-0E1F-2F43-F774C67FD4C0}"/>
                </a:ext>
              </a:extLst>
            </p:cNvPr>
            <p:cNvSpPr/>
            <p:nvPr/>
          </p:nvSpPr>
          <p:spPr>
            <a:xfrm>
              <a:off x="8437402" y="-175427"/>
              <a:ext cx="4479219" cy="3715798"/>
            </a:xfrm>
            <a:prstGeom prst="roundRect">
              <a:avLst>
                <a:gd name="adj" fmla="val 6240"/>
              </a:avLst>
            </a:prstGeom>
            <a:solidFill>
              <a:schemeClr val="bg1"/>
            </a:solidFill>
            <a:ln>
              <a:noFill/>
            </a:ln>
            <a:scene3d>
              <a:camera prst="isometricLeftDown"/>
              <a:lightRig rig="threePt" dir="t"/>
            </a:scene3d>
            <a:sp3d extrusionH="120650" prstMaterial="translucentPowder"/>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9" name="Rectangle: Rounded Corners 48">
              <a:extLst>
                <a:ext uri="{FF2B5EF4-FFF2-40B4-BE49-F238E27FC236}">
                  <a16:creationId xmlns:a16="http://schemas.microsoft.com/office/drawing/2014/main" id="{721156C1-70D7-D51C-1242-4A015C421256}"/>
                </a:ext>
              </a:extLst>
            </p:cNvPr>
            <p:cNvSpPr/>
            <p:nvPr/>
          </p:nvSpPr>
          <p:spPr>
            <a:xfrm>
              <a:off x="8034976" y="76904"/>
              <a:ext cx="4479219" cy="3715798"/>
            </a:xfrm>
            <a:prstGeom prst="roundRect">
              <a:avLst>
                <a:gd name="adj" fmla="val 6240"/>
              </a:avLst>
            </a:prstGeom>
            <a:gradFill flip="none" rotWithShape="1">
              <a:gsLst>
                <a:gs pos="0">
                  <a:srgbClr val="168489"/>
                </a:gs>
                <a:gs pos="58000">
                  <a:srgbClr val="82ADD1"/>
                </a:gs>
                <a:gs pos="100000">
                  <a:srgbClr val="A0C9CA"/>
                </a:gs>
              </a:gsLst>
              <a:lin ang="2700000" scaled="1"/>
              <a:tileRect/>
            </a:gradFill>
            <a:ln>
              <a:noFill/>
            </a:ln>
            <a:scene3d>
              <a:camera prst="isometricLeftDown"/>
              <a:lightRig rig="threePt" dir="t"/>
            </a:scene3d>
            <a:sp3d extrusionH="120650" prstMaterial="translucentPowder"/>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pic>
        <p:nvPicPr>
          <p:cNvPr id="9" name="Picture 8">
            <a:extLst>
              <a:ext uri="{FF2B5EF4-FFF2-40B4-BE49-F238E27FC236}">
                <a16:creationId xmlns:a16="http://schemas.microsoft.com/office/drawing/2014/main" id="{8A1E5223-A2E7-6146-4579-47F1743329DA}"/>
              </a:ext>
            </a:extLst>
          </p:cNvPr>
          <p:cNvPicPr>
            <a:picLocks noChangeAspect="1"/>
          </p:cNvPicPr>
          <p:nvPr/>
        </p:nvPicPr>
        <p:blipFill>
          <a:blip r:embed="rId3">
            <a:extLst>
              <a:ext uri="{BEBA8EAE-BF5A-486C-A8C5-ECC9F3942E4B}">
                <a14:imgProps xmlns:a14="http://schemas.microsoft.com/office/drawing/2010/main">
                  <a14:imgLayer r:embed="rId4">
                    <a14:imgEffect>
                      <a14:sharpenSoften amount="-100000"/>
                    </a14:imgEffect>
                  </a14:imgLayer>
                </a14:imgProps>
              </a:ext>
            </a:extLst>
          </a:blip>
          <a:stretch>
            <a:fillRect/>
          </a:stretch>
        </p:blipFill>
        <p:spPr>
          <a:xfrm>
            <a:off x="6260762" y="3379748"/>
            <a:ext cx="4102964" cy="2365453"/>
          </a:xfrm>
          <a:prstGeom prst="rect">
            <a:avLst/>
          </a:prstGeom>
        </p:spPr>
      </p:pic>
      <p:sp>
        <p:nvSpPr>
          <p:cNvPr id="4" name="Rectangle: Rounded Corners 3">
            <a:extLst>
              <a:ext uri="{FF2B5EF4-FFF2-40B4-BE49-F238E27FC236}">
                <a16:creationId xmlns:a16="http://schemas.microsoft.com/office/drawing/2014/main" id="{B0A12973-A229-570F-377A-CB010E1C83B2}"/>
              </a:ext>
            </a:extLst>
          </p:cNvPr>
          <p:cNvSpPr/>
          <p:nvPr/>
        </p:nvSpPr>
        <p:spPr>
          <a:xfrm>
            <a:off x="6877051" y="2790825"/>
            <a:ext cx="2876550" cy="2876550"/>
          </a:xfrm>
          <a:prstGeom prst="roundRect">
            <a:avLst>
              <a:gd name="adj" fmla="val 6240"/>
            </a:avLst>
          </a:prstGeom>
          <a:gradFill flip="none" rotWithShape="1">
            <a:gsLst>
              <a:gs pos="0">
                <a:srgbClr val="168489"/>
              </a:gs>
              <a:gs pos="43000">
                <a:srgbClr val="A0C9CA"/>
              </a:gs>
              <a:gs pos="100000">
                <a:srgbClr val="82ADD1"/>
              </a:gs>
            </a:gsLst>
            <a:path path="circle">
              <a:fillToRect l="100000" t="100000"/>
            </a:path>
            <a:tileRect r="-100000" b="-100000"/>
          </a:gradFill>
          <a:ln>
            <a:noFill/>
          </a:ln>
          <a:scene3d>
            <a:camera prst="isometricTopUp"/>
            <a:lightRig rig="threePt" dir="t"/>
          </a:scene3d>
          <a:sp3d extrusionH="209550" prstMaterial="meta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7" name="Freeform: Shape 6">
            <a:extLst>
              <a:ext uri="{FF2B5EF4-FFF2-40B4-BE49-F238E27FC236}">
                <a16:creationId xmlns:a16="http://schemas.microsoft.com/office/drawing/2014/main" id="{9EBF0256-55BD-BFF5-31D1-A763C344A49A}"/>
              </a:ext>
            </a:extLst>
          </p:cNvPr>
          <p:cNvSpPr/>
          <p:nvPr/>
        </p:nvSpPr>
        <p:spPr>
          <a:xfrm>
            <a:off x="6880412" y="2790825"/>
            <a:ext cx="2863664" cy="2876550"/>
          </a:xfrm>
          <a:custGeom>
            <a:avLst/>
            <a:gdLst>
              <a:gd name="connsiteX0" fmla="*/ 179497 w 2863664"/>
              <a:gd name="connsiteY0" fmla="*/ 0 h 2876550"/>
              <a:gd name="connsiteX1" fmla="*/ 2697053 w 2863664"/>
              <a:gd name="connsiteY1" fmla="*/ 0 h 2876550"/>
              <a:gd name="connsiteX2" fmla="*/ 2862444 w 2863664"/>
              <a:gd name="connsiteY2" fmla="*/ 109629 h 2876550"/>
              <a:gd name="connsiteX3" fmla="*/ 2863664 w 2863664"/>
              <a:gd name="connsiteY3" fmla="*/ 115668 h 2876550"/>
              <a:gd name="connsiteX4" fmla="*/ 2647949 w 2863664"/>
              <a:gd name="connsiteY4" fmla="*/ 104775 h 2876550"/>
              <a:gd name="connsiteX5" fmla="*/ 209549 w 2863664"/>
              <a:gd name="connsiteY5" fmla="*/ 2543175 h 2876550"/>
              <a:gd name="connsiteX6" fmla="*/ 222138 w 2863664"/>
              <a:gd name="connsiteY6" fmla="*/ 2792487 h 2876550"/>
              <a:gd name="connsiteX7" fmla="*/ 234968 w 2863664"/>
              <a:gd name="connsiteY7" fmla="*/ 2876550 h 2876550"/>
              <a:gd name="connsiteX8" fmla="*/ 179497 w 2863664"/>
              <a:gd name="connsiteY8" fmla="*/ 2876550 h 2876550"/>
              <a:gd name="connsiteX9" fmla="*/ 0 w 2863664"/>
              <a:gd name="connsiteY9" fmla="*/ 2697053 h 2876550"/>
              <a:gd name="connsiteX10" fmla="*/ 0 w 2863664"/>
              <a:gd name="connsiteY10" fmla="*/ 179497 h 2876550"/>
              <a:gd name="connsiteX11" fmla="*/ 179497 w 2863664"/>
              <a:gd name="connsiteY11" fmla="*/ 0 h 287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863664" h="2876550">
                <a:moveTo>
                  <a:pt x="179497" y="0"/>
                </a:moveTo>
                <a:lnTo>
                  <a:pt x="2697053" y="0"/>
                </a:lnTo>
                <a:cubicBezTo>
                  <a:pt x="2771403" y="0"/>
                  <a:pt x="2835195" y="45205"/>
                  <a:pt x="2862444" y="109629"/>
                </a:cubicBezTo>
                <a:lnTo>
                  <a:pt x="2863664" y="115668"/>
                </a:lnTo>
                <a:lnTo>
                  <a:pt x="2647949" y="104775"/>
                </a:lnTo>
                <a:cubicBezTo>
                  <a:pt x="1301258" y="104775"/>
                  <a:pt x="209549" y="1196484"/>
                  <a:pt x="209549" y="2543175"/>
                </a:cubicBezTo>
                <a:cubicBezTo>
                  <a:pt x="209549" y="2627343"/>
                  <a:pt x="213814" y="2710516"/>
                  <a:pt x="222138" y="2792487"/>
                </a:cubicBezTo>
                <a:lnTo>
                  <a:pt x="234968" y="2876550"/>
                </a:lnTo>
                <a:lnTo>
                  <a:pt x="179497" y="2876550"/>
                </a:lnTo>
                <a:cubicBezTo>
                  <a:pt x="80364" y="2876550"/>
                  <a:pt x="0" y="2796186"/>
                  <a:pt x="0" y="2697053"/>
                </a:cubicBezTo>
                <a:lnTo>
                  <a:pt x="0" y="179497"/>
                </a:lnTo>
                <a:cubicBezTo>
                  <a:pt x="0" y="80364"/>
                  <a:pt x="80364" y="0"/>
                  <a:pt x="179497" y="0"/>
                </a:cubicBezTo>
                <a:close/>
              </a:path>
            </a:pathLst>
          </a:custGeom>
          <a:solidFill>
            <a:schemeClr val="bg1">
              <a:alpha val="26000"/>
            </a:schemeClr>
          </a:solidFill>
          <a:ln>
            <a:noFill/>
          </a:ln>
          <a:scene3d>
            <a:camera prst="isometricTopUp"/>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6" name="Oval 15">
            <a:extLst>
              <a:ext uri="{FF2B5EF4-FFF2-40B4-BE49-F238E27FC236}">
                <a16:creationId xmlns:a16="http://schemas.microsoft.com/office/drawing/2014/main" id="{04F5E403-10BF-C1BC-2FDC-ED69A8754AA9}"/>
              </a:ext>
            </a:extLst>
          </p:cNvPr>
          <p:cNvSpPr/>
          <p:nvPr/>
        </p:nvSpPr>
        <p:spPr>
          <a:xfrm>
            <a:off x="6698914" y="1428752"/>
            <a:ext cx="3223300" cy="3124196"/>
          </a:xfrm>
          <a:prstGeom prst="ellipse">
            <a:avLst/>
          </a:prstGeom>
          <a:gradFill>
            <a:gsLst>
              <a:gs pos="57000">
                <a:schemeClr val="bg1">
                  <a:lumMod val="95000"/>
                  <a:alpha val="87000"/>
                </a:schemeClr>
              </a:gs>
              <a:gs pos="100000">
                <a:schemeClr val="tx2">
                  <a:lumMod val="40000"/>
                  <a:lumOff val="60000"/>
                </a:schemeClr>
              </a:gs>
            </a:gsLst>
            <a:path path="circle">
              <a:fillToRect l="100000" t="100000"/>
            </a:path>
          </a:gradFill>
          <a:ln>
            <a:solidFill>
              <a:schemeClr val="accent1">
                <a:shade val="50000"/>
              </a:schemeClr>
            </a:solidFill>
          </a:ln>
          <a:scene3d>
            <a:camera prst="isometricLeftDown"/>
            <a:lightRig rig="threePt" dir="t"/>
          </a:scene3d>
          <a:sp3d extrusionH="2095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2" name="TextBox 111">
            <a:extLst>
              <a:ext uri="{FF2B5EF4-FFF2-40B4-BE49-F238E27FC236}">
                <a16:creationId xmlns:a16="http://schemas.microsoft.com/office/drawing/2014/main" id="{46CDB2C5-272E-3C88-4F54-3595242F99B1}"/>
              </a:ext>
            </a:extLst>
          </p:cNvPr>
          <p:cNvSpPr txBox="1"/>
          <p:nvPr/>
        </p:nvSpPr>
        <p:spPr>
          <a:xfrm>
            <a:off x="8776490" y="1217568"/>
            <a:ext cx="3167751" cy="1200329"/>
          </a:xfrm>
          <a:prstGeom prst="rect">
            <a:avLst/>
          </a:prstGeom>
          <a:noFill/>
        </p:spPr>
        <p:txBody>
          <a:bodyPr wrap="square" rtlCol="0">
            <a:spAutoFit/>
            <a:scene3d>
              <a:camera prst="isometricLeftDown"/>
              <a:lightRig rig="threePt" dir="t"/>
            </a:scene3d>
            <a:sp3d extrusionH="31750" prstMaterial="metal"/>
          </a:bodyPr>
          <a:lstStyle/>
          <a:p>
            <a:pPr algn="ctr"/>
            <a:r>
              <a:rPr lang="ar-SY" sz="3600" dirty="0">
                <a:latin typeface="Adobe Arabic" panose="02040503050201020203" pitchFamily="18" charset="-78"/>
                <a:cs typeface="Adobe Arabic" panose="02040503050201020203" pitchFamily="18" charset="-78"/>
              </a:rPr>
              <a:t>الإطار القانوني للمراجعة الخارجية</a:t>
            </a:r>
            <a:endParaRPr lang="en-US" sz="3600" dirty="0">
              <a:latin typeface="Adobe Arabic" panose="02040503050201020203" pitchFamily="18" charset="-78"/>
              <a:cs typeface="Adobe Arabic" panose="02040503050201020203" pitchFamily="18" charset="-78"/>
            </a:endParaRPr>
          </a:p>
        </p:txBody>
      </p:sp>
      <p:grpSp>
        <p:nvGrpSpPr>
          <p:cNvPr id="28" name="Group 27">
            <a:extLst>
              <a:ext uri="{FF2B5EF4-FFF2-40B4-BE49-F238E27FC236}">
                <a16:creationId xmlns:a16="http://schemas.microsoft.com/office/drawing/2014/main" id="{68265BD9-7D6D-1E19-0871-F8F72DF8BB06}"/>
              </a:ext>
            </a:extLst>
          </p:cNvPr>
          <p:cNvGrpSpPr/>
          <p:nvPr/>
        </p:nvGrpSpPr>
        <p:grpSpPr>
          <a:xfrm>
            <a:off x="6945835" y="5057528"/>
            <a:ext cx="7105650" cy="1543500"/>
            <a:chOff x="6945835" y="5057528"/>
            <a:chExt cx="7105650" cy="1543500"/>
          </a:xfrm>
        </p:grpSpPr>
        <p:grpSp>
          <p:nvGrpSpPr>
            <p:cNvPr id="78" name="Group 77">
              <a:extLst>
                <a:ext uri="{FF2B5EF4-FFF2-40B4-BE49-F238E27FC236}">
                  <a16:creationId xmlns:a16="http://schemas.microsoft.com/office/drawing/2014/main" id="{56C31825-5685-5057-FFA1-A85329A67EC2}"/>
                </a:ext>
              </a:extLst>
            </p:cNvPr>
            <p:cNvGrpSpPr/>
            <p:nvPr/>
          </p:nvGrpSpPr>
          <p:grpSpPr>
            <a:xfrm>
              <a:off x="9172624" y="5057528"/>
              <a:ext cx="2738477" cy="1543500"/>
              <a:chOff x="5099804" y="4684840"/>
              <a:chExt cx="2738477" cy="1543500"/>
            </a:xfrm>
          </p:grpSpPr>
          <p:sp>
            <p:nvSpPr>
              <p:cNvPr id="79" name="Rectangle: Rounded Corners 78">
                <a:extLst>
                  <a:ext uri="{FF2B5EF4-FFF2-40B4-BE49-F238E27FC236}">
                    <a16:creationId xmlns:a16="http://schemas.microsoft.com/office/drawing/2014/main" id="{2CD144BB-6C64-7301-B02F-D63B23D68819}"/>
                  </a:ext>
                </a:extLst>
              </p:cNvPr>
              <p:cNvSpPr/>
              <p:nvPr/>
            </p:nvSpPr>
            <p:spPr>
              <a:xfrm>
                <a:off x="5099804" y="4783195"/>
                <a:ext cx="2733715" cy="1445145"/>
              </a:xfrm>
              <a:prstGeom prst="roundRect">
                <a:avLst/>
              </a:prstGeom>
              <a:gradFill flip="none" rotWithShape="1">
                <a:gsLst>
                  <a:gs pos="0">
                    <a:srgbClr val="168489"/>
                  </a:gs>
                  <a:gs pos="85000">
                    <a:srgbClr val="168489"/>
                  </a:gs>
                </a:gsLst>
                <a:lin ang="2700000" scaled="1"/>
                <a:tileRect/>
              </a:gradFill>
              <a:ln>
                <a:noFill/>
              </a:ln>
              <a:scene3d>
                <a:camera prst="isometricBottomDown"/>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80" name="Rectangle: Rounded Corners 79">
                <a:extLst>
                  <a:ext uri="{FF2B5EF4-FFF2-40B4-BE49-F238E27FC236}">
                    <a16:creationId xmlns:a16="http://schemas.microsoft.com/office/drawing/2014/main" id="{9584A00E-941A-99F5-ECBC-394B7DCEFD75}"/>
                  </a:ext>
                </a:extLst>
              </p:cNvPr>
              <p:cNvSpPr/>
              <p:nvPr/>
            </p:nvSpPr>
            <p:spPr>
              <a:xfrm>
                <a:off x="5104566" y="4684840"/>
                <a:ext cx="2733715" cy="1445145"/>
              </a:xfrm>
              <a:prstGeom prst="roundRect">
                <a:avLst/>
              </a:prstGeom>
              <a:solidFill>
                <a:schemeClr val="bg1">
                  <a:alpha val="74000"/>
                </a:schemeClr>
              </a:solidFill>
              <a:ln>
                <a:noFill/>
              </a:ln>
              <a:scene3d>
                <a:camera prst="isometricBottomDown"/>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sp>
          <p:nvSpPr>
            <p:cNvPr id="125" name="TextBox 124">
              <a:extLst>
                <a:ext uri="{FF2B5EF4-FFF2-40B4-BE49-F238E27FC236}">
                  <a16:creationId xmlns:a16="http://schemas.microsoft.com/office/drawing/2014/main" id="{068FB0EB-12CD-C3D2-8F87-D4BFAF4EE589}"/>
                </a:ext>
              </a:extLst>
            </p:cNvPr>
            <p:cNvSpPr txBox="1"/>
            <p:nvPr/>
          </p:nvSpPr>
          <p:spPr>
            <a:xfrm>
              <a:off x="6945835" y="5124817"/>
              <a:ext cx="7105650" cy="800219"/>
            </a:xfrm>
            <a:prstGeom prst="rect">
              <a:avLst/>
            </a:prstGeom>
            <a:noFill/>
            <a:scene3d>
              <a:camera prst="isometricLeftDown"/>
              <a:lightRig rig="threePt" dir="t"/>
            </a:scene3d>
          </p:spPr>
          <p:txBody>
            <a:bodyPr wrap="square">
              <a:spAutoFit/>
              <a:scene3d>
                <a:camera prst="isometricTopUp"/>
                <a:lightRig rig="threePt" dir="t"/>
              </a:scene3d>
            </a:bodyPr>
            <a:lstStyle/>
            <a:p>
              <a:pPr algn="ctr">
                <a:lnSpc>
                  <a:spcPct val="115000"/>
                </a:lnSpc>
                <a:spcAft>
                  <a:spcPts val="800"/>
                </a:spcAft>
              </a:pPr>
              <a:r>
                <a:rPr lang="ar-SA" sz="4000" b="1" dirty="0">
                  <a:latin typeface="Adobe Arabic" panose="02040503050201020203" pitchFamily="18" charset="-78"/>
                  <a:ea typeface="GE Dinar Two Medium" panose="020A0503020102020204" pitchFamily="18" charset="-78"/>
                  <a:cs typeface="Adobe Arabic" panose="02040503050201020203" pitchFamily="18" charset="-78"/>
                </a:rPr>
                <a:t>الوحدة الثانية</a:t>
              </a:r>
              <a:endParaRPr lang="ar-SY" sz="4000" b="1" dirty="0">
                <a:latin typeface="Adobe Arabic" panose="02040503050201020203" pitchFamily="18" charset="-78"/>
                <a:ea typeface="GE Dinar Two Medium" panose="020A0503020102020204" pitchFamily="18" charset="-78"/>
                <a:cs typeface="Adobe Arabic" panose="02040503050201020203" pitchFamily="18" charset="-78"/>
              </a:endParaRPr>
            </a:p>
          </p:txBody>
        </p:sp>
      </p:grpSp>
      <p:grpSp>
        <p:nvGrpSpPr>
          <p:cNvPr id="17" name="Group 16">
            <a:extLst>
              <a:ext uri="{FF2B5EF4-FFF2-40B4-BE49-F238E27FC236}">
                <a16:creationId xmlns:a16="http://schemas.microsoft.com/office/drawing/2014/main" id="{5928A7E9-E84E-0E6F-AEF7-BF6BEB03405E}"/>
              </a:ext>
            </a:extLst>
          </p:cNvPr>
          <p:cNvGrpSpPr/>
          <p:nvPr/>
        </p:nvGrpSpPr>
        <p:grpSpPr>
          <a:xfrm>
            <a:off x="6790840" y="1447801"/>
            <a:ext cx="3039448" cy="3095622"/>
            <a:chOff x="1216363" y="952500"/>
            <a:chExt cx="4276725" cy="4276725"/>
          </a:xfrm>
          <a:scene3d>
            <a:camera prst="isometricLeftDown"/>
            <a:lightRig rig="threePt" dir="t"/>
          </a:scene3d>
        </p:grpSpPr>
        <p:sp>
          <p:nvSpPr>
            <p:cNvPr id="10" name="Oval 9">
              <a:extLst>
                <a:ext uri="{FF2B5EF4-FFF2-40B4-BE49-F238E27FC236}">
                  <a16:creationId xmlns:a16="http://schemas.microsoft.com/office/drawing/2014/main" id="{14432806-C53A-06A6-0DFF-B02C80C81294}"/>
                </a:ext>
              </a:extLst>
            </p:cNvPr>
            <p:cNvSpPr/>
            <p:nvPr/>
          </p:nvSpPr>
          <p:spPr>
            <a:xfrm>
              <a:off x="1216363" y="952500"/>
              <a:ext cx="4276725" cy="4276725"/>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 name="Oval 10">
              <a:extLst>
                <a:ext uri="{FF2B5EF4-FFF2-40B4-BE49-F238E27FC236}">
                  <a16:creationId xmlns:a16="http://schemas.microsoft.com/office/drawing/2014/main" id="{49902B11-B1B4-CDF7-2033-428402D0D799}"/>
                </a:ext>
              </a:extLst>
            </p:cNvPr>
            <p:cNvSpPr/>
            <p:nvPr/>
          </p:nvSpPr>
          <p:spPr>
            <a:xfrm>
              <a:off x="1487825" y="1223962"/>
              <a:ext cx="3733800" cy="3733800"/>
            </a:xfrm>
            <a:prstGeom prst="ellipse">
              <a:avLst/>
            </a:prstGeom>
            <a:gradFill>
              <a:gsLst>
                <a:gs pos="0">
                  <a:srgbClr val="168489"/>
                </a:gs>
                <a:gs pos="43000">
                  <a:srgbClr val="82ADD1"/>
                </a:gs>
                <a:gs pos="100000">
                  <a:srgbClr val="A0C9CA"/>
                </a:gs>
              </a:gsLst>
              <a:path path="circle">
                <a:fillToRect l="100000" t="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2" name="Oval 11">
              <a:extLst>
                <a:ext uri="{FF2B5EF4-FFF2-40B4-BE49-F238E27FC236}">
                  <a16:creationId xmlns:a16="http://schemas.microsoft.com/office/drawing/2014/main" id="{9FBA00B2-8B1D-839E-2E14-346A70090E49}"/>
                </a:ext>
              </a:extLst>
            </p:cNvPr>
            <p:cNvSpPr/>
            <p:nvPr/>
          </p:nvSpPr>
          <p:spPr>
            <a:xfrm>
              <a:off x="1854537" y="1590674"/>
              <a:ext cx="3000376" cy="3000376"/>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3" name="Oval 12">
              <a:extLst>
                <a:ext uri="{FF2B5EF4-FFF2-40B4-BE49-F238E27FC236}">
                  <a16:creationId xmlns:a16="http://schemas.microsoft.com/office/drawing/2014/main" id="{7A4E1162-F9D9-DDCB-CC02-2B1EAC9DFA1D}"/>
                </a:ext>
              </a:extLst>
            </p:cNvPr>
            <p:cNvSpPr/>
            <p:nvPr/>
          </p:nvSpPr>
          <p:spPr>
            <a:xfrm>
              <a:off x="2162295" y="1904999"/>
              <a:ext cx="2372400" cy="2371726"/>
            </a:xfrm>
            <a:prstGeom prst="ellipse">
              <a:avLst/>
            </a:prstGeom>
            <a:gradFill>
              <a:gsLst>
                <a:gs pos="0">
                  <a:srgbClr val="168489"/>
                </a:gs>
                <a:gs pos="43000">
                  <a:srgbClr val="A0C9CA"/>
                </a:gs>
                <a:gs pos="100000">
                  <a:srgbClr val="82ADD1"/>
                </a:gs>
              </a:gsLst>
              <a:path path="circle">
                <a:fillToRect l="100000" t="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4" name="Oval 13">
              <a:extLst>
                <a:ext uri="{FF2B5EF4-FFF2-40B4-BE49-F238E27FC236}">
                  <a16:creationId xmlns:a16="http://schemas.microsoft.com/office/drawing/2014/main" id="{82FB62A3-174B-9890-92AC-59FFABFA051F}"/>
                </a:ext>
              </a:extLst>
            </p:cNvPr>
            <p:cNvSpPr/>
            <p:nvPr/>
          </p:nvSpPr>
          <p:spPr>
            <a:xfrm>
              <a:off x="2582190" y="2325371"/>
              <a:ext cx="1532610" cy="153098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5" name="Oval 14">
              <a:extLst>
                <a:ext uri="{FF2B5EF4-FFF2-40B4-BE49-F238E27FC236}">
                  <a16:creationId xmlns:a16="http://schemas.microsoft.com/office/drawing/2014/main" id="{2D3058E8-5261-1A77-ABBC-84647006AFB3}"/>
                </a:ext>
              </a:extLst>
            </p:cNvPr>
            <p:cNvSpPr/>
            <p:nvPr/>
          </p:nvSpPr>
          <p:spPr>
            <a:xfrm>
              <a:off x="2895576" y="2638424"/>
              <a:ext cx="905838" cy="904876"/>
            </a:xfrm>
            <a:prstGeom prst="ellipse">
              <a:avLst/>
            </a:prstGeom>
            <a:gradFill>
              <a:gsLst>
                <a:gs pos="0">
                  <a:srgbClr val="168489"/>
                </a:gs>
                <a:gs pos="43000">
                  <a:srgbClr val="82ADD1"/>
                </a:gs>
                <a:gs pos="100000">
                  <a:srgbClr val="A0C9CA"/>
                </a:gs>
              </a:gsLst>
              <a:path path="circle">
                <a:fillToRect l="100000" t="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grpSp>
        <p:nvGrpSpPr>
          <p:cNvPr id="130" name="Group 129">
            <a:extLst>
              <a:ext uri="{FF2B5EF4-FFF2-40B4-BE49-F238E27FC236}">
                <a16:creationId xmlns:a16="http://schemas.microsoft.com/office/drawing/2014/main" id="{04DD6E55-69ED-487F-559A-3AF36839A0CD}"/>
              </a:ext>
            </a:extLst>
          </p:cNvPr>
          <p:cNvGrpSpPr/>
          <p:nvPr/>
        </p:nvGrpSpPr>
        <p:grpSpPr>
          <a:xfrm>
            <a:off x="8681899" y="1820062"/>
            <a:ext cx="1300101" cy="1108933"/>
            <a:chOff x="8752423" y="2038437"/>
            <a:chExt cx="1300101" cy="1108933"/>
          </a:xfrm>
        </p:grpSpPr>
        <p:sp>
          <p:nvSpPr>
            <p:cNvPr id="27" name="Rectangle: Rounded Corners 26">
              <a:extLst>
                <a:ext uri="{FF2B5EF4-FFF2-40B4-BE49-F238E27FC236}">
                  <a16:creationId xmlns:a16="http://schemas.microsoft.com/office/drawing/2014/main" id="{4F5AFF2E-4DE4-3E5D-78CE-7D6E555D50A4}"/>
                </a:ext>
              </a:extLst>
            </p:cNvPr>
            <p:cNvSpPr/>
            <p:nvPr/>
          </p:nvSpPr>
          <p:spPr>
            <a:xfrm>
              <a:off x="8752423" y="2038437"/>
              <a:ext cx="1300101" cy="1108933"/>
            </a:xfrm>
            <a:prstGeom prst="roundRect">
              <a:avLst>
                <a:gd name="adj" fmla="val 24190"/>
              </a:avLst>
            </a:prstGeom>
            <a:solidFill>
              <a:schemeClr val="bg1">
                <a:alpha val="91000"/>
              </a:schemeClr>
            </a:solidFill>
            <a:ln>
              <a:gradFill>
                <a:gsLst>
                  <a:gs pos="0">
                    <a:srgbClr val="0066FF"/>
                  </a:gs>
                  <a:gs pos="100000">
                    <a:srgbClr val="0000FF"/>
                  </a:gs>
                </a:gsLst>
                <a:lin ang="5400000" scaled="1"/>
              </a:gradFill>
            </a:ln>
            <a:effectLst>
              <a:reflection blurRad="38100" stA="45000" endPos="65000" dist="50800" dir="5400000" sy="-100000" algn="bl" rotWithShape="0"/>
            </a:effectLst>
            <a:scene3d>
              <a:camera prst="isometricLeftDown"/>
              <a:lightRig rig="threePt" dir="t"/>
            </a:scene3d>
            <a:sp3d extrusionH="152400" prstMaterial="meta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30" name="Graphic 29" descr="Checkmark with solid fill">
              <a:extLst>
                <a:ext uri="{FF2B5EF4-FFF2-40B4-BE49-F238E27FC236}">
                  <a16:creationId xmlns:a16="http://schemas.microsoft.com/office/drawing/2014/main" id="{AC6C64B7-8807-A08E-E8F2-2CC601939FAF}"/>
                </a:ext>
              </a:extLst>
            </p:cNvPr>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8919540" y="2179148"/>
              <a:ext cx="914400" cy="914400"/>
            </a:xfrm>
            <a:prstGeom prst="rect">
              <a:avLst/>
            </a:prstGeom>
            <a:scene3d>
              <a:camera prst="isometricLeftDown"/>
              <a:lightRig rig="threePt" dir="t"/>
            </a:scene3d>
          </p:spPr>
        </p:pic>
      </p:grpSp>
      <p:grpSp>
        <p:nvGrpSpPr>
          <p:cNvPr id="2" name="Group 1">
            <a:extLst>
              <a:ext uri="{FF2B5EF4-FFF2-40B4-BE49-F238E27FC236}">
                <a16:creationId xmlns:a16="http://schemas.microsoft.com/office/drawing/2014/main" id="{BC93FE02-ED8F-6407-C208-0FD65008A7BB}"/>
              </a:ext>
            </a:extLst>
          </p:cNvPr>
          <p:cNvGrpSpPr/>
          <p:nvPr/>
        </p:nvGrpSpPr>
        <p:grpSpPr>
          <a:xfrm>
            <a:off x="5032937" y="4236812"/>
            <a:ext cx="3115326" cy="2024047"/>
            <a:chOff x="5222454" y="4201683"/>
            <a:chExt cx="3115326" cy="2024047"/>
          </a:xfrm>
        </p:grpSpPr>
        <p:grpSp>
          <p:nvGrpSpPr>
            <p:cNvPr id="3" name="Group 2">
              <a:extLst>
                <a:ext uri="{FF2B5EF4-FFF2-40B4-BE49-F238E27FC236}">
                  <a16:creationId xmlns:a16="http://schemas.microsoft.com/office/drawing/2014/main" id="{1C03EE55-FE94-8772-F093-8F9E4915D3AB}"/>
                </a:ext>
              </a:extLst>
            </p:cNvPr>
            <p:cNvGrpSpPr/>
            <p:nvPr/>
          </p:nvGrpSpPr>
          <p:grpSpPr>
            <a:xfrm>
              <a:off x="5318415" y="4435758"/>
              <a:ext cx="411011" cy="411011"/>
              <a:chOff x="5318415" y="4435758"/>
              <a:chExt cx="411011" cy="411011"/>
            </a:xfrm>
          </p:grpSpPr>
          <p:sp>
            <p:nvSpPr>
              <p:cNvPr id="6" name="Oval 5">
                <a:extLst>
                  <a:ext uri="{FF2B5EF4-FFF2-40B4-BE49-F238E27FC236}">
                    <a16:creationId xmlns:a16="http://schemas.microsoft.com/office/drawing/2014/main" id="{566E7A1F-F294-7575-9997-EE6D3EB085E4}"/>
                  </a:ext>
                </a:extLst>
              </p:cNvPr>
              <p:cNvSpPr/>
              <p:nvPr/>
            </p:nvSpPr>
            <p:spPr>
              <a:xfrm>
                <a:off x="5538447" y="4455558"/>
                <a:ext cx="175729" cy="175729"/>
              </a:xfrm>
              <a:prstGeom prst="ellipse">
                <a:avLst/>
              </a:prstGeom>
              <a:gradFill>
                <a:gsLst>
                  <a:gs pos="0">
                    <a:srgbClr val="168489"/>
                  </a:gs>
                  <a:gs pos="48000">
                    <a:srgbClr val="A0C9CA"/>
                  </a:gs>
                  <a:gs pos="100000">
                    <a:srgbClr val="82ADD1"/>
                  </a:gs>
                </a:gsLst>
                <a:path path="circle">
                  <a:fillToRect l="100000" t="100000"/>
                </a:path>
              </a:gradFill>
              <a:ln>
                <a:noFill/>
              </a:ln>
              <a:scene3d>
                <a:camera prst="isometricLeftDown"/>
                <a:lightRig rig="threePt" dir="t">
                  <a:rot lat="0" lon="0" rev="7200000"/>
                </a:lightRig>
              </a:scene3d>
              <a:sp3d extrusionH="3048000">
                <a:bevelT w="38100" h="127000" prst="relaxedInset"/>
                <a:bevelB h="6096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8" name="Arrow: Chevron 7">
                <a:extLst>
                  <a:ext uri="{FF2B5EF4-FFF2-40B4-BE49-F238E27FC236}">
                    <a16:creationId xmlns:a16="http://schemas.microsoft.com/office/drawing/2014/main" id="{6AE20808-3E41-081A-1E76-012F38071076}"/>
                  </a:ext>
                </a:extLst>
              </p:cNvPr>
              <p:cNvSpPr/>
              <p:nvPr/>
            </p:nvSpPr>
            <p:spPr>
              <a:xfrm>
                <a:off x="5318415" y="4435758"/>
                <a:ext cx="411011" cy="411011"/>
              </a:xfrm>
              <a:prstGeom prst="chevron">
                <a:avLst/>
              </a:prstGeom>
              <a:gradFill>
                <a:gsLst>
                  <a:gs pos="0">
                    <a:srgbClr val="0000FF"/>
                  </a:gs>
                  <a:gs pos="48000">
                    <a:srgbClr val="0066FF"/>
                  </a:gs>
                  <a:gs pos="100000">
                    <a:srgbClr val="6600CC"/>
                  </a:gs>
                </a:gsLst>
                <a:path path="circle">
                  <a:fillToRect l="100000" t="100000"/>
                </a:path>
              </a:gradFill>
              <a:ln>
                <a:noFill/>
              </a:ln>
              <a:scene3d>
                <a:camera prst="isometricRightUp"/>
                <a:lightRig rig="threePt" dir="t"/>
              </a:scene3d>
              <a:sp3d extrusionH="1397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pic>
          <p:nvPicPr>
            <p:cNvPr id="5" name="Picture 4">
              <a:extLst>
                <a:ext uri="{FF2B5EF4-FFF2-40B4-BE49-F238E27FC236}">
                  <a16:creationId xmlns:a16="http://schemas.microsoft.com/office/drawing/2014/main" id="{DE711F36-48A2-506B-09CA-290E6D4C0B10}"/>
                </a:ext>
              </a:extLst>
            </p:cNvPr>
            <p:cNvPicPr>
              <a:picLocks noChangeAspect="1"/>
            </p:cNvPicPr>
            <p:nvPr/>
          </p:nvPicPr>
          <p:blipFill>
            <a:blip r:embed="rId7">
              <a:alphaModFix amt="16000"/>
              <a:extLst>
                <a:ext uri="{BEBA8EAE-BF5A-486C-A8C5-ECC9F3942E4B}">
                  <a14:imgProps xmlns:a14="http://schemas.microsoft.com/office/drawing/2010/main">
                    <a14:imgLayer r:embed="rId8">
                      <a14:imgEffect>
                        <a14:sharpenSoften amount="-100000"/>
                      </a14:imgEffect>
                    </a14:imgLayer>
                  </a14:imgProps>
                </a:ext>
              </a:extLst>
            </a:blip>
            <a:stretch>
              <a:fillRect/>
            </a:stretch>
          </p:blipFill>
          <p:spPr>
            <a:xfrm>
              <a:off x="5222454" y="4201683"/>
              <a:ext cx="3115326" cy="2024047"/>
            </a:xfrm>
            <a:prstGeom prst="rect">
              <a:avLst/>
            </a:prstGeom>
          </p:spPr>
        </p:pic>
      </p:grpSp>
      <p:grpSp>
        <p:nvGrpSpPr>
          <p:cNvPr id="31" name="Group 30">
            <a:extLst>
              <a:ext uri="{FF2B5EF4-FFF2-40B4-BE49-F238E27FC236}">
                <a16:creationId xmlns:a16="http://schemas.microsoft.com/office/drawing/2014/main" id="{9638E920-E838-D5E4-7B12-C71A8B82F865}"/>
              </a:ext>
            </a:extLst>
          </p:cNvPr>
          <p:cNvGrpSpPr/>
          <p:nvPr/>
        </p:nvGrpSpPr>
        <p:grpSpPr>
          <a:xfrm>
            <a:off x="6282078" y="3797084"/>
            <a:ext cx="2966488" cy="1672015"/>
            <a:chOff x="5099804" y="4684840"/>
            <a:chExt cx="2738477" cy="1543500"/>
          </a:xfrm>
        </p:grpSpPr>
        <p:sp>
          <p:nvSpPr>
            <p:cNvPr id="33" name="Rectangle: Rounded Corners 32">
              <a:extLst>
                <a:ext uri="{FF2B5EF4-FFF2-40B4-BE49-F238E27FC236}">
                  <a16:creationId xmlns:a16="http://schemas.microsoft.com/office/drawing/2014/main" id="{7D247FD8-C1D6-612C-6692-15B6B1958D3A}"/>
                </a:ext>
              </a:extLst>
            </p:cNvPr>
            <p:cNvSpPr/>
            <p:nvPr/>
          </p:nvSpPr>
          <p:spPr>
            <a:xfrm>
              <a:off x="5099804" y="4783195"/>
              <a:ext cx="2733715" cy="1445145"/>
            </a:xfrm>
            <a:prstGeom prst="roundRect">
              <a:avLst/>
            </a:prstGeom>
            <a:gradFill flip="none" rotWithShape="1">
              <a:gsLst>
                <a:gs pos="0">
                  <a:srgbClr val="168489"/>
                </a:gs>
                <a:gs pos="85000">
                  <a:srgbClr val="168489"/>
                </a:gs>
              </a:gsLst>
              <a:lin ang="2700000" scaled="1"/>
              <a:tileRect/>
            </a:gradFill>
            <a:ln>
              <a:noFill/>
            </a:ln>
            <a:scene3d>
              <a:camera prst="isometricBottomDown"/>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4" name="Rectangle: Rounded Corners 33">
              <a:extLst>
                <a:ext uri="{FF2B5EF4-FFF2-40B4-BE49-F238E27FC236}">
                  <a16:creationId xmlns:a16="http://schemas.microsoft.com/office/drawing/2014/main" id="{2B0E7E54-E576-1D76-C9B6-3ADE98062FCB}"/>
                </a:ext>
              </a:extLst>
            </p:cNvPr>
            <p:cNvSpPr/>
            <p:nvPr/>
          </p:nvSpPr>
          <p:spPr>
            <a:xfrm>
              <a:off x="5104566" y="4684840"/>
              <a:ext cx="2733715" cy="1445145"/>
            </a:xfrm>
            <a:prstGeom prst="roundRect">
              <a:avLst/>
            </a:prstGeom>
            <a:solidFill>
              <a:schemeClr val="bg1">
                <a:alpha val="74000"/>
              </a:schemeClr>
            </a:solidFill>
            <a:ln>
              <a:noFill/>
            </a:ln>
            <a:scene3d>
              <a:camera prst="isometricBottomDown"/>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grpSp>
        <p:nvGrpSpPr>
          <p:cNvPr id="40" name="Group 39">
            <a:extLst>
              <a:ext uri="{FF2B5EF4-FFF2-40B4-BE49-F238E27FC236}">
                <a16:creationId xmlns:a16="http://schemas.microsoft.com/office/drawing/2014/main" id="{209AD5B1-502D-FE2F-FB87-C1EE4B9FFF59}"/>
              </a:ext>
            </a:extLst>
          </p:cNvPr>
          <p:cNvGrpSpPr/>
          <p:nvPr/>
        </p:nvGrpSpPr>
        <p:grpSpPr>
          <a:xfrm>
            <a:off x="717622" y="326831"/>
            <a:ext cx="4719172" cy="658642"/>
            <a:chOff x="862835" y="1302787"/>
            <a:chExt cx="4719172" cy="658642"/>
          </a:xfrm>
        </p:grpSpPr>
        <p:sp>
          <p:nvSpPr>
            <p:cNvPr id="18" name="TextBox 17">
              <a:extLst>
                <a:ext uri="{FF2B5EF4-FFF2-40B4-BE49-F238E27FC236}">
                  <a16:creationId xmlns:a16="http://schemas.microsoft.com/office/drawing/2014/main" id="{5E97BC38-9BF6-1018-04D0-891EFF10B0B1}"/>
                </a:ext>
              </a:extLst>
            </p:cNvPr>
            <p:cNvSpPr txBox="1"/>
            <p:nvPr/>
          </p:nvSpPr>
          <p:spPr>
            <a:xfrm>
              <a:off x="862835" y="1302787"/>
              <a:ext cx="3985898" cy="658642"/>
            </a:xfrm>
            <a:prstGeom prst="rect">
              <a:avLst/>
            </a:prstGeom>
            <a:noFill/>
          </p:spPr>
          <p:txBody>
            <a:bodyPr wrap="square" rtlCol="0">
              <a:spAutoFit/>
            </a:bodyPr>
            <a:lstStyle/>
            <a:p>
              <a:pPr lvl="0" algn="r" rtl="1">
                <a:lnSpc>
                  <a:spcPct val="115000"/>
                </a:lnSpc>
                <a:spcAft>
                  <a:spcPts val="800"/>
                </a:spcAft>
                <a:buSzPts val="1800"/>
              </a:pPr>
              <a:r>
                <a:rPr lang="ar-SY" sz="3200" b="1" dirty="0">
                  <a:solidFill>
                    <a:schemeClr val="bg1"/>
                  </a:solidFill>
                  <a:latin typeface="Adobe Arabic" panose="02040503050201020203" pitchFamily="18" charset="-78"/>
                  <a:cs typeface="Adobe Arabic" panose="02040503050201020203" pitchFamily="18" charset="-78"/>
                </a:rPr>
                <a:t>المعايير الدولية للمراجعة (</a:t>
              </a:r>
              <a:r>
                <a:rPr lang="en-US" sz="3200" b="1" dirty="0">
                  <a:solidFill>
                    <a:schemeClr val="bg1"/>
                  </a:solidFill>
                  <a:latin typeface="Adobe Arabic" panose="02040503050201020203" pitchFamily="18" charset="-78"/>
                  <a:cs typeface="Adobe Arabic" panose="02040503050201020203" pitchFamily="18" charset="-78"/>
                </a:rPr>
                <a:t>ISA</a:t>
              </a:r>
              <a:r>
                <a:rPr lang="ar-SY" sz="3200" b="1" dirty="0">
                  <a:solidFill>
                    <a:schemeClr val="bg1"/>
                  </a:solidFill>
                  <a:latin typeface="Adobe Arabic" panose="02040503050201020203" pitchFamily="18" charset="-78"/>
                  <a:cs typeface="Adobe Arabic" panose="02040503050201020203" pitchFamily="18" charset="-78"/>
                </a:rPr>
                <a:t>) </a:t>
              </a:r>
              <a:endParaRPr lang="en-US" sz="3200" b="1" dirty="0">
                <a:solidFill>
                  <a:schemeClr val="bg1"/>
                </a:solidFill>
                <a:latin typeface="Adobe Arabic" panose="02040503050201020203" pitchFamily="18" charset="-78"/>
                <a:cs typeface="Adobe Arabic" panose="02040503050201020203" pitchFamily="18" charset="-78"/>
              </a:endParaRPr>
            </a:p>
          </p:txBody>
        </p:sp>
        <p:pic>
          <p:nvPicPr>
            <p:cNvPr id="39" name="Picture 38">
              <a:extLst>
                <a:ext uri="{FF2B5EF4-FFF2-40B4-BE49-F238E27FC236}">
                  <a16:creationId xmlns:a16="http://schemas.microsoft.com/office/drawing/2014/main" id="{6F8BC4E6-F780-2DEF-B068-D736E8CB8748}"/>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5067939" y="1346327"/>
              <a:ext cx="514068" cy="514068"/>
            </a:xfrm>
            <a:prstGeom prst="rect">
              <a:avLst/>
            </a:prstGeom>
          </p:spPr>
        </p:pic>
      </p:grpSp>
      <p:grpSp>
        <p:nvGrpSpPr>
          <p:cNvPr id="57" name="Group 56">
            <a:extLst>
              <a:ext uri="{FF2B5EF4-FFF2-40B4-BE49-F238E27FC236}">
                <a16:creationId xmlns:a16="http://schemas.microsoft.com/office/drawing/2014/main" id="{C55B606F-4D9C-AF60-3EAE-6BFB99C14EE0}"/>
              </a:ext>
            </a:extLst>
          </p:cNvPr>
          <p:cNvGrpSpPr/>
          <p:nvPr/>
        </p:nvGrpSpPr>
        <p:grpSpPr>
          <a:xfrm>
            <a:off x="717622" y="1609350"/>
            <a:ext cx="4719172" cy="1077218"/>
            <a:chOff x="862835" y="782033"/>
            <a:chExt cx="4719172" cy="1077218"/>
          </a:xfrm>
        </p:grpSpPr>
        <p:sp>
          <p:nvSpPr>
            <p:cNvPr id="58" name="TextBox 57">
              <a:extLst>
                <a:ext uri="{FF2B5EF4-FFF2-40B4-BE49-F238E27FC236}">
                  <a16:creationId xmlns:a16="http://schemas.microsoft.com/office/drawing/2014/main" id="{3E5719E3-0EDF-0302-6A88-9342D49FA7A1}"/>
                </a:ext>
              </a:extLst>
            </p:cNvPr>
            <p:cNvSpPr txBox="1"/>
            <p:nvPr/>
          </p:nvSpPr>
          <p:spPr>
            <a:xfrm>
              <a:off x="862835" y="782033"/>
              <a:ext cx="3985898" cy="1077218"/>
            </a:xfrm>
            <a:prstGeom prst="rect">
              <a:avLst/>
            </a:prstGeom>
          </p:spPr>
          <p:txBody>
            <a:bodyPr wrap="square" rtlCol="0">
              <a:spAutoFit/>
            </a:bodyPr>
            <a:lstStyle/>
            <a:p>
              <a:pPr algn="r" rtl="1"/>
              <a:r>
                <a:rPr lang="ar-SY" sz="3200" b="1" dirty="0">
                  <a:solidFill>
                    <a:schemeClr val="bg1"/>
                  </a:solidFill>
                  <a:latin typeface="Adobe Arabic" panose="02040503050201020203" pitchFamily="18" charset="-78"/>
                  <a:cs typeface="Adobe Arabic" panose="02040503050201020203" pitchFamily="18" charset="-78"/>
                </a:rPr>
                <a:t>القوانين المحلية المنظمة للمراجعة الخارجية</a:t>
              </a:r>
              <a:endParaRPr lang="en-US" sz="3200" b="1" dirty="0">
                <a:solidFill>
                  <a:schemeClr val="bg1"/>
                </a:solidFill>
                <a:latin typeface="Adobe Arabic" panose="02040503050201020203" pitchFamily="18" charset="-78"/>
                <a:cs typeface="Adobe Arabic" panose="02040503050201020203" pitchFamily="18" charset="-78"/>
              </a:endParaRPr>
            </a:p>
          </p:txBody>
        </p:sp>
        <p:pic>
          <p:nvPicPr>
            <p:cNvPr id="59" name="Picture 58">
              <a:extLst>
                <a:ext uri="{FF2B5EF4-FFF2-40B4-BE49-F238E27FC236}">
                  <a16:creationId xmlns:a16="http://schemas.microsoft.com/office/drawing/2014/main" id="{0C7824DA-FC67-2DB4-9BE9-024A23C68473}"/>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5067939" y="1063608"/>
              <a:ext cx="514068" cy="514068"/>
            </a:xfrm>
            <a:prstGeom prst="rect">
              <a:avLst/>
            </a:prstGeom>
          </p:spPr>
        </p:pic>
      </p:grpSp>
      <p:grpSp>
        <p:nvGrpSpPr>
          <p:cNvPr id="63" name="Group 62">
            <a:extLst>
              <a:ext uri="{FF2B5EF4-FFF2-40B4-BE49-F238E27FC236}">
                <a16:creationId xmlns:a16="http://schemas.microsoft.com/office/drawing/2014/main" id="{FFDE473A-B67A-EC09-41EC-F26D0DBEF942}"/>
              </a:ext>
            </a:extLst>
          </p:cNvPr>
          <p:cNvGrpSpPr/>
          <p:nvPr/>
        </p:nvGrpSpPr>
        <p:grpSpPr>
          <a:xfrm>
            <a:off x="717622" y="3310446"/>
            <a:ext cx="4719172" cy="1077218"/>
            <a:chOff x="862835" y="999684"/>
            <a:chExt cx="4719172" cy="1077218"/>
          </a:xfrm>
        </p:grpSpPr>
        <p:sp>
          <p:nvSpPr>
            <p:cNvPr id="64" name="TextBox 63">
              <a:extLst>
                <a:ext uri="{FF2B5EF4-FFF2-40B4-BE49-F238E27FC236}">
                  <a16:creationId xmlns:a16="http://schemas.microsoft.com/office/drawing/2014/main" id="{30D402FB-1B28-6C1B-54DE-C4E60D1155F8}"/>
                </a:ext>
              </a:extLst>
            </p:cNvPr>
            <p:cNvSpPr txBox="1"/>
            <p:nvPr/>
          </p:nvSpPr>
          <p:spPr>
            <a:xfrm>
              <a:off x="862835" y="999684"/>
              <a:ext cx="3985898" cy="1077218"/>
            </a:xfrm>
            <a:prstGeom prst="rect">
              <a:avLst/>
            </a:prstGeom>
            <a:noFill/>
          </p:spPr>
          <p:txBody>
            <a:bodyPr wrap="square" rtlCol="0">
              <a:spAutoFit/>
            </a:bodyPr>
            <a:lstStyle/>
            <a:p>
              <a:pPr algn="r" rtl="1"/>
              <a:r>
                <a:rPr lang="ar-SY" sz="3200" b="1" dirty="0">
                  <a:solidFill>
                    <a:schemeClr val="bg1"/>
                  </a:solidFill>
                  <a:latin typeface="Adobe Arabic" panose="02040503050201020203" pitchFamily="18" charset="-78"/>
                  <a:cs typeface="Adobe Arabic" panose="02040503050201020203" pitchFamily="18" charset="-78"/>
                </a:rPr>
                <a:t>تحليل القوانين والمعايير المؤثرة على المراجعة الخارجية</a:t>
              </a:r>
              <a:endParaRPr lang="en-US" sz="3200" b="1" dirty="0">
                <a:solidFill>
                  <a:schemeClr val="bg1"/>
                </a:solidFill>
                <a:latin typeface="Adobe Arabic" panose="02040503050201020203" pitchFamily="18" charset="-78"/>
                <a:cs typeface="Adobe Arabic" panose="02040503050201020203" pitchFamily="18" charset="-78"/>
              </a:endParaRPr>
            </a:p>
          </p:txBody>
        </p:sp>
        <p:pic>
          <p:nvPicPr>
            <p:cNvPr id="65" name="Picture 64">
              <a:extLst>
                <a:ext uri="{FF2B5EF4-FFF2-40B4-BE49-F238E27FC236}">
                  <a16:creationId xmlns:a16="http://schemas.microsoft.com/office/drawing/2014/main" id="{3C8C8D81-270E-804A-2936-61C0FDF91661}"/>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5067939" y="1297190"/>
              <a:ext cx="514068" cy="514068"/>
            </a:xfrm>
            <a:prstGeom prst="rect">
              <a:avLst/>
            </a:prstGeom>
          </p:spPr>
        </p:pic>
      </p:grpSp>
    </p:spTree>
    <p:extLst>
      <p:ext uri="{BB962C8B-B14F-4D97-AF65-F5344CB8AC3E}">
        <p14:creationId xmlns:p14="http://schemas.microsoft.com/office/powerpoint/2010/main" val="2174633413"/>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path" presetSubtype="0" repeatCount="indefinite" accel="50000" decel="50000" autoRev="1" fill="hold" nodeType="withEffect">
                                  <p:stCondLst>
                                    <p:cond delay="0"/>
                                  </p:stCondLst>
                                  <p:childTnLst>
                                    <p:animMotion origin="layout" path="M 0 0 L 0.25 0.25 E" pathEditMode="relative" ptsTypes="">
                                      <p:cBhvr>
                                        <p:cTn id="6" dur="5750" fill="hold"/>
                                        <p:tgtEl>
                                          <p:spTgt spid="130"/>
                                        </p:tgtEl>
                                        <p:attrNameLst>
                                          <p:attrName>ppt_x</p:attrName>
                                          <p:attrName>ppt_y</p:attrName>
                                        </p:attrNameLst>
                                      </p:cBhvr>
                                    </p:animMotion>
                                  </p:childTnLst>
                                </p:cTn>
                              </p:par>
                              <p:par>
                                <p:cTn id="7" presetID="56" presetClass="path" presetSubtype="0" repeatCount="indefinite" accel="50000" decel="50000" autoRev="1" fill="hold" grpId="0" nodeType="withEffect">
                                  <p:stCondLst>
                                    <p:cond delay="0"/>
                                  </p:stCondLst>
                                  <p:childTnLst>
                                    <p:animMotion origin="layout" path="M 4.16667E-7 3.7037E-6 L 0.02214 -0.02871 " pathEditMode="relative" rAng="0" ptsTypes="AA">
                                      <p:cBhvr>
                                        <p:cTn id="8" dur="9000" fill="hold"/>
                                        <p:tgtEl>
                                          <p:spTgt spid="112"/>
                                        </p:tgtEl>
                                        <p:attrNameLst>
                                          <p:attrName>ppt_x</p:attrName>
                                          <p:attrName>ppt_y</p:attrName>
                                        </p:attrNameLst>
                                      </p:cBhvr>
                                      <p:rCtr x="1107" y="-1435"/>
                                    </p:animMotion>
                                  </p:childTnLst>
                                </p:cTn>
                              </p:par>
                            </p:childTnLst>
                          </p:cTn>
                        </p:par>
                        <p:par>
                          <p:cTn id="9" fill="hold">
                            <p:stCondLst>
                              <p:cond delay="18000"/>
                            </p:stCondLst>
                            <p:childTnLst>
                              <p:par>
                                <p:cTn id="10" presetID="0" presetClass="path" presetSubtype="0" repeatCount="indefinite" accel="50000" decel="50000" autoRev="1" fill="hold" nodeType="afterEffect">
                                  <p:stCondLst>
                                    <p:cond delay="0"/>
                                  </p:stCondLst>
                                  <p:childTnLst>
                                    <p:animMotion origin="layout" path="M -0.00403 -0.00162 L -0.00403 -0.0007 C 0.00248 -0.00834 0.00951 -0.01459 0.01615 -0.02222 C 0.02344 -0.03056 0.02982 -0.04144 0.03737 -0.04931 C 0.05352 -0.06551 0.0474 -0.06528 0.05443 -0.06528 L 0.05443 -0.06505 " pathEditMode="relative" rAng="0" ptsTypes="AAAAAA">
                                      <p:cBhvr>
                                        <p:cTn id="11" dur="2000" fill="hold"/>
                                        <p:tgtEl>
                                          <p:spTgt spid="2"/>
                                        </p:tgtEl>
                                        <p:attrNameLst>
                                          <p:attrName>ppt_x</p:attrName>
                                          <p:attrName>ppt_y</p:attrName>
                                        </p:attrNameLst>
                                      </p:cBhvr>
                                      <p:rCtr x="2917" y="-3148"/>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7E2884A-67BB-DBF8-3755-0231196B716A}"/>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47E8AB4A-7BD0-74B6-AA2F-58E253BFDCB7}"/>
              </a:ext>
            </a:extLst>
          </p:cNvPr>
          <p:cNvSpPr txBox="1"/>
          <p:nvPr/>
        </p:nvSpPr>
        <p:spPr>
          <a:xfrm>
            <a:off x="2779494" y="-181335"/>
            <a:ext cx="6633012" cy="729430"/>
          </a:xfrm>
          <a:prstGeom prst="rect">
            <a:avLst/>
          </a:prstGeom>
          <a:noFill/>
        </p:spPr>
        <p:txBody>
          <a:bodyPr wrap="square">
            <a:spAutoFit/>
          </a:bodyPr>
          <a:lstStyle/>
          <a:p>
            <a:pPr marL="0" marR="0" algn="ctr" rtl="1">
              <a:lnSpc>
                <a:spcPct val="115000"/>
              </a:lnSpc>
              <a:spcBef>
                <a:spcPts val="0"/>
              </a:spcBef>
              <a:spcAft>
                <a:spcPts val="0"/>
              </a:spcAft>
            </a:pPr>
            <a:r>
              <a:rPr lang="ar-SA" sz="3600" b="1">
                <a:solidFill>
                  <a:schemeClr val="bg1"/>
                </a:solidFill>
                <a:effectLst/>
                <a:latin typeface="Adobe Arabic" panose="02040503050201020203" pitchFamily="18" charset="-78"/>
                <a:ea typeface="Calibri" panose="020F0502020204030204" pitchFamily="34" charset="0"/>
                <a:cs typeface="Adobe Arabic" panose="02040503050201020203" pitchFamily="18" charset="-78"/>
              </a:rPr>
              <a:t>هدف الدورة </a:t>
            </a:r>
            <a:endParaRPr lang="en-US" sz="4000" dirty="0">
              <a:solidFill>
                <a:schemeClr val="bg1"/>
              </a:solidFill>
              <a:effectLst/>
              <a:latin typeface="Adobe Arabic" panose="02040503050201020203" pitchFamily="18" charset="-78"/>
              <a:ea typeface="Calibri" panose="020F0502020204030204" pitchFamily="34" charset="0"/>
              <a:cs typeface="Adobe Arabic" panose="02040503050201020203" pitchFamily="18" charset="-78"/>
            </a:endParaRPr>
          </a:p>
        </p:txBody>
      </p:sp>
      <p:pic>
        <p:nvPicPr>
          <p:cNvPr id="7" name="Picture 6">
            <a:extLst>
              <a:ext uri="{FF2B5EF4-FFF2-40B4-BE49-F238E27FC236}">
                <a16:creationId xmlns:a16="http://schemas.microsoft.com/office/drawing/2014/main" id="{7E7E8E8B-116A-7631-E49E-6CC4E43E842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5" name="TextBox 4">
            <a:extLst>
              <a:ext uri="{FF2B5EF4-FFF2-40B4-BE49-F238E27FC236}">
                <a16:creationId xmlns:a16="http://schemas.microsoft.com/office/drawing/2014/main" id="{84495243-B462-705F-AEB8-7AF2FC3FF129}"/>
              </a:ext>
            </a:extLst>
          </p:cNvPr>
          <p:cNvSpPr txBox="1"/>
          <p:nvPr/>
        </p:nvSpPr>
        <p:spPr>
          <a:xfrm>
            <a:off x="5213689" y="2553608"/>
            <a:ext cx="5958214" cy="2569934"/>
          </a:xfrm>
          <a:prstGeom prst="rect">
            <a:avLst/>
          </a:prstGeom>
          <a:noFill/>
        </p:spPr>
        <p:txBody>
          <a:bodyPr wrap="square">
            <a:spAutoFit/>
          </a:bodyPr>
          <a:lstStyle>
            <a:defPPr>
              <a:defRPr lang="en-US"/>
            </a:defPPr>
            <a:lvl1pPr algn="just" rtl="1">
              <a:lnSpc>
                <a:spcPct val="200000"/>
              </a:lnSpc>
              <a:defRPr sz="2800">
                <a:solidFill>
                  <a:srgbClr val="000000"/>
                </a:solidFill>
                <a:effectLst/>
                <a:latin typeface="Adobe Arabic" panose="02040503050201020203" pitchFamily="18" charset="-78"/>
                <a:ea typeface="GE Dinar Two Medium" panose="020A0503020102020204" pitchFamily="18" charset="-78"/>
                <a:cs typeface="Adobe Arabic" panose="02040503050201020203" pitchFamily="18" charset="-78"/>
              </a:defRPr>
            </a:lvl1pPr>
          </a:lstStyle>
          <a:p>
            <a:r>
              <a:rPr lang="ar-SA" dirty="0"/>
              <a:t>إعداد كوادر مهنية متخصصة قادرة على تنفيذ عمليات المراجعة الخارجية بكفاءة ووفقاً للمعايير الدولية، بما يسهم في تعزيز جودة التقارير المالية وتحقيق الشفافية المالية</a:t>
            </a:r>
            <a:r>
              <a:rPr lang="ar-JO" dirty="0"/>
              <a:t>.</a:t>
            </a:r>
            <a:endParaRPr lang="en-US" dirty="0"/>
          </a:p>
        </p:txBody>
      </p:sp>
      <p:pic>
        <p:nvPicPr>
          <p:cNvPr id="6" name="Picture 5">
            <a:extLst>
              <a:ext uri="{FF2B5EF4-FFF2-40B4-BE49-F238E27FC236}">
                <a16:creationId xmlns:a16="http://schemas.microsoft.com/office/drawing/2014/main" id="{0A479622-A6C4-ADA1-55C6-516D31630E4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13139" y="1638300"/>
            <a:ext cx="4400550" cy="4400550"/>
          </a:xfrm>
          <a:prstGeom prst="rect">
            <a:avLst/>
          </a:prstGeom>
        </p:spPr>
      </p:pic>
    </p:spTree>
    <p:extLst>
      <p:ext uri="{BB962C8B-B14F-4D97-AF65-F5344CB8AC3E}">
        <p14:creationId xmlns:p14="http://schemas.microsoft.com/office/powerpoint/2010/main" val="821825009"/>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4E72B8C-EB11-01CB-767E-2C3471570C7A}"/>
            </a:ext>
          </a:extLst>
        </p:cNvPr>
        <p:cNvGrpSpPr/>
        <p:nvPr/>
      </p:nvGrpSpPr>
      <p:grpSpPr>
        <a:xfrm>
          <a:off x="0" y="0"/>
          <a:ext cx="0" cy="0"/>
          <a:chOff x="0" y="0"/>
          <a:chExt cx="0" cy="0"/>
        </a:xfrm>
      </p:grpSpPr>
      <p:pic>
        <p:nvPicPr>
          <p:cNvPr id="7" name="Picture 6">
            <a:extLst>
              <a:ext uri="{FF2B5EF4-FFF2-40B4-BE49-F238E27FC236}">
                <a16:creationId xmlns:a16="http://schemas.microsoft.com/office/drawing/2014/main" id="{42B2B23F-6561-D3CE-70F8-A327F3BBF1D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2" name="TextBox 1">
            <a:extLst>
              <a:ext uri="{FF2B5EF4-FFF2-40B4-BE49-F238E27FC236}">
                <a16:creationId xmlns:a16="http://schemas.microsoft.com/office/drawing/2014/main" id="{FBFF981F-AB61-8777-5372-9885F7A5786E}"/>
              </a:ext>
            </a:extLst>
          </p:cNvPr>
          <p:cNvSpPr txBox="1"/>
          <p:nvPr/>
        </p:nvSpPr>
        <p:spPr>
          <a:xfrm>
            <a:off x="6551097" y="3143250"/>
            <a:ext cx="4459683" cy="2003625"/>
          </a:xfrm>
          <a:prstGeom prst="rect">
            <a:avLst/>
          </a:prstGeom>
          <a:noFill/>
        </p:spPr>
        <p:txBody>
          <a:bodyPr wrap="square">
            <a:spAutoFit/>
          </a:bodyPr>
          <a:lstStyle>
            <a:defPPr>
              <a:defRPr lang="en-US"/>
            </a:defPPr>
            <a:lvl1pPr marR="0" algn="ctr" rtl="1">
              <a:lnSpc>
                <a:spcPct val="115000"/>
              </a:lnSpc>
              <a:spcBef>
                <a:spcPts val="0"/>
              </a:spcBef>
              <a:spcAft>
                <a:spcPts val="0"/>
              </a:spcAft>
              <a:defRPr sz="3600" b="1">
                <a:solidFill>
                  <a:srgbClr val="168489"/>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Y"/>
              <a:t>مقطع الفيديو الآتي يقدم معلومات عن معايير المراجعة الدولية المعتمدة في المملكة العربية السعودية:</a:t>
            </a:r>
            <a:endParaRPr lang="en-US"/>
          </a:p>
        </p:txBody>
      </p:sp>
      <p:sp>
        <p:nvSpPr>
          <p:cNvPr id="4" name="TextBox 3">
            <a:extLst>
              <a:ext uri="{FF2B5EF4-FFF2-40B4-BE49-F238E27FC236}">
                <a16:creationId xmlns:a16="http://schemas.microsoft.com/office/drawing/2014/main" id="{07E366D9-1E4B-18E4-A9CE-41A36FEC179E}"/>
              </a:ext>
            </a:extLst>
          </p:cNvPr>
          <p:cNvSpPr txBox="1"/>
          <p:nvPr/>
        </p:nvSpPr>
        <p:spPr>
          <a:xfrm>
            <a:off x="1181220" y="915909"/>
            <a:ext cx="4829799" cy="729430"/>
          </a:xfrm>
          <a:prstGeom prst="rect">
            <a:avLst/>
          </a:prstGeom>
          <a:noFill/>
        </p:spPr>
        <p:txBody>
          <a:bodyPr wrap="square">
            <a:spAutoFit/>
          </a:bodyPr>
          <a:lstStyle>
            <a:defPPr>
              <a:defRPr lang="en-US"/>
            </a:defPPr>
            <a:lvl1pPr marR="0" algn="ctr" rtl="1">
              <a:lnSpc>
                <a:spcPct val="115000"/>
              </a:lnSpc>
              <a:spcBef>
                <a:spcPts val="0"/>
              </a:spcBef>
              <a:spcAft>
                <a:spcPts val="0"/>
              </a:spcAft>
              <a:defRPr sz="3600" b="1">
                <a:solidFill>
                  <a:srgbClr val="168489"/>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solidFill>
                  <a:schemeClr val="tx1"/>
                </a:solidFill>
              </a:rPr>
              <a:t>اضغط للمشاهدة</a:t>
            </a:r>
            <a:endParaRPr lang="en-US" dirty="0">
              <a:solidFill>
                <a:schemeClr val="tx1"/>
              </a:solidFill>
            </a:endParaRPr>
          </a:p>
        </p:txBody>
      </p:sp>
      <p:pic>
        <p:nvPicPr>
          <p:cNvPr id="3" name="Picture 2">
            <a:hlinkClick r:id="rId4"/>
            <a:extLst>
              <a:ext uri="{FF2B5EF4-FFF2-40B4-BE49-F238E27FC236}">
                <a16:creationId xmlns:a16="http://schemas.microsoft.com/office/drawing/2014/main" id="{680C4EAB-6F59-7961-8210-ED54178C9E73}"/>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352670" y="1687672"/>
            <a:ext cx="4914780" cy="4914780"/>
          </a:xfrm>
          <a:prstGeom prst="rect">
            <a:avLst/>
          </a:prstGeom>
          <a:noFill/>
          <a:ln>
            <a:noFill/>
          </a:ln>
        </p:spPr>
      </p:pic>
    </p:spTree>
    <p:extLst>
      <p:ext uri="{BB962C8B-B14F-4D97-AF65-F5344CB8AC3E}">
        <p14:creationId xmlns:p14="http://schemas.microsoft.com/office/powerpoint/2010/main" val="1953719074"/>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wipe(down)">
                                      <p:cBhvr>
                                        <p:cTn id="1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CD25066-CEA1-B99C-53FB-9AB11951B5AE}"/>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C475F795-CE0C-02F8-4F49-1A54BDC579E2}"/>
              </a:ext>
            </a:extLst>
          </p:cNvPr>
          <p:cNvSpPr txBox="1"/>
          <p:nvPr/>
        </p:nvSpPr>
        <p:spPr>
          <a:xfrm>
            <a:off x="2779494" y="-181335"/>
            <a:ext cx="6633012" cy="729430"/>
          </a:xfrm>
          <a:prstGeom prst="rect">
            <a:avLst/>
          </a:prstGeom>
          <a:noFill/>
        </p:spPr>
        <p:txBody>
          <a:bodyPr wrap="square">
            <a:spAutoFit/>
          </a:bodyPr>
          <a:lstStyle/>
          <a:p>
            <a:pPr algn="ctr" rtl="1">
              <a:lnSpc>
                <a:spcPct val="115000"/>
              </a:lnSpc>
            </a:pPr>
            <a:r>
              <a:rPr lang="ar-EG" sz="3600" b="1" dirty="0">
                <a:solidFill>
                  <a:schemeClr val="bg1"/>
                </a:solidFill>
                <a:latin typeface="Adobe Arabic" panose="02040503050201020203" pitchFamily="18" charset="-78"/>
                <a:cs typeface="Adobe Arabic" panose="02040503050201020203" pitchFamily="18" charset="-78"/>
              </a:rPr>
              <a:t>المعايير الدولية للمراجعة (</a:t>
            </a:r>
            <a:r>
              <a:rPr lang="en-US" sz="3600" b="1" dirty="0">
                <a:solidFill>
                  <a:schemeClr val="bg1"/>
                </a:solidFill>
                <a:latin typeface="Adobe Arabic" panose="02040503050201020203" pitchFamily="18" charset="-78"/>
                <a:cs typeface="Adobe Arabic" panose="02040503050201020203" pitchFamily="18" charset="-78"/>
              </a:rPr>
              <a:t>ISA</a:t>
            </a:r>
            <a:r>
              <a:rPr lang="ar-EG" sz="3600" b="1" dirty="0">
                <a:solidFill>
                  <a:schemeClr val="bg1"/>
                </a:solidFill>
                <a:latin typeface="Adobe Arabic" panose="02040503050201020203" pitchFamily="18" charset="-78"/>
                <a:cs typeface="Adobe Arabic" panose="02040503050201020203" pitchFamily="18" charset="-78"/>
              </a:rPr>
              <a:t>)</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FF8D3ED3-9108-8A3A-FCE4-F081B8CD1F8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pic>
        <p:nvPicPr>
          <p:cNvPr id="10" name="Picture 9">
            <a:extLst>
              <a:ext uri="{FF2B5EF4-FFF2-40B4-BE49-F238E27FC236}">
                <a16:creationId xmlns:a16="http://schemas.microsoft.com/office/drawing/2014/main" id="{0317F67D-88F9-C557-404A-CC14E614142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94178" y="1454150"/>
            <a:ext cx="4762500" cy="4762500"/>
          </a:xfrm>
          <a:prstGeom prst="rect">
            <a:avLst/>
          </a:prstGeom>
        </p:spPr>
      </p:pic>
      <p:sp>
        <p:nvSpPr>
          <p:cNvPr id="11" name="TextBox 10">
            <a:extLst>
              <a:ext uri="{FF2B5EF4-FFF2-40B4-BE49-F238E27FC236}">
                <a16:creationId xmlns:a16="http://schemas.microsoft.com/office/drawing/2014/main" id="{D471721F-7D56-9C81-2F8A-1182883AB4FC}"/>
              </a:ext>
            </a:extLst>
          </p:cNvPr>
          <p:cNvSpPr txBox="1"/>
          <p:nvPr/>
        </p:nvSpPr>
        <p:spPr>
          <a:xfrm>
            <a:off x="5692878" y="2886900"/>
            <a:ext cx="5338916" cy="2246769"/>
          </a:xfrm>
          <a:prstGeom prst="rect">
            <a:avLst/>
          </a:prstGeom>
          <a:noFill/>
        </p:spPr>
        <p:txBody>
          <a:bodyPr wrap="square">
            <a:spAutoFit/>
          </a:bodyPr>
          <a:lstStyle>
            <a:defPPr>
              <a:defRPr lang="en-US"/>
            </a:defPPr>
            <a:lvl1pPr algn="just" rtl="1">
              <a:defRPr sz="2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defRPr>
            </a:lvl1pPr>
          </a:lstStyle>
          <a:p>
            <a:r>
              <a:rPr lang="ar-SA"/>
              <a:t>المعايير الدولية للمراجعة (</a:t>
            </a:r>
            <a:r>
              <a:rPr lang="en-US"/>
              <a:t>International Standards on Auditing - ISA</a:t>
            </a:r>
            <a:r>
              <a:rPr lang="ar-SA"/>
              <a:t>) تُعتبر الإطار المرجعي الأساسي الذي يُحدد الإجراءات والمتطلبات التي يجب أن يلتزم بها المراجعون الخارجيون أثناء أداء عملهم</a:t>
            </a:r>
            <a:endParaRPr lang="en-US" dirty="0"/>
          </a:p>
        </p:txBody>
      </p:sp>
    </p:spTree>
    <p:extLst>
      <p:ext uri="{BB962C8B-B14F-4D97-AF65-F5344CB8AC3E}">
        <p14:creationId xmlns:p14="http://schemas.microsoft.com/office/powerpoint/2010/main" val="1706989956"/>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down)">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7E4CA77-2838-00DD-388B-8A1BE3374812}"/>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BBD79D1E-C222-EF2C-5DC9-67E76E2B8593}"/>
              </a:ext>
            </a:extLst>
          </p:cNvPr>
          <p:cNvSpPr txBox="1"/>
          <p:nvPr/>
        </p:nvSpPr>
        <p:spPr>
          <a:xfrm>
            <a:off x="2779494" y="-181335"/>
            <a:ext cx="6633012" cy="729430"/>
          </a:xfrm>
          <a:prstGeom prst="rect">
            <a:avLst/>
          </a:prstGeom>
          <a:noFill/>
        </p:spPr>
        <p:txBody>
          <a:bodyPr wrap="square">
            <a:spAutoFit/>
          </a:bodyPr>
          <a:lstStyle/>
          <a:p>
            <a:pPr algn="ctr" rtl="1">
              <a:lnSpc>
                <a:spcPct val="115000"/>
              </a:lnSpc>
            </a:pPr>
            <a:r>
              <a:rPr lang="ar-SA" sz="3600" b="1" dirty="0">
                <a:solidFill>
                  <a:schemeClr val="bg1"/>
                </a:solidFill>
                <a:latin typeface="Adobe Arabic" panose="02040503050201020203" pitchFamily="18" charset="-78"/>
                <a:cs typeface="Adobe Arabic" panose="02040503050201020203" pitchFamily="18" charset="-78"/>
              </a:rPr>
              <a:t>تعريف </a:t>
            </a:r>
            <a:r>
              <a:rPr lang="ar-EG" sz="3600" b="1" dirty="0">
                <a:solidFill>
                  <a:schemeClr val="bg1"/>
                </a:solidFill>
                <a:latin typeface="Adobe Arabic" panose="02040503050201020203" pitchFamily="18" charset="-78"/>
                <a:cs typeface="Adobe Arabic" panose="02040503050201020203" pitchFamily="18" charset="-78"/>
              </a:rPr>
              <a:t>المعايير الدولية للمراجعة (</a:t>
            </a:r>
            <a:r>
              <a:rPr lang="en-US" sz="3600" b="1" dirty="0">
                <a:solidFill>
                  <a:schemeClr val="bg1"/>
                </a:solidFill>
                <a:latin typeface="Adobe Arabic" panose="02040503050201020203" pitchFamily="18" charset="-78"/>
                <a:cs typeface="Adobe Arabic" panose="02040503050201020203" pitchFamily="18" charset="-78"/>
              </a:rPr>
              <a:t>ISA</a:t>
            </a:r>
            <a:r>
              <a:rPr lang="ar-EG" sz="3600" b="1" dirty="0">
                <a:solidFill>
                  <a:schemeClr val="bg1"/>
                </a:solidFill>
                <a:latin typeface="Adobe Arabic" panose="02040503050201020203" pitchFamily="18" charset="-78"/>
                <a:cs typeface="Adobe Arabic" panose="02040503050201020203" pitchFamily="18" charset="-78"/>
              </a:rPr>
              <a:t>)</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03DBE04D-CBF9-B5E6-5179-9973A36A806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11" name="TextBox 10">
            <a:extLst>
              <a:ext uri="{FF2B5EF4-FFF2-40B4-BE49-F238E27FC236}">
                <a16:creationId xmlns:a16="http://schemas.microsoft.com/office/drawing/2014/main" id="{738D3096-EA1F-AF6A-0CF2-9CD2DA3D1464}"/>
              </a:ext>
            </a:extLst>
          </p:cNvPr>
          <p:cNvSpPr txBox="1"/>
          <p:nvPr/>
        </p:nvSpPr>
        <p:spPr>
          <a:xfrm>
            <a:off x="5692878" y="2303353"/>
            <a:ext cx="5338916" cy="3108543"/>
          </a:xfrm>
          <a:prstGeom prst="rect">
            <a:avLst/>
          </a:prstGeom>
          <a:noFill/>
        </p:spPr>
        <p:txBody>
          <a:bodyPr wrap="square">
            <a:spAutoFit/>
          </a:bodyPr>
          <a:lstStyle>
            <a:defPPr>
              <a:defRPr lang="en-US"/>
            </a:defPPr>
            <a:lvl1pPr algn="just" rtl="1">
              <a:defRPr sz="2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defRPr>
            </a:lvl1pPr>
          </a:lstStyle>
          <a:p>
            <a:r>
              <a:rPr lang="ar-SA" dirty="0"/>
              <a:t>هي مجموعة من المبادئ والإرشادات التي أصدرتها المجلس الدولي لمعايير التدقيق والتأكيد (</a:t>
            </a:r>
            <a:r>
              <a:rPr lang="en-US" dirty="0"/>
              <a:t>IAASB</a:t>
            </a:r>
            <a:r>
              <a:rPr lang="ar-SA" dirty="0"/>
              <a:t>)، وهو هيئة تابعة للاتحاد الدولي للمحاسبين (</a:t>
            </a:r>
            <a:r>
              <a:rPr lang="en-US" dirty="0"/>
              <a:t>IFAC</a:t>
            </a:r>
            <a:r>
              <a:rPr lang="ar-SA" dirty="0"/>
              <a:t>). تهدف هذه المعايير إلى وضع إطار شامل وموحد لإجراء عمليات المراجعة المالية على مستوى العالم، بما يضمن تحقيق جودة عالية وموضوعية وشفافية في التقارير المالية</a:t>
            </a:r>
            <a:endParaRPr lang="en-US" dirty="0"/>
          </a:p>
        </p:txBody>
      </p:sp>
      <p:pic>
        <p:nvPicPr>
          <p:cNvPr id="4" name="Picture 3">
            <a:extLst>
              <a:ext uri="{FF2B5EF4-FFF2-40B4-BE49-F238E27FC236}">
                <a16:creationId xmlns:a16="http://schemas.microsoft.com/office/drawing/2014/main" id="{67738E39-A6EF-4DB3-44B8-15D65F2AB2B7}"/>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57250" y="1619250"/>
            <a:ext cx="4476750" cy="4476750"/>
          </a:xfrm>
          <a:prstGeom prst="rect">
            <a:avLst/>
          </a:prstGeom>
        </p:spPr>
      </p:pic>
    </p:spTree>
    <p:extLst>
      <p:ext uri="{BB962C8B-B14F-4D97-AF65-F5344CB8AC3E}">
        <p14:creationId xmlns:p14="http://schemas.microsoft.com/office/powerpoint/2010/main" val="3141984212"/>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down)">
                                      <p:cBhvr>
                                        <p:cTn id="7" dur="500"/>
                                        <p:tgtEl>
                                          <p:spTgt spid="11"/>
                                        </p:tgtEl>
                                      </p:cBhvr>
                                    </p:animEffect>
                                  </p:childTnLst>
                                </p:cTn>
                              </p:par>
                              <p:par>
                                <p:cTn id="8" presetID="22" presetClass="entr" presetSubtype="4"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wipe(down)">
                                      <p:cBhvr>
                                        <p:cTn id="1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B5B523A-8D98-1162-C6D0-202EF22A2D49}"/>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665C848F-029A-DD3F-1830-E2328F91BDCD}"/>
              </a:ext>
            </a:extLst>
          </p:cNvPr>
          <p:cNvSpPr txBox="1"/>
          <p:nvPr/>
        </p:nvSpPr>
        <p:spPr>
          <a:xfrm>
            <a:off x="2779494" y="-181335"/>
            <a:ext cx="6633012" cy="729430"/>
          </a:xfrm>
          <a:prstGeom prst="rect">
            <a:avLst/>
          </a:prstGeom>
          <a:noFill/>
        </p:spPr>
        <p:txBody>
          <a:bodyPr wrap="square">
            <a:spAutoFit/>
          </a:bodyPr>
          <a:lstStyle/>
          <a:p>
            <a:pPr algn="ctr" rtl="1">
              <a:lnSpc>
                <a:spcPct val="115000"/>
              </a:lnSpc>
            </a:pPr>
            <a:r>
              <a:rPr lang="en-US" sz="3600" b="1" dirty="0">
                <a:solidFill>
                  <a:schemeClr val="bg1"/>
                </a:solidFill>
                <a:latin typeface="Adobe Arabic" panose="02040503050201020203" pitchFamily="18" charset="-78"/>
                <a:cs typeface="Adobe Arabic" panose="02040503050201020203" pitchFamily="18" charset="-78"/>
              </a:rPr>
              <a:t> </a:t>
            </a:r>
            <a:r>
              <a:rPr lang="ar-SA" sz="3600" b="1" dirty="0">
                <a:solidFill>
                  <a:schemeClr val="bg1"/>
                </a:solidFill>
                <a:latin typeface="Adobe Arabic" panose="02040503050201020203" pitchFamily="18" charset="-78"/>
                <a:cs typeface="Adobe Arabic" panose="02040503050201020203" pitchFamily="18" charset="-78"/>
              </a:rPr>
              <a:t>أهمية المعايير الدولية للمراجعة</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2AD282FC-67E7-4DE9-9DEA-0CC2B932182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grpSp>
        <p:nvGrpSpPr>
          <p:cNvPr id="61" name="Group 60">
            <a:extLst>
              <a:ext uri="{FF2B5EF4-FFF2-40B4-BE49-F238E27FC236}">
                <a16:creationId xmlns:a16="http://schemas.microsoft.com/office/drawing/2014/main" id="{A7C8559D-62E7-7EE3-575E-FB398EA12CD7}"/>
              </a:ext>
            </a:extLst>
          </p:cNvPr>
          <p:cNvGrpSpPr/>
          <p:nvPr/>
        </p:nvGrpSpPr>
        <p:grpSpPr>
          <a:xfrm>
            <a:off x="6096000" y="4520114"/>
            <a:ext cx="5931612" cy="1537786"/>
            <a:chOff x="6096000" y="4367714"/>
            <a:chExt cx="5931612" cy="1537786"/>
          </a:xfrm>
        </p:grpSpPr>
        <p:grpSp>
          <p:nvGrpSpPr>
            <p:cNvPr id="45" name="Group 44">
              <a:extLst>
                <a:ext uri="{FF2B5EF4-FFF2-40B4-BE49-F238E27FC236}">
                  <a16:creationId xmlns:a16="http://schemas.microsoft.com/office/drawing/2014/main" id="{BB34907C-1701-E30A-025A-7123DD899BB6}"/>
                </a:ext>
              </a:extLst>
            </p:cNvPr>
            <p:cNvGrpSpPr/>
            <p:nvPr/>
          </p:nvGrpSpPr>
          <p:grpSpPr>
            <a:xfrm>
              <a:off x="6096000" y="4367714"/>
              <a:ext cx="5931612" cy="1537786"/>
              <a:chOff x="3021605" y="1559048"/>
              <a:chExt cx="3021605" cy="783380"/>
            </a:xfrm>
          </p:grpSpPr>
          <p:grpSp>
            <p:nvGrpSpPr>
              <p:cNvPr id="53" name="Group 52">
                <a:extLst>
                  <a:ext uri="{FF2B5EF4-FFF2-40B4-BE49-F238E27FC236}">
                    <a16:creationId xmlns:a16="http://schemas.microsoft.com/office/drawing/2014/main" id="{5F318CB8-5EEA-D438-E202-2F9914DC33A8}"/>
                  </a:ext>
                </a:extLst>
              </p:cNvPr>
              <p:cNvGrpSpPr/>
              <p:nvPr/>
            </p:nvGrpSpPr>
            <p:grpSpPr>
              <a:xfrm>
                <a:off x="3021605" y="1597777"/>
                <a:ext cx="2578490" cy="704145"/>
                <a:chOff x="3021605" y="1597777"/>
                <a:chExt cx="2578490" cy="704145"/>
              </a:xfrm>
            </p:grpSpPr>
            <p:sp>
              <p:nvSpPr>
                <p:cNvPr id="57" name="Freeform: Shape 56">
                  <a:extLst>
                    <a:ext uri="{FF2B5EF4-FFF2-40B4-BE49-F238E27FC236}">
                      <a16:creationId xmlns:a16="http://schemas.microsoft.com/office/drawing/2014/main" id="{C106617D-3931-B8E7-C6EF-28BA29A63D1B}"/>
                    </a:ext>
                  </a:extLst>
                </p:cNvPr>
                <p:cNvSpPr/>
                <p:nvPr/>
              </p:nvSpPr>
              <p:spPr>
                <a:xfrm rot="5400000">
                  <a:off x="3926920" y="692462"/>
                  <a:ext cx="704145" cy="2514775"/>
                </a:xfrm>
                <a:custGeom>
                  <a:avLst/>
                  <a:gdLst>
                    <a:gd name="connsiteX0" fmla="*/ 0 w 704145"/>
                    <a:gd name="connsiteY0" fmla="*/ 2296554 h 2514775"/>
                    <a:gd name="connsiteX1" fmla="*/ 0 w 704145"/>
                    <a:gd name="connsiteY1" fmla="*/ 1751002 h 2514775"/>
                    <a:gd name="connsiteX2" fmla="*/ 0 w 704145"/>
                    <a:gd name="connsiteY2" fmla="*/ 1423670 h 2514775"/>
                    <a:gd name="connsiteX3" fmla="*/ 0 w 704145"/>
                    <a:gd name="connsiteY3" fmla="*/ 1418436 h 2514775"/>
                    <a:gd name="connsiteX4" fmla="*/ 0 w 704145"/>
                    <a:gd name="connsiteY4" fmla="*/ 878118 h 2514775"/>
                    <a:gd name="connsiteX5" fmla="*/ 0 w 704145"/>
                    <a:gd name="connsiteY5" fmla="*/ 872884 h 2514775"/>
                    <a:gd name="connsiteX6" fmla="*/ 0 w 704145"/>
                    <a:gd name="connsiteY6" fmla="*/ 545552 h 2514775"/>
                    <a:gd name="connsiteX7" fmla="*/ 0 w 704145"/>
                    <a:gd name="connsiteY7" fmla="*/ 0 h 2514775"/>
                    <a:gd name="connsiteX8" fmla="*/ 704145 w 704145"/>
                    <a:gd name="connsiteY8" fmla="*/ 0 h 2514775"/>
                    <a:gd name="connsiteX9" fmla="*/ 704145 w 704145"/>
                    <a:gd name="connsiteY9" fmla="*/ 545552 h 2514775"/>
                    <a:gd name="connsiteX10" fmla="*/ 704145 w 704145"/>
                    <a:gd name="connsiteY10" fmla="*/ 872884 h 2514775"/>
                    <a:gd name="connsiteX11" fmla="*/ 704145 w 704145"/>
                    <a:gd name="connsiteY11" fmla="*/ 878118 h 2514775"/>
                    <a:gd name="connsiteX12" fmla="*/ 704145 w 704145"/>
                    <a:gd name="connsiteY12" fmla="*/ 1418436 h 2514775"/>
                    <a:gd name="connsiteX13" fmla="*/ 704145 w 704145"/>
                    <a:gd name="connsiteY13" fmla="*/ 1423670 h 2514775"/>
                    <a:gd name="connsiteX14" fmla="*/ 704145 w 704145"/>
                    <a:gd name="connsiteY14" fmla="*/ 1751002 h 2514775"/>
                    <a:gd name="connsiteX15" fmla="*/ 704145 w 704145"/>
                    <a:gd name="connsiteY15" fmla="*/ 2296554 h 2514775"/>
                    <a:gd name="connsiteX16" fmla="*/ 352072 w 704145"/>
                    <a:gd name="connsiteY16" fmla="*/ 2514775 h 251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04145" h="2514775">
                      <a:moveTo>
                        <a:pt x="0" y="2296554"/>
                      </a:moveTo>
                      <a:lnTo>
                        <a:pt x="0" y="1751002"/>
                      </a:lnTo>
                      <a:lnTo>
                        <a:pt x="0" y="1423670"/>
                      </a:lnTo>
                      <a:lnTo>
                        <a:pt x="0" y="1418436"/>
                      </a:lnTo>
                      <a:lnTo>
                        <a:pt x="0" y="878118"/>
                      </a:lnTo>
                      <a:lnTo>
                        <a:pt x="0" y="872884"/>
                      </a:lnTo>
                      <a:lnTo>
                        <a:pt x="0" y="545552"/>
                      </a:lnTo>
                      <a:lnTo>
                        <a:pt x="0" y="0"/>
                      </a:lnTo>
                      <a:lnTo>
                        <a:pt x="704145" y="0"/>
                      </a:lnTo>
                      <a:lnTo>
                        <a:pt x="704145" y="545552"/>
                      </a:lnTo>
                      <a:lnTo>
                        <a:pt x="704145" y="872884"/>
                      </a:lnTo>
                      <a:lnTo>
                        <a:pt x="704145" y="878118"/>
                      </a:lnTo>
                      <a:lnTo>
                        <a:pt x="704145" y="1418436"/>
                      </a:lnTo>
                      <a:lnTo>
                        <a:pt x="704145" y="1423670"/>
                      </a:lnTo>
                      <a:lnTo>
                        <a:pt x="704145" y="1751002"/>
                      </a:lnTo>
                      <a:lnTo>
                        <a:pt x="704145" y="2296554"/>
                      </a:lnTo>
                      <a:lnTo>
                        <a:pt x="352072" y="2514775"/>
                      </a:lnTo>
                      <a:close/>
                    </a:path>
                  </a:pathLst>
                </a:custGeom>
                <a:solidFill>
                  <a:srgbClr val="168489"/>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3200"/>
                </a:p>
              </p:txBody>
            </p:sp>
            <p:sp>
              <p:nvSpPr>
                <p:cNvPr id="58" name="Freeform: Shape 57">
                  <a:extLst>
                    <a:ext uri="{FF2B5EF4-FFF2-40B4-BE49-F238E27FC236}">
                      <a16:creationId xmlns:a16="http://schemas.microsoft.com/office/drawing/2014/main" id="{82830E61-A507-F37A-F83D-DF2A32C41320}"/>
                    </a:ext>
                  </a:extLst>
                </p:cNvPr>
                <p:cNvSpPr/>
                <p:nvPr/>
              </p:nvSpPr>
              <p:spPr>
                <a:xfrm rot="5400000">
                  <a:off x="3990635" y="692462"/>
                  <a:ext cx="704145" cy="2514775"/>
                </a:xfrm>
                <a:custGeom>
                  <a:avLst/>
                  <a:gdLst>
                    <a:gd name="connsiteX0" fmla="*/ 0 w 704145"/>
                    <a:gd name="connsiteY0" fmla="*/ 2296554 h 2514775"/>
                    <a:gd name="connsiteX1" fmla="*/ 0 w 704145"/>
                    <a:gd name="connsiteY1" fmla="*/ 1751002 h 2514775"/>
                    <a:gd name="connsiteX2" fmla="*/ 0 w 704145"/>
                    <a:gd name="connsiteY2" fmla="*/ 1423670 h 2514775"/>
                    <a:gd name="connsiteX3" fmla="*/ 0 w 704145"/>
                    <a:gd name="connsiteY3" fmla="*/ 1418436 h 2514775"/>
                    <a:gd name="connsiteX4" fmla="*/ 0 w 704145"/>
                    <a:gd name="connsiteY4" fmla="*/ 878118 h 2514775"/>
                    <a:gd name="connsiteX5" fmla="*/ 0 w 704145"/>
                    <a:gd name="connsiteY5" fmla="*/ 872884 h 2514775"/>
                    <a:gd name="connsiteX6" fmla="*/ 0 w 704145"/>
                    <a:gd name="connsiteY6" fmla="*/ 545552 h 2514775"/>
                    <a:gd name="connsiteX7" fmla="*/ 0 w 704145"/>
                    <a:gd name="connsiteY7" fmla="*/ 0 h 2514775"/>
                    <a:gd name="connsiteX8" fmla="*/ 704145 w 704145"/>
                    <a:gd name="connsiteY8" fmla="*/ 0 h 2514775"/>
                    <a:gd name="connsiteX9" fmla="*/ 704145 w 704145"/>
                    <a:gd name="connsiteY9" fmla="*/ 545552 h 2514775"/>
                    <a:gd name="connsiteX10" fmla="*/ 704145 w 704145"/>
                    <a:gd name="connsiteY10" fmla="*/ 872884 h 2514775"/>
                    <a:gd name="connsiteX11" fmla="*/ 704145 w 704145"/>
                    <a:gd name="connsiteY11" fmla="*/ 878118 h 2514775"/>
                    <a:gd name="connsiteX12" fmla="*/ 704145 w 704145"/>
                    <a:gd name="connsiteY12" fmla="*/ 1418436 h 2514775"/>
                    <a:gd name="connsiteX13" fmla="*/ 704145 w 704145"/>
                    <a:gd name="connsiteY13" fmla="*/ 1423670 h 2514775"/>
                    <a:gd name="connsiteX14" fmla="*/ 704145 w 704145"/>
                    <a:gd name="connsiteY14" fmla="*/ 1751002 h 2514775"/>
                    <a:gd name="connsiteX15" fmla="*/ 704145 w 704145"/>
                    <a:gd name="connsiteY15" fmla="*/ 2296554 h 2514775"/>
                    <a:gd name="connsiteX16" fmla="*/ 352072 w 704145"/>
                    <a:gd name="connsiteY16" fmla="*/ 2514775 h 251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04145" h="2514775">
                      <a:moveTo>
                        <a:pt x="0" y="2296554"/>
                      </a:moveTo>
                      <a:lnTo>
                        <a:pt x="0" y="1751002"/>
                      </a:lnTo>
                      <a:lnTo>
                        <a:pt x="0" y="1423670"/>
                      </a:lnTo>
                      <a:lnTo>
                        <a:pt x="0" y="1418436"/>
                      </a:lnTo>
                      <a:lnTo>
                        <a:pt x="0" y="878118"/>
                      </a:lnTo>
                      <a:lnTo>
                        <a:pt x="0" y="872884"/>
                      </a:lnTo>
                      <a:lnTo>
                        <a:pt x="0" y="545552"/>
                      </a:lnTo>
                      <a:lnTo>
                        <a:pt x="0" y="0"/>
                      </a:lnTo>
                      <a:lnTo>
                        <a:pt x="704145" y="0"/>
                      </a:lnTo>
                      <a:lnTo>
                        <a:pt x="704145" y="545552"/>
                      </a:lnTo>
                      <a:lnTo>
                        <a:pt x="704145" y="872884"/>
                      </a:lnTo>
                      <a:lnTo>
                        <a:pt x="704145" y="878118"/>
                      </a:lnTo>
                      <a:lnTo>
                        <a:pt x="704145" y="1418436"/>
                      </a:lnTo>
                      <a:lnTo>
                        <a:pt x="704145" y="1423670"/>
                      </a:lnTo>
                      <a:lnTo>
                        <a:pt x="704145" y="1751002"/>
                      </a:lnTo>
                      <a:lnTo>
                        <a:pt x="704145" y="2296554"/>
                      </a:lnTo>
                      <a:lnTo>
                        <a:pt x="352072" y="2514775"/>
                      </a:lnTo>
                      <a:close/>
                    </a:path>
                  </a:pathLst>
                </a:custGeom>
                <a:solidFill>
                  <a:schemeClr val="bg1"/>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3200"/>
                </a:p>
              </p:txBody>
            </p:sp>
          </p:grpSp>
          <p:sp>
            <p:nvSpPr>
              <p:cNvPr id="54" name="Oval 53">
                <a:extLst>
                  <a:ext uri="{FF2B5EF4-FFF2-40B4-BE49-F238E27FC236}">
                    <a16:creationId xmlns:a16="http://schemas.microsoft.com/office/drawing/2014/main" id="{0DEFC8B1-3A49-50BC-8CA9-5227E16A1AB6}"/>
                  </a:ext>
                </a:extLst>
              </p:cNvPr>
              <p:cNvSpPr/>
              <p:nvPr/>
            </p:nvSpPr>
            <p:spPr>
              <a:xfrm>
                <a:off x="5259830" y="1559048"/>
                <a:ext cx="783380" cy="783380"/>
              </a:xfrm>
              <a:prstGeom prst="ellipse">
                <a:avLst/>
              </a:prstGeom>
              <a:solidFill>
                <a:srgbClr val="168489"/>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sp>
            <p:nvSpPr>
              <p:cNvPr id="55" name="Oval 54">
                <a:extLst>
                  <a:ext uri="{FF2B5EF4-FFF2-40B4-BE49-F238E27FC236}">
                    <a16:creationId xmlns:a16="http://schemas.microsoft.com/office/drawing/2014/main" id="{7910BB4D-44AE-267C-8069-595D9904BAAD}"/>
                  </a:ext>
                </a:extLst>
              </p:cNvPr>
              <p:cNvSpPr/>
              <p:nvPr/>
            </p:nvSpPr>
            <p:spPr>
              <a:xfrm>
                <a:off x="5300773" y="1599554"/>
                <a:ext cx="702368" cy="702368"/>
              </a:xfrm>
              <a:prstGeom prst="ellipse">
                <a:avLst/>
              </a:prstGeom>
              <a:solidFill>
                <a:schemeClr val="bg1"/>
              </a:solidFill>
              <a:ln>
                <a:solidFill>
                  <a:srgbClr val="0058A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sp>
            <p:nvSpPr>
              <p:cNvPr id="56" name="TextBox 166">
                <a:extLst>
                  <a:ext uri="{FF2B5EF4-FFF2-40B4-BE49-F238E27FC236}">
                    <a16:creationId xmlns:a16="http://schemas.microsoft.com/office/drawing/2014/main" id="{66D84FBE-F691-749F-42C8-1D8AC62155E7}"/>
                  </a:ext>
                </a:extLst>
              </p:cNvPr>
              <p:cNvSpPr txBox="1"/>
              <p:nvPr/>
            </p:nvSpPr>
            <p:spPr>
              <a:xfrm>
                <a:off x="3425441" y="1732239"/>
                <a:ext cx="1800427" cy="326118"/>
              </a:xfrm>
              <a:prstGeom prst="rect">
                <a:avLst/>
              </a:prstGeom>
              <a:noFill/>
            </p:spPr>
            <p:txBody>
              <a:bodyPr wrap="square" rtlCol="0">
                <a:spAutoFit/>
              </a:bodyPr>
              <a:lstStyle/>
              <a:p>
                <a:pPr algn="ctr" rtl="0">
                  <a:lnSpc>
                    <a:spcPct val="115000"/>
                  </a:lnSpc>
                </a:pPr>
                <a:r>
                  <a:rPr lang="ar-SA"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تقليل المخاطر القانونية</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
          <p:nvSpPr>
            <p:cNvPr id="5" name="TextBox 6">
              <a:extLst>
                <a:ext uri="{FF2B5EF4-FFF2-40B4-BE49-F238E27FC236}">
                  <a16:creationId xmlns:a16="http://schemas.microsoft.com/office/drawing/2014/main" id="{624B5CA7-BB93-5D9D-B01E-7D752061F667}"/>
                </a:ext>
              </a:extLst>
            </p:cNvPr>
            <p:cNvSpPr txBox="1"/>
            <p:nvPr/>
          </p:nvSpPr>
          <p:spPr>
            <a:xfrm>
              <a:off x="10769602" y="4538244"/>
              <a:ext cx="963726" cy="1086965"/>
            </a:xfrm>
            <a:prstGeom prst="rect">
              <a:avLst/>
            </a:prstGeom>
            <a:noFill/>
          </p:spPr>
          <p:txBody>
            <a:bodyPr wrap="none" rtlCol="0">
              <a:spAutoFit/>
            </a:bodyPr>
            <a:lstStyle/>
            <a:p>
              <a:pPr algn="just" rtl="0">
                <a:lnSpc>
                  <a:spcPct val="115000"/>
                </a:lnSpc>
              </a:pPr>
              <a:r>
                <a:rPr lang="en-US" sz="6000" b="1" kern="1200">
                  <a:solidFill>
                    <a:srgbClr val="168489"/>
                  </a:solidFill>
                  <a:effectLst/>
                  <a:latin typeface="Calibri" panose="020F0502020204030204" pitchFamily="34" charset="0"/>
                  <a:ea typeface="Calibri" panose="020F0502020204030204" pitchFamily="34" charset="0"/>
                  <a:cs typeface="Activist Light"/>
                </a:rPr>
                <a:t>05</a:t>
              </a:r>
              <a:endParaRPr lang="en-US" sz="60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60" name="Group 59">
            <a:extLst>
              <a:ext uri="{FF2B5EF4-FFF2-40B4-BE49-F238E27FC236}">
                <a16:creationId xmlns:a16="http://schemas.microsoft.com/office/drawing/2014/main" id="{5D163F4A-DCFB-9347-BA23-17A6ED4DDDCC}"/>
              </a:ext>
            </a:extLst>
          </p:cNvPr>
          <p:cNvGrpSpPr/>
          <p:nvPr/>
        </p:nvGrpSpPr>
        <p:grpSpPr>
          <a:xfrm>
            <a:off x="6096000" y="2944418"/>
            <a:ext cx="5931612" cy="1537786"/>
            <a:chOff x="6096000" y="2792018"/>
            <a:chExt cx="5931612" cy="1537786"/>
          </a:xfrm>
        </p:grpSpPr>
        <p:grpSp>
          <p:nvGrpSpPr>
            <p:cNvPr id="10" name="Group 9">
              <a:extLst>
                <a:ext uri="{FF2B5EF4-FFF2-40B4-BE49-F238E27FC236}">
                  <a16:creationId xmlns:a16="http://schemas.microsoft.com/office/drawing/2014/main" id="{23F44754-F9C8-87A9-07F6-54DFB800E8EF}"/>
                </a:ext>
              </a:extLst>
            </p:cNvPr>
            <p:cNvGrpSpPr/>
            <p:nvPr/>
          </p:nvGrpSpPr>
          <p:grpSpPr>
            <a:xfrm>
              <a:off x="6096000" y="2792018"/>
              <a:ext cx="5931612" cy="1537786"/>
              <a:chOff x="2937076" y="778811"/>
              <a:chExt cx="3021605" cy="783380"/>
            </a:xfrm>
          </p:grpSpPr>
          <p:grpSp>
            <p:nvGrpSpPr>
              <p:cNvPr id="39" name="Group 38">
                <a:extLst>
                  <a:ext uri="{FF2B5EF4-FFF2-40B4-BE49-F238E27FC236}">
                    <a16:creationId xmlns:a16="http://schemas.microsoft.com/office/drawing/2014/main" id="{0EE1A495-EA54-66F0-FF1F-71E38E95A5A5}"/>
                  </a:ext>
                </a:extLst>
              </p:cNvPr>
              <p:cNvGrpSpPr/>
              <p:nvPr/>
            </p:nvGrpSpPr>
            <p:grpSpPr>
              <a:xfrm>
                <a:off x="2937076" y="817540"/>
                <a:ext cx="2578490" cy="704145"/>
                <a:chOff x="2937076" y="817540"/>
                <a:chExt cx="2578490" cy="704145"/>
              </a:xfrm>
            </p:grpSpPr>
            <p:sp>
              <p:nvSpPr>
                <p:cNvPr id="43" name="Freeform: Shape 42">
                  <a:extLst>
                    <a:ext uri="{FF2B5EF4-FFF2-40B4-BE49-F238E27FC236}">
                      <a16:creationId xmlns:a16="http://schemas.microsoft.com/office/drawing/2014/main" id="{2612E349-3A84-9081-0C79-5D28D33578B6}"/>
                    </a:ext>
                  </a:extLst>
                </p:cNvPr>
                <p:cNvSpPr/>
                <p:nvPr/>
              </p:nvSpPr>
              <p:spPr>
                <a:xfrm rot="5400000">
                  <a:off x="3842391" y="-87775"/>
                  <a:ext cx="704145" cy="2514775"/>
                </a:xfrm>
                <a:custGeom>
                  <a:avLst/>
                  <a:gdLst>
                    <a:gd name="connsiteX0" fmla="*/ 0 w 704145"/>
                    <a:gd name="connsiteY0" fmla="*/ 2296554 h 2514775"/>
                    <a:gd name="connsiteX1" fmla="*/ 0 w 704145"/>
                    <a:gd name="connsiteY1" fmla="*/ 1751002 h 2514775"/>
                    <a:gd name="connsiteX2" fmla="*/ 0 w 704145"/>
                    <a:gd name="connsiteY2" fmla="*/ 1423670 h 2514775"/>
                    <a:gd name="connsiteX3" fmla="*/ 0 w 704145"/>
                    <a:gd name="connsiteY3" fmla="*/ 1418436 h 2514775"/>
                    <a:gd name="connsiteX4" fmla="*/ 0 w 704145"/>
                    <a:gd name="connsiteY4" fmla="*/ 878118 h 2514775"/>
                    <a:gd name="connsiteX5" fmla="*/ 0 w 704145"/>
                    <a:gd name="connsiteY5" fmla="*/ 872884 h 2514775"/>
                    <a:gd name="connsiteX6" fmla="*/ 0 w 704145"/>
                    <a:gd name="connsiteY6" fmla="*/ 545552 h 2514775"/>
                    <a:gd name="connsiteX7" fmla="*/ 0 w 704145"/>
                    <a:gd name="connsiteY7" fmla="*/ 0 h 2514775"/>
                    <a:gd name="connsiteX8" fmla="*/ 704145 w 704145"/>
                    <a:gd name="connsiteY8" fmla="*/ 0 h 2514775"/>
                    <a:gd name="connsiteX9" fmla="*/ 704145 w 704145"/>
                    <a:gd name="connsiteY9" fmla="*/ 545552 h 2514775"/>
                    <a:gd name="connsiteX10" fmla="*/ 704145 w 704145"/>
                    <a:gd name="connsiteY10" fmla="*/ 872884 h 2514775"/>
                    <a:gd name="connsiteX11" fmla="*/ 704145 w 704145"/>
                    <a:gd name="connsiteY11" fmla="*/ 878118 h 2514775"/>
                    <a:gd name="connsiteX12" fmla="*/ 704145 w 704145"/>
                    <a:gd name="connsiteY12" fmla="*/ 1418436 h 2514775"/>
                    <a:gd name="connsiteX13" fmla="*/ 704145 w 704145"/>
                    <a:gd name="connsiteY13" fmla="*/ 1423670 h 2514775"/>
                    <a:gd name="connsiteX14" fmla="*/ 704145 w 704145"/>
                    <a:gd name="connsiteY14" fmla="*/ 1751002 h 2514775"/>
                    <a:gd name="connsiteX15" fmla="*/ 704145 w 704145"/>
                    <a:gd name="connsiteY15" fmla="*/ 2296554 h 2514775"/>
                    <a:gd name="connsiteX16" fmla="*/ 352072 w 704145"/>
                    <a:gd name="connsiteY16" fmla="*/ 2514775 h 251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04145" h="2514775">
                      <a:moveTo>
                        <a:pt x="0" y="2296554"/>
                      </a:moveTo>
                      <a:lnTo>
                        <a:pt x="0" y="1751002"/>
                      </a:lnTo>
                      <a:lnTo>
                        <a:pt x="0" y="1423670"/>
                      </a:lnTo>
                      <a:lnTo>
                        <a:pt x="0" y="1418436"/>
                      </a:lnTo>
                      <a:lnTo>
                        <a:pt x="0" y="878118"/>
                      </a:lnTo>
                      <a:lnTo>
                        <a:pt x="0" y="872884"/>
                      </a:lnTo>
                      <a:lnTo>
                        <a:pt x="0" y="545552"/>
                      </a:lnTo>
                      <a:lnTo>
                        <a:pt x="0" y="0"/>
                      </a:lnTo>
                      <a:lnTo>
                        <a:pt x="704145" y="0"/>
                      </a:lnTo>
                      <a:lnTo>
                        <a:pt x="704145" y="545552"/>
                      </a:lnTo>
                      <a:lnTo>
                        <a:pt x="704145" y="872884"/>
                      </a:lnTo>
                      <a:lnTo>
                        <a:pt x="704145" y="878118"/>
                      </a:lnTo>
                      <a:lnTo>
                        <a:pt x="704145" y="1418436"/>
                      </a:lnTo>
                      <a:lnTo>
                        <a:pt x="704145" y="1423670"/>
                      </a:lnTo>
                      <a:lnTo>
                        <a:pt x="704145" y="1751002"/>
                      </a:lnTo>
                      <a:lnTo>
                        <a:pt x="704145" y="2296554"/>
                      </a:lnTo>
                      <a:lnTo>
                        <a:pt x="352072" y="2514775"/>
                      </a:lnTo>
                      <a:close/>
                    </a:path>
                  </a:pathLst>
                </a:custGeom>
                <a:solidFill>
                  <a:srgbClr val="168489"/>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3200"/>
                </a:p>
              </p:txBody>
            </p:sp>
            <p:sp>
              <p:nvSpPr>
                <p:cNvPr id="44" name="Freeform: Shape 43">
                  <a:extLst>
                    <a:ext uri="{FF2B5EF4-FFF2-40B4-BE49-F238E27FC236}">
                      <a16:creationId xmlns:a16="http://schemas.microsoft.com/office/drawing/2014/main" id="{1EC80AE9-AFD3-9D21-F212-655C46856708}"/>
                    </a:ext>
                  </a:extLst>
                </p:cNvPr>
                <p:cNvSpPr/>
                <p:nvPr/>
              </p:nvSpPr>
              <p:spPr>
                <a:xfrm rot="5400000">
                  <a:off x="3906106" y="-87775"/>
                  <a:ext cx="704145" cy="2514775"/>
                </a:xfrm>
                <a:custGeom>
                  <a:avLst/>
                  <a:gdLst>
                    <a:gd name="connsiteX0" fmla="*/ 0 w 704145"/>
                    <a:gd name="connsiteY0" fmla="*/ 2296554 h 2514775"/>
                    <a:gd name="connsiteX1" fmla="*/ 0 w 704145"/>
                    <a:gd name="connsiteY1" fmla="*/ 1751002 h 2514775"/>
                    <a:gd name="connsiteX2" fmla="*/ 0 w 704145"/>
                    <a:gd name="connsiteY2" fmla="*/ 1423670 h 2514775"/>
                    <a:gd name="connsiteX3" fmla="*/ 0 w 704145"/>
                    <a:gd name="connsiteY3" fmla="*/ 1418436 h 2514775"/>
                    <a:gd name="connsiteX4" fmla="*/ 0 w 704145"/>
                    <a:gd name="connsiteY4" fmla="*/ 878118 h 2514775"/>
                    <a:gd name="connsiteX5" fmla="*/ 0 w 704145"/>
                    <a:gd name="connsiteY5" fmla="*/ 872884 h 2514775"/>
                    <a:gd name="connsiteX6" fmla="*/ 0 w 704145"/>
                    <a:gd name="connsiteY6" fmla="*/ 545552 h 2514775"/>
                    <a:gd name="connsiteX7" fmla="*/ 0 w 704145"/>
                    <a:gd name="connsiteY7" fmla="*/ 0 h 2514775"/>
                    <a:gd name="connsiteX8" fmla="*/ 704145 w 704145"/>
                    <a:gd name="connsiteY8" fmla="*/ 0 h 2514775"/>
                    <a:gd name="connsiteX9" fmla="*/ 704145 w 704145"/>
                    <a:gd name="connsiteY9" fmla="*/ 545552 h 2514775"/>
                    <a:gd name="connsiteX10" fmla="*/ 704145 w 704145"/>
                    <a:gd name="connsiteY10" fmla="*/ 872884 h 2514775"/>
                    <a:gd name="connsiteX11" fmla="*/ 704145 w 704145"/>
                    <a:gd name="connsiteY11" fmla="*/ 878118 h 2514775"/>
                    <a:gd name="connsiteX12" fmla="*/ 704145 w 704145"/>
                    <a:gd name="connsiteY12" fmla="*/ 1418436 h 2514775"/>
                    <a:gd name="connsiteX13" fmla="*/ 704145 w 704145"/>
                    <a:gd name="connsiteY13" fmla="*/ 1423670 h 2514775"/>
                    <a:gd name="connsiteX14" fmla="*/ 704145 w 704145"/>
                    <a:gd name="connsiteY14" fmla="*/ 1751002 h 2514775"/>
                    <a:gd name="connsiteX15" fmla="*/ 704145 w 704145"/>
                    <a:gd name="connsiteY15" fmla="*/ 2296554 h 2514775"/>
                    <a:gd name="connsiteX16" fmla="*/ 352072 w 704145"/>
                    <a:gd name="connsiteY16" fmla="*/ 2514775 h 251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04145" h="2514775">
                      <a:moveTo>
                        <a:pt x="0" y="2296554"/>
                      </a:moveTo>
                      <a:lnTo>
                        <a:pt x="0" y="1751002"/>
                      </a:lnTo>
                      <a:lnTo>
                        <a:pt x="0" y="1423670"/>
                      </a:lnTo>
                      <a:lnTo>
                        <a:pt x="0" y="1418436"/>
                      </a:lnTo>
                      <a:lnTo>
                        <a:pt x="0" y="878118"/>
                      </a:lnTo>
                      <a:lnTo>
                        <a:pt x="0" y="872884"/>
                      </a:lnTo>
                      <a:lnTo>
                        <a:pt x="0" y="545552"/>
                      </a:lnTo>
                      <a:lnTo>
                        <a:pt x="0" y="0"/>
                      </a:lnTo>
                      <a:lnTo>
                        <a:pt x="704145" y="0"/>
                      </a:lnTo>
                      <a:lnTo>
                        <a:pt x="704145" y="545552"/>
                      </a:lnTo>
                      <a:lnTo>
                        <a:pt x="704145" y="872884"/>
                      </a:lnTo>
                      <a:lnTo>
                        <a:pt x="704145" y="878118"/>
                      </a:lnTo>
                      <a:lnTo>
                        <a:pt x="704145" y="1418436"/>
                      </a:lnTo>
                      <a:lnTo>
                        <a:pt x="704145" y="1423670"/>
                      </a:lnTo>
                      <a:lnTo>
                        <a:pt x="704145" y="1751002"/>
                      </a:lnTo>
                      <a:lnTo>
                        <a:pt x="704145" y="2296554"/>
                      </a:lnTo>
                      <a:lnTo>
                        <a:pt x="352072" y="2514775"/>
                      </a:lnTo>
                      <a:close/>
                    </a:path>
                  </a:pathLst>
                </a:custGeom>
                <a:solidFill>
                  <a:schemeClr val="bg1"/>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3200"/>
                </a:p>
              </p:txBody>
            </p:sp>
          </p:grpSp>
          <p:sp>
            <p:nvSpPr>
              <p:cNvPr id="40" name="Oval 39">
                <a:extLst>
                  <a:ext uri="{FF2B5EF4-FFF2-40B4-BE49-F238E27FC236}">
                    <a16:creationId xmlns:a16="http://schemas.microsoft.com/office/drawing/2014/main" id="{B3E0B107-5699-6C55-0F2A-85AF0E02A7DF}"/>
                  </a:ext>
                </a:extLst>
              </p:cNvPr>
              <p:cNvSpPr/>
              <p:nvPr/>
            </p:nvSpPr>
            <p:spPr>
              <a:xfrm>
                <a:off x="5175301" y="778811"/>
                <a:ext cx="783380" cy="783380"/>
              </a:xfrm>
              <a:prstGeom prst="ellipse">
                <a:avLst/>
              </a:prstGeom>
              <a:solidFill>
                <a:srgbClr val="168489"/>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sp>
            <p:nvSpPr>
              <p:cNvPr id="41" name="Oval 40">
                <a:extLst>
                  <a:ext uri="{FF2B5EF4-FFF2-40B4-BE49-F238E27FC236}">
                    <a16:creationId xmlns:a16="http://schemas.microsoft.com/office/drawing/2014/main" id="{86CE756B-7A99-5B53-052B-4E9741E80792}"/>
                  </a:ext>
                </a:extLst>
              </p:cNvPr>
              <p:cNvSpPr/>
              <p:nvPr/>
            </p:nvSpPr>
            <p:spPr>
              <a:xfrm>
                <a:off x="5216244" y="819317"/>
                <a:ext cx="702368" cy="702368"/>
              </a:xfrm>
              <a:prstGeom prst="ellipse">
                <a:avLst/>
              </a:prstGeom>
              <a:solidFill>
                <a:schemeClr val="bg1"/>
              </a:solidFill>
              <a:ln>
                <a:solidFill>
                  <a:srgbClr val="0058A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sp>
            <p:nvSpPr>
              <p:cNvPr id="42" name="TextBox 104">
                <a:extLst>
                  <a:ext uri="{FF2B5EF4-FFF2-40B4-BE49-F238E27FC236}">
                    <a16:creationId xmlns:a16="http://schemas.microsoft.com/office/drawing/2014/main" id="{2A5EA206-D0B9-B2DF-CFB9-3E027CA62329}"/>
                  </a:ext>
                </a:extLst>
              </p:cNvPr>
              <p:cNvSpPr txBox="1"/>
              <p:nvPr/>
            </p:nvSpPr>
            <p:spPr>
              <a:xfrm>
                <a:off x="3199803" y="817541"/>
                <a:ext cx="1941534" cy="614608"/>
              </a:xfrm>
              <a:prstGeom prst="rect">
                <a:avLst/>
              </a:prstGeom>
              <a:noFill/>
            </p:spPr>
            <p:txBody>
              <a:bodyPr wrap="square" rtlCol="0">
                <a:spAutoFit/>
              </a:bodyPr>
              <a:lstStyle/>
              <a:p>
                <a:pPr algn="ctr" rtl="0">
                  <a:lnSpc>
                    <a:spcPct val="115000"/>
                  </a:lnSpc>
                </a:pPr>
                <a:r>
                  <a:rPr lang="ar-SA"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التوافق مع متطلبات الأسواق العالمية</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
          <p:nvSpPr>
            <p:cNvPr id="13" name="TextBox 6">
              <a:extLst>
                <a:ext uri="{FF2B5EF4-FFF2-40B4-BE49-F238E27FC236}">
                  <a16:creationId xmlns:a16="http://schemas.microsoft.com/office/drawing/2014/main" id="{FD90AE4D-0408-4F2C-A3E0-8AAF438A9D27}"/>
                </a:ext>
              </a:extLst>
            </p:cNvPr>
            <p:cNvSpPr txBox="1"/>
            <p:nvPr/>
          </p:nvSpPr>
          <p:spPr>
            <a:xfrm>
              <a:off x="10769602" y="2986681"/>
              <a:ext cx="963726" cy="1086965"/>
            </a:xfrm>
            <a:prstGeom prst="rect">
              <a:avLst/>
            </a:prstGeom>
            <a:noFill/>
          </p:spPr>
          <p:txBody>
            <a:bodyPr wrap="none" rtlCol="0">
              <a:spAutoFit/>
            </a:bodyPr>
            <a:lstStyle/>
            <a:p>
              <a:pPr algn="just" rtl="0">
                <a:lnSpc>
                  <a:spcPct val="115000"/>
                </a:lnSpc>
              </a:pPr>
              <a:r>
                <a:rPr lang="en-US" sz="6000" b="1" kern="1200">
                  <a:solidFill>
                    <a:srgbClr val="168489"/>
                  </a:solidFill>
                  <a:effectLst/>
                  <a:latin typeface="Calibri" panose="020F0502020204030204" pitchFamily="34" charset="0"/>
                  <a:ea typeface="Calibri" panose="020F0502020204030204" pitchFamily="34" charset="0"/>
                  <a:cs typeface="Activist Light"/>
                </a:rPr>
                <a:t>03</a:t>
              </a:r>
              <a:endParaRPr lang="en-US" sz="60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59" name="Group 58">
            <a:extLst>
              <a:ext uri="{FF2B5EF4-FFF2-40B4-BE49-F238E27FC236}">
                <a16:creationId xmlns:a16="http://schemas.microsoft.com/office/drawing/2014/main" id="{CE537571-FE5A-2459-1351-32AC86D51D1C}"/>
              </a:ext>
            </a:extLst>
          </p:cNvPr>
          <p:cNvGrpSpPr/>
          <p:nvPr/>
        </p:nvGrpSpPr>
        <p:grpSpPr>
          <a:xfrm>
            <a:off x="6096000" y="1371602"/>
            <a:ext cx="5931612" cy="1537786"/>
            <a:chOff x="6096000" y="1219202"/>
            <a:chExt cx="5931612" cy="1537786"/>
          </a:xfrm>
        </p:grpSpPr>
        <p:grpSp>
          <p:nvGrpSpPr>
            <p:cNvPr id="19" name="Group 18">
              <a:extLst>
                <a:ext uri="{FF2B5EF4-FFF2-40B4-BE49-F238E27FC236}">
                  <a16:creationId xmlns:a16="http://schemas.microsoft.com/office/drawing/2014/main" id="{6EB4D857-E4D6-FB6C-8C68-98D0406FDB72}"/>
                </a:ext>
              </a:extLst>
            </p:cNvPr>
            <p:cNvGrpSpPr/>
            <p:nvPr/>
          </p:nvGrpSpPr>
          <p:grpSpPr>
            <a:xfrm>
              <a:off x="6096000" y="1219202"/>
              <a:ext cx="5931612" cy="1537786"/>
              <a:chOff x="3021605" y="0"/>
              <a:chExt cx="3021605" cy="783380"/>
            </a:xfrm>
          </p:grpSpPr>
          <p:grpSp>
            <p:nvGrpSpPr>
              <p:cNvPr id="27" name="Group 26">
                <a:extLst>
                  <a:ext uri="{FF2B5EF4-FFF2-40B4-BE49-F238E27FC236}">
                    <a16:creationId xmlns:a16="http://schemas.microsoft.com/office/drawing/2014/main" id="{A2C57225-FEA3-2F63-2285-14AD6A4307C4}"/>
                  </a:ext>
                </a:extLst>
              </p:cNvPr>
              <p:cNvGrpSpPr/>
              <p:nvPr/>
            </p:nvGrpSpPr>
            <p:grpSpPr>
              <a:xfrm>
                <a:off x="3021605" y="38729"/>
                <a:ext cx="2578490" cy="704145"/>
                <a:chOff x="3021605" y="38729"/>
                <a:chExt cx="2578490" cy="704145"/>
              </a:xfrm>
            </p:grpSpPr>
            <p:sp>
              <p:nvSpPr>
                <p:cNvPr id="31" name="Freeform: Shape 30">
                  <a:extLst>
                    <a:ext uri="{FF2B5EF4-FFF2-40B4-BE49-F238E27FC236}">
                      <a16:creationId xmlns:a16="http://schemas.microsoft.com/office/drawing/2014/main" id="{68D58547-7DFC-0D03-B84A-1C2BF1C7E234}"/>
                    </a:ext>
                  </a:extLst>
                </p:cNvPr>
                <p:cNvSpPr/>
                <p:nvPr/>
              </p:nvSpPr>
              <p:spPr>
                <a:xfrm rot="5400000">
                  <a:off x="3926920" y="-866586"/>
                  <a:ext cx="704145" cy="2514775"/>
                </a:xfrm>
                <a:custGeom>
                  <a:avLst/>
                  <a:gdLst>
                    <a:gd name="connsiteX0" fmla="*/ 0 w 704145"/>
                    <a:gd name="connsiteY0" fmla="*/ 2296554 h 2514775"/>
                    <a:gd name="connsiteX1" fmla="*/ 0 w 704145"/>
                    <a:gd name="connsiteY1" fmla="*/ 1751002 h 2514775"/>
                    <a:gd name="connsiteX2" fmla="*/ 0 w 704145"/>
                    <a:gd name="connsiteY2" fmla="*/ 1423670 h 2514775"/>
                    <a:gd name="connsiteX3" fmla="*/ 0 w 704145"/>
                    <a:gd name="connsiteY3" fmla="*/ 1418436 h 2514775"/>
                    <a:gd name="connsiteX4" fmla="*/ 0 w 704145"/>
                    <a:gd name="connsiteY4" fmla="*/ 878118 h 2514775"/>
                    <a:gd name="connsiteX5" fmla="*/ 0 w 704145"/>
                    <a:gd name="connsiteY5" fmla="*/ 872884 h 2514775"/>
                    <a:gd name="connsiteX6" fmla="*/ 0 w 704145"/>
                    <a:gd name="connsiteY6" fmla="*/ 545552 h 2514775"/>
                    <a:gd name="connsiteX7" fmla="*/ 0 w 704145"/>
                    <a:gd name="connsiteY7" fmla="*/ 0 h 2514775"/>
                    <a:gd name="connsiteX8" fmla="*/ 704145 w 704145"/>
                    <a:gd name="connsiteY8" fmla="*/ 0 h 2514775"/>
                    <a:gd name="connsiteX9" fmla="*/ 704145 w 704145"/>
                    <a:gd name="connsiteY9" fmla="*/ 545552 h 2514775"/>
                    <a:gd name="connsiteX10" fmla="*/ 704145 w 704145"/>
                    <a:gd name="connsiteY10" fmla="*/ 872884 h 2514775"/>
                    <a:gd name="connsiteX11" fmla="*/ 704145 w 704145"/>
                    <a:gd name="connsiteY11" fmla="*/ 878118 h 2514775"/>
                    <a:gd name="connsiteX12" fmla="*/ 704145 w 704145"/>
                    <a:gd name="connsiteY12" fmla="*/ 1418436 h 2514775"/>
                    <a:gd name="connsiteX13" fmla="*/ 704145 w 704145"/>
                    <a:gd name="connsiteY13" fmla="*/ 1423670 h 2514775"/>
                    <a:gd name="connsiteX14" fmla="*/ 704145 w 704145"/>
                    <a:gd name="connsiteY14" fmla="*/ 1751002 h 2514775"/>
                    <a:gd name="connsiteX15" fmla="*/ 704145 w 704145"/>
                    <a:gd name="connsiteY15" fmla="*/ 2296554 h 2514775"/>
                    <a:gd name="connsiteX16" fmla="*/ 352072 w 704145"/>
                    <a:gd name="connsiteY16" fmla="*/ 2514775 h 251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04145" h="2514775">
                      <a:moveTo>
                        <a:pt x="0" y="2296554"/>
                      </a:moveTo>
                      <a:lnTo>
                        <a:pt x="0" y="1751002"/>
                      </a:lnTo>
                      <a:lnTo>
                        <a:pt x="0" y="1423670"/>
                      </a:lnTo>
                      <a:lnTo>
                        <a:pt x="0" y="1418436"/>
                      </a:lnTo>
                      <a:lnTo>
                        <a:pt x="0" y="878118"/>
                      </a:lnTo>
                      <a:lnTo>
                        <a:pt x="0" y="872884"/>
                      </a:lnTo>
                      <a:lnTo>
                        <a:pt x="0" y="545552"/>
                      </a:lnTo>
                      <a:lnTo>
                        <a:pt x="0" y="0"/>
                      </a:lnTo>
                      <a:lnTo>
                        <a:pt x="704145" y="0"/>
                      </a:lnTo>
                      <a:lnTo>
                        <a:pt x="704145" y="545552"/>
                      </a:lnTo>
                      <a:lnTo>
                        <a:pt x="704145" y="872884"/>
                      </a:lnTo>
                      <a:lnTo>
                        <a:pt x="704145" y="878118"/>
                      </a:lnTo>
                      <a:lnTo>
                        <a:pt x="704145" y="1418436"/>
                      </a:lnTo>
                      <a:lnTo>
                        <a:pt x="704145" y="1423670"/>
                      </a:lnTo>
                      <a:lnTo>
                        <a:pt x="704145" y="1751002"/>
                      </a:lnTo>
                      <a:lnTo>
                        <a:pt x="704145" y="2296554"/>
                      </a:lnTo>
                      <a:lnTo>
                        <a:pt x="352072" y="2514775"/>
                      </a:lnTo>
                      <a:close/>
                    </a:path>
                  </a:pathLst>
                </a:custGeom>
                <a:solidFill>
                  <a:srgbClr val="168489"/>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3200"/>
                </a:p>
              </p:txBody>
            </p:sp>
            <p:sp>
              <p:nvSpPr>
                <p:cNvPr id="32" name="Freeform: Shape 31">
                  <a:extLst>
                    <a:ext uri="{FF2B5EF4-FFF2-40B4-BE49-F238E27FC236}">
                      <a16:creationId xmlns:a16="http://schemas.microsoft.com/office/drawing/2014/main" id="{82DEA8AD-4EF7-5652-4BC3-0199A74F12C0}"/>
                    </a:ext>
                  </a:extLst>
                </p:cNvPr>
                <p:cNvSpPr/>
                <p:nvPr/>
              </p:nvSpPr>
              <p:spPr>
                <a:xfrm rot="5400000">
                  <a:off x="3990635" y="-866586"/>
                  <a:ext cx="704145" cy="2514775"/>
                </a:xfrm>
                <a:custGeom>
                  <a:avLst/>
                  <a:gdLst>
                    <a:gd name="connsiteX0" fmla="*/ 0 w 704145"/>
                    <a:gd name="connsiteY0" fmla="*/ 2296554 h 2514775"/>
                    <a:gd name="connsiteX1" fmla="*/ 0 w 704145"/>
                    <a:gd name="connsiteY1" fmla="*/ 1751002 h 2514775"/>
                    <a:gd name="connsiteX2" fmla="*/ 0 w 704145"/>
                    <a:gd name="connsiteY2" fmla="*/ 1423670 h 2514775"/>
                    <a:gd name="connsiteX3" fmla="*/ 0 w 704145"/>
                    <a:gd name="connsiteY3" fmla="*/ 1418436 h 2514775"/>
                    <a:gd name="connsiteX4" fmla="*/ 0 w 704145"/>
                    <a:gd name="connsiteY4" fmla="*/ 878118 h 2514775"/>
                    <a:gd name="connsiteX5" fmla="*/ 0 w 704145"/>
                    <a:gd name="connsiteY5" fmla="*/ 872884 h 2514775"/>
                    <a:gd name="connsiteX6" fmla="*/ 0 w 704145"/>
                    <a:gd name="connsiteY6" fmla="*/ 545552 h 2514775"/>
                    <a:gd name="connsiteX7" fmla="*/ 0 w 704145"/>
                    <a:gd name="connsiteY7" fmla="*/ 0 h 2514775"/>
                    <a:gd name="connsiteX8" fmla="*/ 704145 w 704145"/>
                    <a:gd name="connsiteY8" fmla="*/ 0 h 2514775"/>
                    <a:gd name="connsiteX9" fmla="*/ 704145 w 704145"/>
                    <a:gd name="connsiteY9" fmla="*/ 545552 h 2514775"/>
                    <a:gd name="connsiteX10" fmla="*/ 704145 w 704145"/>
                    <a:gd name="connsiteY10" fmla="*/ 872884 h 2514775"/>
                    <a:gd name="connsiteX11" fmla="*/ 704145 w 704145"/>
                    <a:gd name="connsiteY11" fmla="*/ 878118 h 2514775"/>
                    <a:gd name="connsiteX12" fmla="*/ 704145 w 704145"/>
                    <a:gd name="connsiteY12" fmla="*/ 1418436 h 2514775"/>
                    <a:gd name="connsiteX13" fmla="*/ 704145 w 704145"/>
                    <a:gd name="connsiteY13" fmla="*/ 1423670 h 2514775"/>
                    <a:gd name="connsiteX14" fmla="*/ 704145 w 704145"/>
                    <a:gd name="connsiteY14" fmla="*/ 1751002 h 2514775"/>
                    <a:gd name="connsiteX15" fmla="*/ 704145 w 704145"/>
                    <a:gd name="connsiteY15" fmla="*/ 2296554 h 2514775"/>
                    <a:gd name="connsiteX16" fmla="*/ 352072 w 704145"/>
                    <a:gd name="connsiteY16" fmla="*/ 2514775 h 251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04145" h="2514775">
                      <a:moveTo>
                        <a:pt x="0" y="2296554"/>
                      </a:moveTo>
                      <a:lnTo>
                        <a:pt x="0" y="1751002"/>
                      </a:lnTo>
                      <a:lnTo>
                        <a:pt x="0" y="1423670"/>
                      </a:lnTo>
                      <a:lnTo>
                        <a:pt x="0" y="1418436"/>
                      </a:lnTo>
                      <a:lnTo>
                        <a:pt x="0" y="878118"/>
                      </a:lnTo>
                      <a:lnTo>
                        <a:pt x="0" y="872884"/>
                      </a:lnTo>
                      <a:lnTo>
                        <a:pt x="0" y="545552"/>
                      </a:lnTo>
                      <a:lnTo>
                        <a:pt x="0" y="0"/>
                      </a:lnTo>
                      <a:lnTo>
                        <a:pt x="704145" y="0"/>
                      </a:lnTo>
                      <a:lnTo>
                        <a:pt x="704145" y="545552"/>
                      </a:lnTo>
                      <a:lnTo>
                        <a:pt x="704145" y="872884"/>
                      </a:lnTo>
                      <a:lnTo>
                        <a:pt x="704145" y="878118"/>
                      </a:lnTo>
                      <a:lnTo>
                        <a:pt x="704145" y="1418436"/>
                      </a:lnTo>
                      <a:lnTo>
                        <a:pt x="704145" y="1423670"/>
                      </a:lnTo>
                      <a:lnTo>
                        <a:pt x="704145" y="1751002"/>
                      </a:lnTo>
                      <a:lnTo>
                        <a:pt x="704145" y="2296554"/>
                      </a:lnTo>
                      <a:lnTo>
                        <a:pt x="352072" y="2514775"/>
                      </a:lnTo>
                      <a:close/>
                    </a:path>
                  </a:pathLst>
                </a:custGeom>
                <a:solidFill>
                  <a:schemeClr val="bg1"/>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3200"/>
                </a:p>
              </p:txBody>
            </p:sp>
          </p:grpSp>
          <p:sp>
            <p:nvSpPr>
              <p:cNvPr id="28" name="Oval 27">
                <a:extLst>
                  <a:ext uri="{FF2B5EF4-FFF2-40B4-BE49-F238E27FC236}">
                    <a16:creationId xmlns:a16="http://schemas.microsoft.com/office/drawing/2014/main" id="{59796A65-D9B6-DA0D-E37B-B890D0B56A39}"/>
                  </a:ext>
                </a:extLst>
              </p:cNvPr>
              <p:cNvSpPr/>
              <p:nvPr/>
            </p:nvSpPr>
            <p:spPr>
              <a:xfrm>
                <a:off x="5259830" y="0"/>
                <a:ext cx="783380" cy="783380"/>
              </a:xfrm>
              <a:prstGeom prst="ellipse">
                <a:avLst/>
              </a:prstGeom>
              <a:solidFill>
                <a:srgbClr val="168489"/>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sp>
            <p:nvSpPr>
              <p:cNvPr id="29" name="Oval 28">
                <a:extLst>
                  <a:ext uri="{FF2B5EF4-FFF2-40B4-BE49-F238E27FC236}">
                    <a16:creationId xmlns:a16="http://schemas.microsoft.com/office/drawing/2014/main" id="{92044624-083D-F2E5-A4E0-9CC0F4CFB4D7}"/>
                  </a:ext>
                </a:extLst>
              </p:cNvPr>
              <p:cNvSpPr/>
              <p:nvPr/>
            </p:nvSpPr>
            <p:spPr>
              <a:xfrm>
                <a:off x="5300773" y="40506"/>
                <a:ext cx="702368" cy="702368"/>
              </a:xfrm>
              <a:prstGeom prst="ellipse">
                <a:avLst/>
              </a:prstGeom>
              <a:solidFill>
                <a:schemeClr val="bg1"/>
              </a:solidFill>
              <a:ln>
                <a:solidFill>
                  <a:srgbClr val="0058A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sp>
            <p:nvSpPr>
              <p:cNvPr id="30" name="TextBox 143">
                <a:extLst>
                  <a:ext uri="{FF2B5EF4-FFF2-40B4-BE49-F238E27FC236}">
                    <a16:creationId xmlns:a16="http://schemas.microsoft.com/office/drawing/2014/main" id="{0F022D5B-E4AB-AA93-B090-528D4A554D6F}"/>
                  </a:ext>
                </a:extLst>
              </p:cNvPr>
              <p:cNvSpPr txBox="1"/>
              <p:nvPr/>
            </p:nvSpPr>
            <p:spPr>
              <a:xfrm>
                <a:off x="3339629" y="169827"/>
                <a:ext cx="1971585" cy="326118"/>
              </a:xfrm>
              <a:prstGeom prst="rect">
                <a:avLst/>
              </a:prstGeom>
              <a:noFill/>
            </p:spPr>
            <p:txBody>
              <a:bodyPr wrap="square" rtlCol="0">
                <a:spAutoFit/>
              </a:bodyPr>
              <a:lstStyle/>
              <a:p>
                <a:pPr algn="ctr" rtl="0">
                  <a:lnSpc>
                    <a:spcPct val="115000"/>
                  </a:lnSpc>
                </a:pPr>
                <a:r>
                  <a:rPr lang="ar-SA" sz="32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توحيد عمليات المراجعة عالمياً</a:t>
                </a:r>
                <a:endParaRPr lang="en-US"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
          <p:nvSpPr>
            <p:cNvPr id="17" name="TextBox 6">
              <a:extLst>
                <a:ext uri="{FF2B5EF4-FFF2-40B4-BE49-F238E27FC236}">
                  <a16:creationId xmlns:a16="http://schemas.microsoft.com/office/drawing/2014/main" id="{515513A6-DC62-ADC1-A472-431625735176}"/>
                </a:ext>
              </a:extLst>
            </p:cNvPr>
            <p:cNvSpPr txBox="1"/>
            <p:nvPr/>
          </p:nvSpPr>
          <p:spPr>
            <a:xfrm>
              <a:off x="10769604" y="1435118"/>
              <a:ext cx="963726" cy="1086965"/>
            </a:xfrm>
            <a:prstGeom prst="rect">
              <a:avLst/>
            </a:prstGeom>
            <a:noFill/>
          </p:spPr>
          <p:txBody>
            <a:bodyPr wrap="none" rtlCol="0">
              <a:spAutoFit/>
            </a:bodyPr>
            <a:lstStyle/>
            <a:p>
              <a:pPr algn="just" rtl="1">
                <a:lnSpc>
                  <a:spcPct val="115000"/>
                </a:lnSpc>
              </a:pPr>
              <a:r>
                <a:rPr lang="en-US" sz="6000" b="1" kern="1200" dirty="0">
                  <a:solidFill>
                    <a:srgbClr val="168489"/>
                  </a:solidFill>
                  <a:effectLst/>
                  <a:latin typeface="Calibri" panose="020F0502020204030204" pitchFamily="34" charset="0"/>
                  <a:ea typeface="Calibri" panose="020F0502020204030204" pitchFamily="34" charset="0"/>
                  <a:cs typeface="Activist Light"/>
                </a:rPr>
                <a:t>01</a:t>
              </a:r>
              <a:endParaRPr lang="en-US" sz="60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64" name="Group 63">
            <a:extLst>
              <a:ext uri="{FF2B5EF4-FFF2-40B4-BE49-F238E27FC236}">
                <a16:creationId xmlns:a16="http://schemas.microsoft.com/office/drawing/2014/main" id="{058D7A46-8376-7C86-65E8-6FD3D5D7E066}"/>
              </a:ext>
            </a:extLst>
          </p:cNvPr>
          <p:cNvGrpSpPr/>
          <p:nvPr/>
        </p:nvGrpSpPr>
        <p:grpSpPr>
          <a:xfrm>
            <a:off x="164388" y="1371602"/>
            <a:ext cx="5931612" cy="1537786"/>
            <a:chOff x="164388" y="1219202"/>
            <a:chExt cx="5931612" cy="1537786"/>
          </a:xfrm>
        </p:grpSpPr>
        <p:grpSp>
          <p:nvGrpSpPr>
            <p:cNvPr id="20" name="Group 19">
              <a:extLst>
                <a:ext uri="{FF2B5EF4-FFF2-40B4-BE49-F238E27FC236}">
                  <a16:creationId xmlns:a16="http://schemas.microsoft.com/office/drawing/2014/main" id="{2E85ECB1-BC74-BEEE-95F8-867B2B14671F}"/>
                </a:ext>
              </a:extLst>
            </p:cNvPr>
            <p:cNvGrpSpPr/>
            <p:nvPr/>
          </p:nvGrpSpPr>
          <p:grpSpPr>
            <a:xfrm flipH="1">
              <a:off x="164388" y="1219202"/>
              <a:ext cx="5931612" cy="1537786"/>
              <a:chOff x="0" y="0"/>
              <a:chExt cx="3021605" cy="783380"/>
            </a:xfrm>
          </p:grpSpPr>
          <p:grpSp>
            <p:nvGrpSpPr>
              <p:cNvPr id="21" name="Group 20">
                <a:extLst>
                  <a:ext uri="{FF2B5EF4-FFF2-40B4-BE49-F238E27FC236}">
                    <a16:creationId xmlns:a16="http://schemas.microsoft.com/office/drawing/2014/main" id="{C99B9B7A-8D17-EA67-2CCC-220A15BFA4DD}"/>
                  </a:ext>
                </a:extLst>
              </p:cNvPr>
              <p:cNvGrpSpPr/>
              <p:nvPr/>
            </p:nvGrpSpPr>
            <p:grpSpPr>
              <a:xfrm>
                <a:off x="0" y="38729"/>
                <a:ext cx="2578490" cy="704145"/>
                <a:chOff x="0" y="38729"/>
                <a:chExt cx="2578490" cy="704145"/>
              </a:xfrm>
            </p:grpSpPr>
            <p:sp>
              <p:nvSpPr>
                <p:cNvPr id="25" name="Freeform: Shape 24">
                  <a:extLst>
                    <a:ext uri="{FF2B5EF4-FFF2-40B4-BE49-F238E27FC236}">
                      <a16:creationId xmlns:a16="http://schemas.microsoft.com/office/drawing/2014/main" id="{F695DDBA-7329-3ED6-BA3F-52A824F4B747}"/>
                    </a:ext>
                  </a:extLst>
                </p:cNvPr>
                <p:cNvSpPr/>
                <p:nvPr/>
              </p:nvSpPr>
              <p:spPr>
                <a:xfrm rot="5400000">
                  <a:off x="905315" y="-866586"/>
                  <a:ext cx="704145" cy="2514775"/>
                </a:xfrm>
                <a:custGeom>
                  <a:avLst/>
                  <a:gdLst>
                    <a:gd name="connsiteX0" fmla="*/ 0 w 704145"/>
                    <a:gd name="connsiteY0" fmla="*/ 2296554 h 2514775"/>
                    <a:gd name="connsiteX1" fmla="*/ 0 w 704145"/>
                    <a:gd name="connsiteY1" fmla="*/ 1751002 h 2514775"/>
                    <a:gd name="connsiteX2" fmla="*/ 0 w 704145"/>
                    <a:gd name="connsiteY2" fmla="*/ 1423670 h 2514775"/>
                    <a:gd name="connsiteX3" fmla="*/ 0 w 704145"/>
                    <a:gd name="connsiteY3" fmla="*/ 1418436 h 2514775"/>
                    <a:gd name="connsiteX4" fmla="*/ 0 w 704145"/>
                    <a:gd name="connsiteY4" fmla="*/ 878118 h 2514775"/>
                    <a:gd name="connsiteX5" fmla="*/ 0 w 704145"/>
                    <a:gd name="connsiteY5" fmla="*/ 872884 h 2514775"/>
                    <a:gd name="connsiteX6" fmla="*/ 0 w 704145"/>
                    <a:gd name="connsiteY6" fmla="*/ 545552 h 2514775"/>
                    <a:gd name="connsiteX7" fmla="*/ 0 w 704145"/>
                    <a:gd name="connsiteY7" fmla="*/ 0 h 2514775"/>
                    <a:gd name="connsiteX8" fmla="*/ 704145 w 704145"/>
                    <a:gd name="connsiteY8" fmla="*/ 0 h 2514775"/>
                    <a:gd name="connsiteX9" fmla="*/ 704145 w 704145"/>
                    <a:gd name="connsiteY9" fmla="*/ 545552 h 2514775"/>
                    <a:gd name="connsiteX10" fmla="*/ 704145 w 704145"/>
                    <a:gd name="connsiteY10" fmla="*/ 872884 h 2514775"/>
                    <a:gd name="connsiteX11" fmla="*/ 704145 w 704145"/>
                    <a:gd name="connsiteY11" fmla="*/ 878118 h 2514775"/>
                    <a:gd name="connsiteX12" fmla="*/ 704145 w 704145"/>
                    <a:gd name="connsiteY12" fmla="*/ 1418436 h 2514775"/>
                    <a:gd name="connsiteX13" fmla="*/ 704145 w 704145"/>
                    <a:gd name="connsiteY13" fmla="*/ 1423670 h 2514775"/>
                    <a:gd name="connsiteX14" fmla="*/ 704145 w 704145"/>
                    <a:gd name="connsiteY14" fmla="*/ 1751002 h 2514775"/>
                    <a:gd name="connsiteX15" fmla="*/ 704145 w 704145"/>
                    <a:gd name="connsiteY15" fmla="*/ 2296554 h 2514775"/>
                    <a:gd name="connsiteX16" fmla="*/ 352072 w 704145"/>
                    <a:gd name="connsiteY16" fmla="*/ 2514775 h 251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04145" h="2514775">
                      <a:moveTo>
                        <a:pt x="0" y="2296554"/>
                      </a:moveTo>
                      <a:lnTo>
                        <a:pt x="0" y="1751002"/>
                      </a:lnTo>
                      <a:lnTo>
                        <a:pt x="0" y="1423670"/>
                      </a:lnTo>
                      <a:lnTo>
                        <a:pt x="0" y="1418436"/>
                      </a:lnTo>
                      <a:lnTo>
                        <a:pt x="0" y="878118"/>
                      </a:lnTo>
                      <a:lnTo>
                        <a:pt x="0" y="872884"/>
                      </a:lnTo>
                      <a:lnTo>
                        <a:pt x="0" y="545552"/>
                      </a:lnTo>
                      <a:lnTo>
                        <a:pt x="0" y="0"/>
                      </a:lnTo>
                      <a:lnTo>
                        <a:pt x="704145" y="0"/>
                      </a:lnTo>
                      <a:lnTo>
                        <a:pt x="704145" y="545552"/>
                      </a:lnTo>
                      <a:lnTo>
                        <a:pt x="704145" y="872884"/>
                      </a:lnTo>
                      <a:lnTo>
                        <a:pt x="704145" y="878118"/>
                      </a:lnTo>
                      <a:lnTo>
                        <a:pt x="704145" y="1418436"/>
                      </a:lnTo>
                      <a:lnTo>
                        <a:pt x="704145" y="1423670"/>
                      </a:lnTo>
                      <a:lnTo>
                        <a:pt x="704145" y="1751002"/>
                      </a:lnTo>
                      <a:lnTo>
                        <a:pt x="704145" y="2296554"/>
                      </a:lnTo>
                      <a:lnTo>
                        <a:pt x="352072" y="2514775"/>
                      </a:lnTo>
                      <a:close/>
                    </a:path>
                  </a:pathLst>
                </a:custGeom>
                <a:solidFill>
                  <a:srgbClr val="168489"/>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3200"/>
                </a:p>
              </p:txBody>
            </p:sp>
            <p:sp>
              <p:nvSpPr>
                <p:cNvPr id="26" name="Freeform: Shape 25">
                  <a:extLst>
                    <a:ext uri="{FF2B5EF4-FFF2-40B4-BE49-F238E27FC236}">
                      <a16:creationId xmlns:a16="http://schemas.microsoft.com/office/drawing/2014/main" id="{7ECFB696-6127-186D-66C6-9D27EA73CFED}"/>
                    </a:ext>
                  </a:extLst>
                </p:cNvPr>
                <p:cNvSpPr/>
                <p:nvPr/>
              </p:nvSpPr>
              <p:spPr>
                <a:xfrm rot="5400000">
                  <a:off x="969030" y="-866586"/>
                  <a:ext cx="704145" cy="2514775"/>
                </a:xfrm>
                <a:custGeom>
                  <a:avLst/>
                  <a:gdLst>
                    <a:gd name="connsiteX0" fmla="*/ 0 w 704145"/>
                    <a:gd name="connsiteY0" fmla="*/ 2296554 h 2514775"/>
                    <a:gd name="connsiteX1" fmla="*/ 0 w 704145"/>
                    <a:gd name="connsiteY1" fmla="*/ 1751002 h 2514775"/>
                    <a:gd name="connsiteX2" fmla="*/ 0 w 704145"/>
                    <a:gd name="connsiteY2" fmla="*/ 1423670 h 2514775"/>
                    <a:gd name="connsiteX3" fmla="*/ 0 w 704145"/>
                    <a:gd name="connsiteY3" fmla="*/ 1418436 h 2514775"/>
                    <a:gd name="connsiteX4" fmla="*/ 0 w 704145"/>
                    <a:gd name="connsiteY4" fmla="*/ 878118 h 2514775"/>
                    <a:gd name="connsiteX5" fmla="*/ 0 w 704145"/>
                    <a:gd name="connsiteY5" fmla="*/ 872884 h 2514775"/>
                    <a:gd name="connsiteX6" fmla="*/ 0 w 704145"/>
                    <a:gd name="connsiteY6" fmla="*/ 545552 h 2514775"/>
                    <a:gd name="connsiteX7" fmla="*/ 0 w 704145"/>
                    <a:gd name="connsiteY7" fmla="*/ 0 h 2514775"/>
                    <a:gd name="connsiteX8" fmla="*/ 704145 w 704145"/>
                    <a:gd name="connsiteY8" fmla="*/ 0 h 2514775"/>
                    <a:gd name="connsiteX9" fmla="*/ 704145 w 704145"/>
                    <a:gd name="connsiteY9" fmla="*/ 545552 h 2514775"/>
                    <a:gd name="connsiteX10" fmla="*/ 704145 w 704145"/>
                    <a:gd name="connsiteY10" fmla="*/ 872884 h 2514775"/>
                    <a:gd name="connsiteX11" fmla="*/ 704145 w 704145"/>
                    <a:gd name="connsiteY11" fmla="*/ 878118 h 2514775"/>
                    <a:gd name="connsiteX12" fmla="*/ 704145 w 704145"/>
                    <a:gd name="connsiteY12" fmla="*/ 1418436 h 2514775"/>
                    <a:gd name="connsiteX13" fmla="*/ 704145 w 704145"/>
                    <a:gd name="connsiteY13" fmla="*/ 1423670 h 2514775"/>
                    <a:gd name="connsiteX14" fmla="*/ 704145 w 704145"/>
                    <a:gd name="connsiteY14" fmla="*/ 1751002 h 2514775"/>
                    <a:gd name="connsiteX15" fmla="*/ 704145 w 704145"/>
                    <a:gd name="connsiteY15" fmla="*/ 2296554 h 2514775"/>
                    <a:gd name="connsiteX16" fmla="*/ 352072 w 704145"/>
                    <a:gd name="connsiteY16" fmla="*/ 2514775 h 251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04145" h="2514775">
                      <a:moveTo>
                        <a:pt x="0" y="2296554"/>
                      </a:moveTo>
                      <a:lnTo>
                        <a:pt x="0" y="1751002"/>
                      </a:lnTo>
                      <a:lnTo>
                        <a:pt x="0" y="1423670"/>
                      </a:lnTo>
                      <a:lnTo>
                        <a:pt x="0" y="1418436"/>
                      </a:lnTo>
                      <a:lnTo>
                        <a:pt x="0" y="878118"/>
                      </a:lnTo>
                      <a:lnTo>
                        <a:pt x="0" y="872884"/>
                      </a:lnTo>
                      <a:lnTo>
                        <a:pt x="0" y="545552"/>
                      </a:lnTo>
                      <a:lnTo>
                        <a:pt x="0" y="0"/>
                      </a:lnTo>
                      <a:lnTo>
                        <a:pt x="704145" y="0"/>
                      </a:lnTo>
                      <a:lnTo>
                        <a:pt x="704145" y="545552"/>
                      </a:lnTo>
                      <a:lnTo>
                        <a:pt x="704145" y="872884"/>
                      </a:lnTo>
                      <a:lnTo>
                        <a:pt x="704145" y="878118"/>
                      </a:lnTo>
                      <a:lnTo>
                        <a:pt x="704145" y="1418436"/>
                      </a:lnTo>
                      <a:lnTo>
                        <a:pt x="704145" y="1423670"/>
                      </a:lnTo>
                      <a:lnTo>
                        <a:pt x="704145" y="1751002"/>
                      </a:lnTo>
                      <a:lnTo>
                        <a:pt x="704145" y="2296554"/>
                      </a:lnTo>
                      <a:lnTo>
                        <a:pt x="352072" y="2514775"/>
                      </a:lnTo>
                      <a:close/>
                    </a:path>
                  </a:pathLst>
                </a:custGeom>
                <a:solidFill>
                  <a:schemeClr val="bg1"/>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3200"/>
                </a:p>
              </p:txBody>
            </p:sp>
          </p:grpSp>
          <p:sp>
            <p:nvSpPr>
              <p:cNvPr id="22" name="Oval 21">
                <a:extLst>
                  <a:ext uri="{FF2B5EF4-FFF2-40B4-BE49-F238E27FC236}">
                    <a16:creationId xmlns:a16="http://schemas.microsoft.com/office/drawing/2014/main" id="{92D0499A-EDD2-C6D2-21BC-22315F714BE3}"/>
                  </a:ext>
                </a:extLst>
              </p:cNvPr>
              <p:cNvSpPr/>
              <p:nvPr/>
            </p:nvSpPr>
            <p:spPr>
              <a:xfrm>
                <a:off x="2238225" y="0"/>
                <a:ext cx="783380" cy="783380"/>
              </a:xfrm>
              <a:prstGeom prst="ellipse">
                <a:avLst/>
              </a:prstGeom>
              <a:solidFill>
                <a:srgbClr val="168489"/>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sp>
            <p:nvSpPr>
              <p:cNvPr id="23" name="Oval 22">
                <a:extLst>
                  <a:ext uri="{FF2B5EF4-FFF2-40B4-BE49-F238E27FC236}">
                    <a16:creationId xmlns:a16="http://schemas.microsoft.com/office/drawing/2014/main" id="{032442F0-3B56-D35E-AC02-7AAD9ABB64C3}"/>
                  </a:ext>
                </a:extLst>
              </p:cNvPr>
              <p:cNvSpPr/>
              <p:nvPr/>
            </p:nvSpPr>
            <p:spPr>
              <a:xfrm>
                <a:off x="2279168" y="40506"/>
                <a:ext cx="702368" cy="702368"/>
              </a:xfrm>
              <a:prstGeom prst="ellipse">
                <a:avLst/>
              </a:prstGeom>
              <a:solidFill>
                <a:schemeClr val="bg1"/>
              </a:solidFill>
              <a:ln>
                <a:solidFill>
                  <a:srgbClr val="0058A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sp>
            <p:nvSpPr>
              <p:cNvPr id="24" name="TextBox 124">
                <a:extLst>
                  <a:ext uri="{FF2B5EF4-FFF2-40B4-BE49-F238E27FC236}">
                    <a16:creationId xmlns:a16="http://schemas.microsoft.com/office/drawing/2014/main" id="{8F19A6EC-7AFE-18D6-0B22-1DAC1E763F40}"/>
                  </a:ext>
                </a:extLst>
              </p:cNvPr>
              <p:cNvSpPr txBox="1"/>
              <p:nvPr/>
            </p:nvSpPr>
            <p:spPr>
              <a:xfrm>
                <a:off x="191697" y="180213"/>
                <a:ext cx="2080029" cy="326118"/>
              </a:xfrm>
              <a:prstGeom prst="rect">
                <a:avLst/>
              </a:prstGeom>
            </p:spPr>
            <p:txBody>
              <a:bodyPr wrap="square" rtlCol="0">
                <a:spAutoFit/>
              </a:bodyPr>
              <a:lstStyle/>
              <a:p>
                <a:pPr algn="ctr" rtl="0">
                  <a:lnSpc>
                    <a:spcPct val="115000"/>
                  </a:lnSpc>
                </a:pPr>
                <a:r>
                  <a:rPr lang="ar-SA"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تحقيق الشفافية والمصداقية</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
          <p:nvSpPr>
            <p:cNvPr id="18" name="TextBox 6">
              <a:extLst>
                <a:ext uri="{FF2B5EF4-FFF2-40B4-BE49-F238E27FC236}">
                  <a16:creationId xmlns:a16="http://schemas.microsoft.com/office/drawing/2014/main" id="{E7122A58-A718-715C-0D03-12F7C1EBCC53}"/>
                </a:ext>
              </a:extLst>
            </p:cNvPr>
            <p:cNvSpPr txBox="1"/>
            <p:nvPr/>
          </p:nvSpPr>
          <p:spPr>
            <a:xfrm>
              <a:off x="431225" y="1435118"/>
              <a:ext cx="963726" cy="1086965"/>
            </a:xfrm>
            <a:prstGeom prst="rect">
              <a:avLst/>
            </a:prstGeom>
            <a:noFill/>
          </p:spPr>
          <p:txBody>
            <a:bodyPr wrap="none" rtlCol="0">
              <a:spAutoFit/>
            </a:bodyPr>
            <a:lstStyle/>
            <a:p>
              <a:pPr algn="just" rtl="1">
                <a:lnSpc>
                  <a:spcPct val="115000"/>
                </a:lnSpc>
              </a:pPr>
              <a:r>
                <a:rPr lang="en-US" sz="6000" b="1" kern="1200">
                  <a:solidFill>
                    <a:srgbClr val="168489"/>
                  </a:solidFill>
                  <a:effectLst/>
                  <a:latin typeface="Calibri" panose="020F0502020204030204" pitchFamily="34" charset="0"/>
                  <a:ea typeface="Calibri" panose="020F0502020204030204" pitchFamily="34" charset="0"/>
                  <a:cs typeface="Activist Light"/>
                </a:rPr>
                <a:t>02</a:t>
              </a:r>
              <a:endParaRPr lang="en-US" sz="60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63" name="Group 62">
            <a:extLst>
              <a:ext uri="{FF2B5EF4-FFF2-40B4-BE49-F238E27FC236}">
                <a16:creationId xmlns:a16="http://schemas.microsoft.com/office/drawing/2014/main" id="{79BAEF40-EC0B-727E-2B1E-D6AB6EBE1DD2}"/>
              </a:ext>
            </a:extLst>
          </p:cNvPr>
          <p:cNvGrpSpPr/>
          <p:nvPr/>
        </p:nvGrpSpPr>
        <p:grpSpPr>
          <a:xfrm>
            <a:off x="164388" y="2944418"/>
            <a:ext cx="5931612" cy="1537786"/>
            <a:chOff x="164388" y="2792018"/>
            <a:chExt cx="5931612" cy="1537786"/>
          </a:xfrm>
        </p:grpSpPr>
        <p:grpSp>
          <p:nvGrpSpPr>
            <p:cNvPr id="12" name="Group 11">
              <a:extLst>
                <a:ext uri="{FF2B5EF4-FFF2-40B4-BE49-F238E27FC236}">
                  <a16:creationId xmlns:a16="http://schemas.microsoft.com/office/drawing/2014/main" id="{D71DF6C8-978F-F5F9-22A1-7FC022381A16}"/>
                </a:ext>
              </a:extLst>
            </p:cNvPr>
            <p:cNvGrpSpPr/>
            <p:nvPr/>
          </p:nvGrpSpPr>
          <p:grpSpPr>
            <a:xfrm flipH="1">
              <a:off x="164388" y="2792018"/>
              <a:ext cx="5931612" cy="1537786"/>
              <a:chOff x="0" y="778811"/>
              <a:chExt cx="3021605" cy="783380"/>
            </a:xfrm>
          </p:grpSpPr>
          <p:grpSp>
            <p:nvGrpSpPr>
              <p:cNvPr id="33" name="Group 32">
                <a:extLst>
                  <a:ext uri="{FF2B5EF4-FFF2-40B4-BE49-F238E27FC236}">
                    <a16:creationId xmlns:a16="http://schemas.microsoft.com/office/drawing/2014/main" id="{36CDC5BD-EE94-9E6E-D09B-BCBE6FCF84A3}"/>
                  </a:ext>
                </a:extLst>
              </p:cNvPr>
              <p:cNvGrpSpPr/>
              <p:nvPr/>
            </p:nvGrpSpPr>
            <p:grpSpPr>
              <a:xfrm>
                <a:off x="0" y="817540"/>
                <a:ext cx="2578490" cy="704145"/>
                <a:chOff x="0" y="817540"/>
                <a:chExt cx="2578490" cy="704145"/>
              </a:xfrm>
            </p:grpSpPr>
            <p:sp>
              <p:nvSpPr>
                <p:cNvPr id="37" name="Freeform: Shape 36">
                  <a:extLst>
                    <a:ext uri="{FF2B5EF4-FFF2-40B4-BE49-F238E27FC236}">
                      <a16:creationId xmlns:a16="http://schemas.microsoft.com/office/drawing/2014/main" id="{094AD913-F058-6986-4613-80D7E0EF88B4}"/>
                    </a:ext>
                  </a:extLst>
                </p:cNvPr>
                <p:cNvSpPr/>
                <p:nvPr/>
              </p:nvSpPr>
              <p:spPr>
                <a:xfrm rot="5400000">
                  <a:off x="905315" y="-87775"/>
                  <a:ext cx="704145" cy="2514775"/>
                </a:xfrm>
                <a:custGeom>
                  <a:avLst/>
                  <a:gdLst>
                    <a:gd name="connsiteX0" fmla="*/ 0 w 704145"/>
                    <a:gd name="connsiteY0" fmla="*/ 2296554 h 2514775"/>
                    <a:gd name="connsiteX1" fmla="*/ 0 w 704145"/>
                    <a:gd name="connsiteY1" fmla="*/ 1751002 h 2514775"/>
                    <a:gd name="connsiteX2" fmla="*/ 0 w 704145"/>
                    <a:gd name="connsiteY2" fmla="*/ 1423670 h 2514775"/>
                    <a:gd name="connsiteX3" fmla="*/ 0 w 704145"/>
                    <a:gd name="connsiteY3" fmla="*/ 1418436 h 2514775"/>
                    <a:gd name="connsiteX4" fmla="*/ 0 w 704145"/>
                    <a:gd name="connsiteY4" fmla="*/ 878118 h 2514775"/>
                    <a:gd name="connsiteX5" fmla="*/ 0 w 704145"/>
                    <a:gd name="connsiteY5" fmla="*/ 872884 h 2514775"/>
                    <a:gd name="connsiteX6" fmla="*/ 0 w 704145"/>
                    <a:gd name="connsiteY6" fmla="*/ 545552 h 2514775"/>
                    <a:gd name="connsiteX7" fmla="*/ 0 w 704145"/>
                    <a:gd name="connsiteY7" fmla="*/ 0 h 2514775"/>
                    <a:gd name="connsiteX8" fmla="*/ 704145 w 704145"/>
                    <a:gd name="connsiteY8" fmla="*/ 0 h 2514775"/>
                    <a:gd name="connsiteX9" fmla="*/ 704145 w 704145"/>
                    <a:gd name="connsiteY9" fmla="*/ 545552 h 2514775"/>
                    <a:gd name="connsiteX10" fmla="*/ 704145 w 704145"/>
                    <a:gd name="connsiteY10" fmla="*/ 872884 h 2514775"/>
                    <a:gd name="connsiteX11" fmla="*/ 704145 w 704145"/>
                    <a:gd name="connsiteY11" fmla="*/ 878118 h 2514775"/>
                    <a:gd name="connsiteX12" fmla="*/ 704145 w 704145"/>
                    <a:gd name="connsiteY12" fmla="*/ 1418436 h 2514775"/>
                    <a:gd name="connsiteX13" fmla="*/ 704145 w 704145"/>
                    <a:gd name="connsiteY13" fmla="*/ 1423670 h 2514775"/>
                    <a:gd name="connsiteX14" fmla="*/ 704145 w 704145"/>
                    <a:gd name="connsiteY14" fmla="*/ 1751002 h 2514775"/>
                    <a:gd name="connsiteX15" fmla="*/ 704145 w 704145"/>
                    <a:gd name="connsiteY15" fmla="*/ 2296554 h 2514775"/>
                    <a:gd name="connsiteX16" fmla="*/ 352072 w 704145"/>
                    <a:gd name="connsiteY16" fmla="*/ 2514775 h 251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04145" h="2514775">
                      <a:moveTo>
                        <a:pt x="0" y="2296554"/>
                      </a:moveTo>
                      <a:lnTo>
                        <a:pt x="0" y="1751002"/>
                      </a:lnTo>
                      <a:lnTo>
                        <a:pt x="0" y="1423670"/>
                      </a:lnTo>
                      <a:lnTo>
                        <a:pt x="0" y="1418436"/>
                      </a:lnTo>
                      <a:lnTo>
                        <a:pt x="0" y="878118"/>
                      </a:lnTo>
                      <a:lnTo>
                        <a:pt x="0" y="872884"/>
                      </a:lnTo>
                      <a:lnTo>
                        <a:pt x="0" y="545552"/>
                      </a:lnTo>
                      <a:lnTo>
                        <a:pt x="0" y="0"/>
                      </a:lnTo>
                      <a:lnTo>
                        <a:pt x="704145" y="0"/>
                      </a:lnTo>
                      <a:lnTo>
                        <a:pt x="704145" y="545552"/>
                      </a:lnTo>
                      <a:lnTo>
                        <a:pt x="704145" y="872884"/>
                      </a:lnTo>
                      <a:lnTo>
                        <a:pt x="704145" y="878118"/>
                      </a:lnTo>
                      <a:lnTo>
                        <a:pt x="704145" y="1418436"/>
                      </a:lnTo>
                      <a:lnTo>
                        <a:pt x="704145" y="1423670"/>
                      </a:lnTo>
                      <a:lnTo>
                        <a:pt x="704145" y="1751002"/>
                      </a:lnTo>
                      <a:lnTo>
                        <a:pt x="704145" y="2296554"/>
                      </a:lnTo>
                      <a:lnTo>
                        <a:pt x="352072" y="2514775"/>
                      </a:lnTo>
                      <a:close/>
                    </a:path>
                  </a:pathLst>
                </a:custGeom>
                <a:solidFill>
                  <a:srgbClr val="168489"/>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3200"/>
                </a:p>
              </p:txBody>
            </p:sp>
            <p:sp>
              <p:nvSpPr>
                <p:cNvPr id="38" name="Freeform: Shape 37">
                  <a:extLst>
                    <a:ext uri="{FF2B5EF4-FFF2-40B4-BE49-F238E27FC236}">
                      <a16:creationId xmlns:a16="http://schemas.microsoft.com/office/drawing/2014/main" id="{C5E0CBAC-705A-5CE8-0178-AF164920FBB7}"/>
                    </a:ext>
                  </a:extLst>
                </p:cNvPr>
                <p:cNvSpPr/>
                <p:nvPr/>
              </p:nvSpPr>
              <p:spPr>
                <a:xfrm rot="5400000">
                  <a:off x="969030" y="-87775"/>
                  <a:ext cx="704145" cy="2514775"/>
                </a:xfrm>
                <a:custGeom>
                  <a:avLst/>
                  <a:gdLst>
                    <a:gd name="connsiteX0" fmla="*/ 0 w 704145"/>
                    <a:gd name="connsiteY0" fmla="*/ 2296554 h 2514775"/>
                    <a:gd name="connsiteX1" fmla="*/ 0 w 704145"/>
                    <a:gd name="connsiteY1" fmla="*/ 1751002 h 2514775"/>
                    <a:gd name="connsiteX2" fmla="*/ 0 w 704145"/>
                    <a:gd name="connsiteY2" fmla="*/ 1423670 h 2514775"/>
                    <a:gd name="connsiteX3" fmla="*/ 0 w 704145"/>
                    <a:gd name="connsiteY3" fmla="*/ 1418436 h 2514775"/>
                    <a:gd name="connsiteX4" fmla="*/ 0 w 704145"/>
                    <a:gd name="connsiteY4" fmla="*/ 878118 h 2514775"/>
                    <a:gd name="connsiteX5" fmla="*/ 0 w 704145"/>
                    <a:gd name="connsiteY5" fmla="*/ 872884 h 2514775"/>
                    <a:gd name="connsiteX6" fmla="*/ 0 w 704145"/>
                    <a:gd name="connsiteY6" fmla="*/ 545552 h 2514775"/>
                    <a:gd name="connsiteX7" fmla="*/ 0 w 704145"/>
                    <a:gd name="connsiteY7" fmla="*/ 0 h 2514775"/>
                    <a:gd name="connsiteX8" fmla="*/ 704145 w 704145"/>
                    <a:gd name="connsiteY8" fmla="*/ 0 h 2514775"/>
                    <a:gd name="connsiteX9" fmla="*/ 704145 w 704145"/>
                    <a:gd name="connsiteY9" fmla="*/ 545552 h 2514775"/>
                    <a:gd name="connsiteX10" fmla="*/ 704145 w 704145"/>
                    <a:gd name="connsiteY10" fmla="*/ 872884 h 2514775"/>
                    <a:gd name="connsiteX11" fmla="*/ 704145 w 704145"/>
                    <a:gd name="connsiteY11" fmla="*/ 878118 h 2514775"/>
                    <a:gd name="connsiteX12" fmla="*/ 704145 w 704145"/>
                    <a:gd name="connsiteY12" fmla="*/ 1418436 h 2514775"/>
                    <a:gd name="connsiteX13" fmla="*/ 704145 w 704145"/>
                    <a:gd name="connsiteY13" fmla="*/ 1423670 h 2514775"/>
                    <a:gd name="connsiteX14" fmla="*/ 704145 w 704145"/>
                    <a:gd name="connsiteY14" fmla="*/ 1751002 h 2514775"/>
                    <a:gd name="connsiteX15" fmla="*/ 704145 w 704145"/>
                    <a:gd name="connsiteY15" fmla="*/ 2296554 h 2514775"/>
                    <a:gd name="connsiteX16" fmla="*/ 352072 w 704145"/>
                    <a:gd name="connsiteY16" fmla="*/ 2514775 h 251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04145" h="2514775">
                      <a:moveTo>
                        <a:pt x="0" y="2296554"/>
                      </a:moveTo>
                      <a:lnTo>
                        <a:pt x="0" y="1751002"/>
                      </a:lnTo>
                      <a:lnTo>
                        <a:pt x="0" y="1423670"/>
                      </a:lnTo>
                      <a:lnTo>
                        <a:pt x="0" y="1418436"/>
                      </a:lnTo>
                      <a:lnTo>
                        <a:pt x="0" y="878118"/>
                      </a:lnTo>
                      <a:lnTo>
                        <a:pt x="0" y="872884"/>
                      </a:lnTo>
                      <a:lnTo>
                        <a:pt x="0" y="545552"/>
                      </a:lnTo>
                      <a:lnTo>
                        <a:pt x="0" y="0"/>
                      </a:lnTo>
                      <a:lnTo>
                        <a:pt x="704145" y="0"/>
                      </a:lnTo>
                      <a:lnTo>
                        <a:pt x="704145" y="545552"/>
                      </a:lnTo>
                      <a:lnTo>
                        <a:pt x="704145" y="872884"/>
                      </a:lnTo>
                      <a:lnTo>
                        <a:pt x="704145" y="878118"/>
                      </a:lnTo>
                      <a:lnTo>
                        <a:pt x="704145" y="1418436"/>
                      </a:lnTo>
                      <a:lnTo>
                        <a:pt x="704145" y="1423670"/>
                      </a:lnTo>
                      <a:lnTo>
                        <a:pt x="704145" y="1751002"/>
                      </a:lnTo>
                      <a:lnTo>
                        <a:pt x="704145" y="2296554"/>
                      </a:lnTo>
                      <a:lnTo>
                        <a:pt x="352072" y="2514775"/>
                      </a:lnTo>
                      <a:close/>
                    </a:path>
                  </a:pathLst>
                </a:custGeom>
                <a:solidFill>
                  <a:schemeClr val="bg1"/>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3200"/>
                </a:p>
              </p:txBody>
            </p:sp>
          </p:grpSp>
          <p:sp>
            <p:nvSpPr>
              <p:cNvPr id="34" name="Oval 33">
                <a:extLst>
                  <a:ext uri="{FF2B5EF4-FFF2-40B4-BE49-F238E27FC236}">
                    <a16:creationId xmlns:a16="http://schemas.microsoft.com/office/drawing/2014/main" id="{65EC90B5-BA95-258D-F77D-79CF8E478BCC}"/>
                  </a:ext>
                </a:extLst>
              </p:cNvPr>
              <p:cNvSpPr/>
              <p:nvPr/>
            </p:nvSpPr>
            <p:spPr>
              <a:xfrm>
                <a:off x="2238225" y="778811"/>
                <a:ext cx="783380" cy="783380"/>
              </a:xfrm>
              <a:prstGeom prst="ellipse">
                <a:avLst/>
              </a:prstGeom>
              <a:solidFill>
                <a:srgbClr val="168489"/>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sp>
            <p:nvSpPr>
              <p:cNvPr id="35" name="Oval 34">
                <a:extLst>
                  <a:ext uri="{FF2B5EF4-FFF2-40B4-BE49-F238E27FC236}">
                    <a16:creationId xmlns:a16="http://schemas.microsoft.com/office/drawing/2014/main" id="{9A903719-B69C-2180-10F5-D0E9C45C5398}"/>
                  </a:ext>
                </a:extLst>
              </p:cNvPr>
              <p:cNvSpPr/>
              <p:nvPr/>
            </p:nvSpPr>
            <p:spPr>
              <a:xfrm>
                <a:off x="2279168" y="819317"/>
                <a:ext cx="702368" cy="702368"/>
              </a:xfrm>
              <a:prstGeom prst="ellipse">
                <a:avLst/>
              </a:prstGeom>
              <a:solidFill>
                <a:schemeClr val="bg1"/>
              </a:solidFill>
              <a:ln>
                <a:solidFill>
                  <a:srgbClr val="0058A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sp>
            <p:nvSpPr>
              <p:cNvPr id="36" name="TextBox 87">
                <a:extLst>
                  <a:ext uri="{FF2B5EF4-FFF2-40B4-BE49-F238E27FC236}">
                    <a16:creationId xmlns:a16="http://schemas.microsoft.com/office/drawing/2014/main" id="{F541D666-8FD9-050A-6452-610300067679}"/>
                  </a:ext>
                </a:extLst>
              </p:cNvPr>
              <p:cNvSpPr txBox="1"/>
              <p:nvPr/>
            </p:nvSpPr>
            <p:spPr>
              <a:xfrm>
                <a:off x="210773" y="969269"/>
                <a:ext cx="2071536" cy="326118"/>
              </a:xfrm>
              <a:prstGeom prst="rect">
                <a:avLst/>
              </a:prstGeom>
            </p:spPr>
            <p:txBody>
              <a:bodyPr wrap="square" rtlCol="0">
                <a:spAutoFit/>
              </a:bodyPr>
              <a:lstStyle/>
              <a:p>
                <a:pPr algn="ctr" rtl="0">
                  <a:lnSpc>
                    <a:spcPct val="115000"/>
                  </a:lnSpc>
                </a:pPr>
                <a:r>
                  <a:rPr lang="ar-SA"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تعزيز جودة المراجعة</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
          <p:nvSpPr>
            <p:cNvPr id="15" name="TextBox 6">
              <a:extLst>
                <a:ext uri="{FF2B5EF4-FFF2-40B4-BE49-F238E27FC236}">
                  <a16:creationId xmlns:a16="http://schemas.microsoft.com/office/drawing/2014/main" id="{479CD7B5-6B87-C013-C33A-F74B57DE36A2}"/>
                </a:ext>
              </a:extLst>
            </p:cNvPr>
            <p:cNvSpPr txBox="1"/>
            <p:nvPr/>
          </p:nvSpPr>
          <p:spPr>
            <a:xfrm>
              <a:off x="431225" y="2986681"/>
              <a:ext cx="963726" cy="1086965"/>
            </a:xfrm>
            <a:prstGeom prst="rect">
              <a:avLst/>
            </a:prstGeom>
            <a:noFill/>
          </p:spPr>
          <p:txBody>
            <a:bodyPr wrap="none" rtlCol="0">
              <a:spAutoFit/>
            </a:bodyPr>
            <a:lstStyle/>
            <a:p>
              <a:pPr algn="just" rtl="0">
                <a:lnSpc>
                  <a:spcPct val="115000"/>
                </a:lnSpc>
              </a:pPr>
              <a:r>
                <a:rPr lang="en-US" sz="6000" b="1" kern="1200">
                  <a:solidFill>
                    <a:srgbClr val="168489"/>
                  </a:solidFill>
                  <a:effectLst/>
                  <a:latin typeface="Calibri" panose="020F0502020204030204" pitchFamily="34" charset="0"/>
                  <a:ea typeface="Calibri" panose="020F0502020204030204" pitchFamily="34" charset="0"/>
                  <a:cs typeface="Activist Light"/>
                </a:rPr>
                <a:t>04</a:t>
              </a:r>
              <a:endParaRPr lang="en-US" sz="60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62" name="Group 61">
            <a:extLst>
              <a:ext uri="{FF2B5EF4-FFF2-40B4-BE49-F238E27FC236}">
                <a16:creationId xmlns:a16="http://schemas.microsoft.com/office/drawing/2014/main" id="{0C97D671-8074-D368-53FC-AC220C492801}"/>
              </a:ext>
            </a:extLst>
          </p:cNvPr>
          <p:cNvGrpSpPr/>
          <p:nvPr/>
        </p:nvGrpSpPr>
        <p:grpSpPr>
          <a:xfrm>
            <a:off x="164388" y="4520114"/>
            <a:ext cx="5931612" cy="1537786"/>
            <a:chOff x="164388" y="4367714"/>
            <a:chExt cx="5931612" cy="1537786"/>
          </a:xfrm>
        </p:grpSpPr>
        <p:grpSp>
          <p:nvGrpSpPr>
            <p:cNvPr id="46" name="Group 45">
              <a:extLst>
                <a:ext uri="{FF2B5EF4-FFF2-40B4-BE49-F238E27FC236}">
                  <a16:creationId xmlns:a16="http://schemas.microsoft.com/office/drawing/2014/main" id="{BF86F7A1-CC15-D748-458B-AE58C5366D28}"/>
                </a:ext>
              </a:extLst>
            </p:cNvPr>
            <p:cNvGrpSpPr/>
            <p:nvPr/>
          </p:nvGrpSpPr>
          <p:grpSpPr>
            <a:xfrm flipH="1">
              <a:off x="164388" y="4367714"/>
              <a:ext cx="5931612" cy="1537786"/>
              <a:chOff x="0" y="1559048"/>
              <a:chExt cx="3021605" cy="783380"/>
            </a:xfrm>
          </p:grpSpPr>
          <p:grpSp>
            <p:nvGrpSpPr>
              <p:cNvPr id="47" name="Group 46">
                <a:extLst>
                  <a:ext uri="{FF2B5EF4-FFF2-40B4-BE49-F238E27FC236}">
                    <a16:creationId xmlns:a16="http://schemas.microsoft.com/office/drawing/2014/main" id="{43C3261E-6387-3063-C89B-E691CF9A62A0}"/>
                  </a:ext>
                </a:extLst>
              </p:cNvPr>
              <p:cNvGrpSpPr/>
              <p:nvPr/>
            </p:nvGrpSpPr>
            <p:grpSpPr>
              <a:xfrm>
                <a:off x="0" y="1597777"/>
                <a:ext cx="2578490" cy="704145"/>
                <a:chOff x="0" y="1597777"/>
                <a:chExt cx="2578490" cy="704145"/>
              </a:xfrm>
            </p:grpSpPr>
            <p:sp>
              <p:nvSpPr>
                <p:cNvPr id="51" name="Freeform: Shape 50">
                  <a:extLst>
                    <a:ext uri="{FF2B5EF4-FFF2-40B4-BE49-F238E27FC236}">
                      <a16:creationId xmlns:a16="http://schemas.microsoft.com/office/drawing/2014/main" id="{C32238D7-16CF-1015-0C6D-B7A3C28CF0DD}"/>
                    </a:ext>
                  </a:extLst>
                </p:cNvPr>
                <p:cNvSpPr/>
                <p:nvPr/>
              </p:nvSpPr>
              <p:spPr>
                <a:xfrm rot="5400000">
                  <a:off x="905315" y="692462"/>
                  <a:ext cx="704145" cy="2514775"/>
                </a:xfrm>
                <a:custGeom>
                  <a:avLst/>
                  <a:gdLst>
                    <a:gd name="connsiteX0" fmla="*/ 0 w 704145"/>
                    <a:gd name="connsiteY0" fmla="*/ 2296554 h 2514775"/>
                    <a:gd name="connsiteX1" fmla="*/ 0 w 704145"/>
                    <a:gd name="connsiteY1" fmla="*/ 1751002 h 2514775"/>
                    <a:gd name="connsiteX2" fmla="*/ 0 w 704145"/>
                    <a:gd name="connsiteY2" fmla="*/ 1423670 h 2514775"/>
                    <a:gd name="connsiteX3" fmla="*/ 0 w 704145"/>
                    <a:gd name="connsiteY3" fmla="*/ 1418436 h 2514775"/>
                    <a:gd name="connsiteX4" fmla="*/ 0 w 704145"/>
                    <a:gd name="connsiteY4" fmla="*/ 878118 h 2514775"/>
                    <a:gd name="connsiteX5" fmla="*/ 0 w 704145"/>
                    <a:gd name="connsiteY5" fmla="*/ 872884 h 2514775"/>
                    <a:gd name="connsiteX6" fmla="*/ 0 w 704145"/>
                    <a:gd name="connsiteY6" fmla="*/ 545552 h 2514775"/>
                    <a:gd name="connsiteX7" fmla="*/ 0 w 704145"/>
                    <a:gd name="connsiteY7" fmla="*/ 0 h 2514775"/>
                    <a:gd name="connsiteX8" fmla="*/ 704145 w 704145"/>
                    <a:gd name="connsiteY8" fmla="*/ 0 h 2514775"/>
                    <a:gd name="connsiteX9" fmla="*/ 704145 w 704145"/>
                    <a:gd name="connsiteY9" fmla="*/ 545552 h 2514775"/>
                    <a:gd name="connsiteX10" fmla="*/ 704145 w 704145"/>
                    <a:gd name="connsiteY10" fmla="*/ 872884 h 2514775"/>
                    <a:gd name="connsiteX11" fmla="*/ 704145 w 704145"/>
                    <a:gd name="connsiteY11" fmla="*/ 878118 h 2514775"/>
                    <a:gd name="connsiteX12" fmla="*/ 704145 w 704145"/>
                    <a:gd name="connsiteY12" fmla="*/ 1418436 h 2514775"/>
                    <a:gd name="connsiteX13" fmla="*/ 704145 w 704145"/>
                    <a:gd name="connsiteY13" fmla="*/ 1423670 h 2514775"/>
                    <a:gd name="connsiteX14" fmla="*/ 704145 w 704145"/>
                    <a:gd name="connsiteY14" fmla="*/ 1751002 h 2514775"/>
                    <a:gd name="connsiteX15" fmla="*/ 704145 w 704145"/>
                    <a:gd name="connsiteY15" fmla="*/ 2296554 h 2514775"/>
                    <a:gd name="connsiteX16" fmla="*/ 352072 w 704145"/>
                    <a:gd name="connsiteY16" fmla="*/ 2514775 h 251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04145" h="2514775">
                      <a:moveTo>
                        <a:pt x="0" y="2296554"/>
                      </a:moveTo>
                      <a:lnTo>
                        <a:pt x="0" y="1751002"/>
                      </a:lnTo>
                      <a:lnTo>
                        <a:pt x="0" y="1423670"/>
                      </a:lnTo>
                      <a:lnTo>
                        <a:pt x="0" y="1418436"/>
                      </a:lnTo>
                      <a:lnTo>
                        <a:pt x="0" y="878118"/>
                      </a:lnTo>
                      <a:lnTo>
                        <a:pt x="0" y="872884"/>
                      </a:lnTo>
                      <a:lnTo>
                        <a:pt x="0" y="545552"/>
                      </a:lnTo>
                      <a:lnTo>
                        <a:pt x="0" y="0"/>
                      </a:lnTo>
                      <a:lnTo>
                        <a:pt x="704145" y="0"/>
                      </a:lnTo>
                      <a:lnTo>
                        <a:pt x="704145" y="545552"/>
                      </a:lnTo>
                      <a:lnTo>
                        <a:pt x="704145" y="872884"/>
                      </a:lnTo>
                      <a:lnTo>
                        <a:pt x="704145" y="878118"/>
                      </a:lnTo>
                      <a:lnTo>
                        <a:pt x="704145" y="1418436"/>
                      </a:lnTo>
                      <a:lnTo>
                        <a:pt x="704145" y="1423670"/>
                      </a:lnTo>
                      <a:lnTo>
                        <a:pt x="704145" y="1751002"/>
                      </a:lnTo>
                      <a:lnTo>
                        <a:pt x="704145" y="2296554"/>
                      </a:lnTo>
                      <a:lnTo>
                        <a:pt x="352072" y="2514775"/>
                      </a:lnTo>
                      <a:close/>
                    </a:path>
                  </a:pathLst>
                </a:custGeom>
                <a:solidFill>
                  <a:srgbClr val="168489"/>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3200"/>
                </a:p>
              </p:txBody>
            </p:sp>
            <p:sp>
              <p:nvSpPr>
                <p:cNvPr id="52" name="Freeform: Shape 51">
                  <a:extLst>
                    <a:ext uri="{FF2B5EF4-FFF2-40B4-BE49-F238E27FC236}">
                      <a16:creationId xmlns:a16="http://schemas.microsoft.com/office/drawing/2014/main" id="{03E7B27D-6AD1-9E4C-9C23-F566C0CD4D1F}"/>
                    </a:ext>
                  </a:extLst>
                </p:cNvPr>
                <p:cNvSpPr/>
                <p:nvPr/>
              </p:nvSpPr>
              <p:spPr>
                <a:xfrm rot="5400000">
                  <a:off x="969030" y="692462"/>
                  <a:ext cx="704145" cy="2514775"/>
                </a:xfrm>
                <a:custGeom>
                  <a:avLst/>
                  <a:gdLst>
                    <a:gd name="connsiteX0" fmla="*/ 0 w 704145"/>
                    <a:gd name="connsiteY0" fmla="*/ 2296554 h 2514775"/>
                    <a:gd name="connsiteX1" fmla="*/ 0 w 704145"/>
                    <a:gd name="connsiteY1" fmla="*/ 1751002 h 2514775"/>
                    <a:gd name="connsiteX2" fmla="*/ 0 w 704145"/>
                    <a:gd name="connsiteY2" fmla="*/ 1423670 h 2514775"/>
                    <a:gd name="connsiteX3" fmla="*/ 0 w 704145"/>
                    <a:gd name="connsiteY3" fmla="*/ 1418436 h 2514775"/>
                    <a:gd name="connsiteX4" fmla="*/ 0 w 704145"/>
                    <a:gd name="connsiteY4" fmla="*/ 878118 h 2514775"/>
                    <a:gd name="connsiteX5" fmla="*/ 0 w 704145"/>
                    <a:gd name="connsiteY5" fmla="*/ 872884 h 2514775"/>
                    <a:gd name="connsiteX6" fmla="*/ 0 w 704145"/>
                    <a:gd name="connsiteY6" fmla="*/ 545552 h 2514775"/>
                    <a:gd name="connsiteX7" fmla="*/ 0 w 704145"/>
                    <a:gd name="connsiteY7" fmla="*/ 0 h 2514775"/>
                    <a:gd name="connsiteX8" fmla="*/ 704145 w 704145"/>
                    <a:gd name="connsiteY8" fmla="*/ 0 h 2514775"/>
                    <a:gd name="connsiteX9" fmla="*/ 704145 w 704145"/>
                    <a:gd name="connsiteY9" fmla="*/ 545552 h 2514775"/>
                    <a:gd name="connsiteX10" fmla="*/ 704145 w 704145"/>
                    <a:gd name="connsiteY10" fmla="*/ 872884 h 2514775"/>
                    <a:gd name="connsiteX11" fmla="*/ 704145 w 704145"/>
                    <a:gd name="connsiteY11" fmla="*/ 878118 h 2514775"/>
                    <a:gd name="connsiteX12" fmla="*/ 704145 w 704145"/>
                    <a:gd name="connsiteY12" fmla="*/ 1418436 h 2514775"/>
                    <a:gd name="connsiteX13" fmla="*/ 704145 w 704145"/>
                    <a:gd name="connsiteY13" fmla="*/ 1423670 h 2514775"/>
                    <a:gd name="connsiteX14" fmla="*/ 704145 w 704145"/>
                    <a:gd name="connsiteY14" fmla="*/ 1751002 h 2514775"/>
                    <a:gd name="connsiteX15" fmla="*/ 704145 w 704145"/>
                    <a:gd name="connsiteY15" fmla="*/ 2296554 h 2514775"/>
                    <a:gd name="connsiteX16" fmla="*/ 352072 w 704145"/>
                    <a:gd name="connsiteY16" fmla="*/ 2514775 h 251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04145" h="2514775">
                      <a:moveTo>
                        <a:pt x="0" y="2296554"/>
                      </a:moveTo>
                      <a:lnTo>
                        <a:pt x="0" y="1751002"/>
                      </a:lnTo>
                      <a:lnTo>
                        <a:pt x="0" y="1423670"/>
                      </a:lnTo>
                      <a:lnTo>
                        <a:pt x="0" y="1418436"/>
                      </a:lnTo>
                      <a:lnTo>
                        <a:pt x="0" y="878118"/>
                      </a:lnTo>
                      <a:lnTo>
                        <a:pt x="0" y="872884"/>
                      </a:lnTo>
                      <a:lnTo>
                        <a:pt x="0" y="545552"/>
                      </a:lnTo>
                      <a:lnTo>
                        <a:pt x="0" y="0"/>
                      </a:lnTo>
                      <a:lnTo>
                        <a:pt x="704145" y="0"/>
                      </a:lnTo>
                      <a:lnTo>
                        <a:pt x="704145" y="545552"/>
                      </a:lnTo>
                      <a:lnTo>
                        <a:pt x="704145" y="872884"/>
                      </a:lnTo>
                      <a:lnTo>
                        <a:pt x="704145" y="878118"/>
                      </a:lnTo>
                      <a:lnTo>
                        <a:pt x="704145" y="1418436"/>
                      </a:lnTo>
                      <a:lnTo>
                        <a:pt x="704145" y="1423670"/>
                      </a:lnTo>
                      <a:lnTo>
                        <a:pt x="704145" y="1751002"/>
                      </a:lnTo>
                      <a:lnTo>
                        <a:pt x="704145" y="2296554"/>
                      </a:lnTo>
                      <a:lnTo>
                        <a:pt x="352072" y="2514775"/>
                      </a:lnTo>
                      <a:close/>
                    </a:path>
                  </a:pathLst>
                </a:custGeom>
                <a:solidFill>
                  <a:schemeClr val="bg1"/>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3200"/>
                </a:p>
              </p:txBody>
            </p:sp>
          </p:grpSp>
          <p:sp>
            <p:nvSpPr>
              <p:cNvPr id="48" name="Oval 47">
                <a:extLst>
                  <a:ext uri="{FF2B5EF4-FFF2-40B4-BE49-F238E27FC236}">
                    <a16:creationId xmlns:a16="http://schemas.microsoft.com/office/drawing/2014/main" id="{966A268B-5CDD-BE87-F9EF-D42B6D8D1B39}"/>
                  </a:ext>
                </a:extLst>
              </p:cNvPr>
              <p:cNvSpPr/>
              <p:nvPr/>
            </p:nvSpPr>
            <p:spPr>
              <a:xfrm>
                <a:off x="2238225" y="1559048"/>
                <a:ext cx="783380" cy="783380"/>
              </a:xfrm>
              <a:prstGeom prst="ellipse">
                <a:avLst/>
              </a:prstGeom>
              <a:solidFill>
                <a:srgbClr val="168489"/>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sp>
            <p:nvSpPr>
              <p:cNvPr id="49" name="Oval 48">
                <a:extLst>
                  <a:ext uri="{FF2B5EF4-FFF2-40B4-BE49-F238E27FC236}">
                    <a16:creationId xmlns:a16="http://schemas.microsoft.com/office/drawing/2014/main" id="{FEBBEF73-61D4-88F4-50B6-CC4913CBBA43}"/>
                  </a:ext>
                </a:extLst>
              </p:cNvPr>
              <p:cNvSpPr/>
              <p:nvPr/>
            </p:nvSpPr>
            <p:spPr>
              <a:xfrm>
                <a:off x="2279168" y="1599554"/>
                <a:ext cx="702368" cy="702368"/>
              </a:xfrm>
              <a:prstGeom prst="ellipse">
                <a:avLst/>
              </a:prstGeom>
              <a:solidFill>
                <a:schemeClr val="bg1"/>
              </a:solidFill>
              <a:ln>
                <a:solidFill>
                  <a:srgbClr val="0058A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sp>
            <p:nvSpPr>
              <p:cNvPr id="50" name="TextBox 160">
                <a:extLst>
                  <a:ext uri="{FF2B5EF4-FFF2-40B4-BE49-F238E27FC236}">
                    <a16:creationId xmlns:a16="http://schemas.microsoft.com/office/drawing/2014/main" id="{B26637A6-1B6F-C6CC-15B1-A2CB0D3AFEA9}"/>
                  </a:ext>
                </a:extLst>
              </p:cNvPr>
              <p:cNvSpPr txBox="1"/>
              <p:nvPr/>
            </p:nvSpPr>
            <p:spPr>
              <a:xfrm>
                <a:off x="191556" y="1747025"/>
                <a:ext cx="2139477" cy="326118"/>
              </a:xfrm>
              <a:prstGeom prst="rect">
                <a:avLst/>
              </a:prstGeom>
            </p:spPr>
            <p:txBody>
              <a:bodyPr wrap="square" rtlCol="0">
                <a:spAutoFit/>
              </a:bodyPr>
              <a:lstStyle/>
              <a:p>
                <a:pPr algn="ctr" rtl="0">
                  <a:lnSpc>
                    <a:spcPct val="115000"/>
                  </a:lnSpc>
                </a:pPr>
                <a:r>
                  <a:rPr lang="ar-SA"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تحسين الحوكمة المؤسسية</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
          <p:nvSpPr>
            <p:cNvPr id="7" name="TextBox 6">
              <a:extLst>
                <a:ext uri="{FF2B5EF4-FFF2-40B4-BE49-F238E27FC236}">
                  <a16:creationId xmlns:a16="http://schemas.microsoft.com/office/drawing/2014/main" id="{7F449665-6354-983D-2D4E-DEA3BEC51D01}"/>
                </a:ext>
              </a:extLst>
            </p:cNvPr>
            <p:cNvSpPr txBox="1"/>
            <p:nvPr/>
          </p:nvSpPr>
          <p:spPr>
            <a:xfrm>
              <a:off x="431225" y="4538244"/>
              <a:ext cx="963726" cy="1086965"/>
            </a:xfrm>
            <a:prstGeom prst="rect">
              <a:avLst/>
            </a:prstGeom>
            <a:noFill/>
          </p:spPr>
          <p:txBody>
            <a:bodyPr wrap="none" rtlCol="0">
              <a:spAutoFit/>
            </a:bodyPr>
            <a:lstStyle/>
            <a:p>
              <a:pPr algn="just" rtl="0">
                <a:lnSpc>
                  <a:spcPct val="115000"/>
                </a:lnSpc>
              </a:pPr>
              <a:r>
                <a:rPr lang="en-US" sz="6000" b="1" kern="1200">
                  <a:solidFill>
                    <a:srgbClr val="168489"/>
                  </a:solidFill>
                  <a:effectLst/>
                  <a:latin typeface="Calibri" panose="020F0502020204030204" pitchFamily="34" charset="0"/>
                  <a:ea typeface="Calibri" panose="020F0502020204030204" pitchFamily="34" charset="0"/>
                  <a:cs typeface="Activist Light"/>
                </a:rPr>
                <a:t>06</a:t>
              </a:r>
              <a:endParaRPr lang="en-US" sz="60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Tree>
    <p:extLst>
      <p:ext uri="{BB962C8B-B14F-4D97-AF65-F5344CB8AC3E}">
        <p14:creationId xmlns:p14="http://schemas.microsoft.com/office/powerpoint/2010/main" val="1071393862"/>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59"/>
                                        </p:tgtEl>
                                        <p:attrNameLst>
                                          <p:attrName>style.visibility</p:attrName>
                                        </p:attrNameLst>
                                      </p:cBhvr>
                                      <p:to>
                                        <p:strVal val="visible"/>
                                      </p:to>
                                    </p:set>
                                    <p:anim calcmode="lin" valueType="num">
                                      <p:cBhvr additive="base">
                                        <p:cTn id="7" dur="500" fill="hold"/>
                                        <p:tgtEl>
                                          <p:spTgt spid="59"/>
                                        </p:tgtEl>
                                        <p:attrNameLst>
                                          <p:attrName>ppt_x</p:attrName>
                                        </p:attrNameLst>
                                      </p:cBhvr>
                                      <p:tavLst>
                                        <p:tav tm="0">
                                          <p:val>
                                            <p:strVal val="#ppt_x"/>
                                          </p:val>
                                        </p:tav>
                                        <p:tav tm="100000">
                                          <p:val>
                                            <p:strVal val="#ppt_x"/>
                                          </p:val>
                                        </p:tav>
                                      </p:tavLst>
                                    </p:anim>
                                    <p:anim calcmode="lin" valueType="num">
                                      <p:cBhvr additive="base">
                                        <p:cTn id="8" dur="500" fill="hold"/>
                                        <p:tgtEl>
                                          <p:spTgt spid="5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64"/>
                                        </p:tgtEl>
                                        <p:attrNameLst>
                                          <p:attrName>style.visibility</p:attrName>
                                        </p:attrNameLst>
                                      </p:cBhvr>
                                      <p:to>
                                        <p:strVal val="visible"/>
                                      </p:to>
                                    </p:set>
                                    <p:anim calcmode="lin" valueType="num">
                                      <p:cBhvr additive="base">
                                        <p:cTn id="13" dur="500" fill="hold"/>
                                        <p:tgtEl>
                                          <p:spTgt spid="64"/>
                                        </p:tgtEl>
                                        <p:attrNameLst>
                                          <p:attrName>ppt_x</p:attrName>
                                        </p:attrNameLst>
                                      </p:cBhvr>
                                      <p:tavLst>
                                        <p:tav tm="0">
                                          <p:val>
                                            <p:strVal val="#ppt_x"/>
                                          </p:val>
                                        </p:tav>
                                        <p:tav tm="100000">
                                          <p:val>
                                            <p:strVal val="#ppt_x"/>
                                          </p:val>
                                        </p:tav>
                                      </p:tavLst>
                                    </p:anim>
                                    <p:anim calcmode="lin" valueType="num">
                                      <p:cBhvr additive="base">
                                        <p:cTn id="14" dur="500" fill="hold"/>
                                        <p:tgtEl>
                                          <p:spTgt spid="6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60"/>
                                        </p:tgtEl>
                                        <p:attrNameLst>
                                          <p:attrName>style.visibility</p:attrName>
                                        </p:attrNameLst>
                                      </p:cBhvr>
                                      <p:to>
                                        <p:strVal val="visible"/>
                                      </p:to>
                                    </p:set>
                                    <p:anim calcmode="lin" valueType="num">
                                      <p:cBhvr additive="base">
                                        <p:cTn id="19" dur="500" fill="hold"/>
                                        <p:tgtEl>
                                          <p:spTgt spid="60"/>
                                        </p:tgtEl>
                                        <p:attrNameLst>
                                          <p:attrName>ppt_x</p:attrName>
                                        </p:attrNameLst>
                                      </p:cBhvr>
                                      <p:tavLst>
                                        <p:tav tm="0">
                                          <p:val>
                                            <p:strVal val="#ppt_x"/>
                                          </p:val>
                                        </p:tav>
                                        <p:tav tm="100000">
                                          <p:val>
                                            <p:strVal val="#ppt_x"/>
                                          </p:val>
                                        </p:tav>
                                      </p:tavLst>
                                    </p:anim>
                                    <p:anim calcmode="lin" valueType="num">
                                      <p:cBhvr additive="base">
                                        <p:cTn id="20" dur="500" fill="hold"/>
                                        <p:tgtEl>
                                          <p:spTgt spid="60"/>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63"/>
                                        </p:tgtEl>
                                        <p:attrNameLst>
                                          <p:attrName>style.visibility</p:attrName>
                                        </p:attrNameLst>
                                      </p:cBhvr>
                                      <p:to>
                                        <p:strVal val="visible"/>
                                      </p:to>
                                    </p:set>
                                    <p:anim calcmode="lin" valueType="num">
                                      <p:cBhvr additive="base">
                                        <p:cTn id="25" dur="500" fill="hold"/>
                                        <p:tgtEl>
                                          <p:spTgt spid="63"/>
                                        </p:tgtEl>
                                        <p:attrNameLst>
                                          <p:attrName>ppt_x</p:attrName>
                                        </p:attrNameLst>
                                      </p:cBhvr>
                                      <p:tavLst>
                                        <p:tav tm="0">
                                          <p:val>
                                            <p:strVal val="#ppt_x"/>
                                          </p:val>
                                        </p:tav>
                                        <p:tav tm="100000">
                                          <p:val>
                                            <p:strVal val="#ppt_x"/>
                                          </p:val>
                                        </p:tav>
                                      </p:tavLst>
                                    </p:anim>
                                    <p:anim calcmode="lin" valueType="num">
                                      <p:cBhvr additive="base">
                                        <p:cTn id="26" dur="500" fill="hold"/>
                                        <p:tgtEl>
                                          <p:spTgt spid="63"/>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61"/>
                                        </p:tgtEl>
                                        <p:attrNameLst>
                                          <p:attrName>style.visibility</p:attrName>
                                        </p:attrNameLst>
                                      </p:cBhvr>
                                      <p:to>
                                        <p:strVal val="visible"/>
                                      </p:to>
                                    </p:set>
                                    <p:anim calcmode="lin" valueType="num">
                                      <p:cBhvr additive="base">
                                        <p:cTn id="31" dur="500" fill="hold"/>
                                        <p:tgtEl>
                                          <p:spTgt spid="61"/>
                                        </p:tgtEl>
                                        <p:attrNameLst>
                                          <p:attrName>ppt_x</p:attrName>
                                        </p:attrNameLst>
                                      </p:cBhvr>
                                      <p:tavLst>
                                        <p:tav tm="0">
                                          <p:val>
                                            <p:strVal val="#ppt_x"/>
                                          </p:val>
                                        </p:tav>
                                        <p:tav tm="100000">
                                          <p:val>
                                            <p:strVal val="#ppt_x"/>
                                          </p:val>
                                        </p:tav>
                                      </p:tavLst>
                                    </p:anim>
                                    <p:anim calcmode="lin" valueType="num">
                                      <p:cBhvr additive="base">
                                        <p:cTn id="32" dur="500" fill="hold"/>
                                        <p:tgtEl>
                                          <p:spTgt spid="61"/>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62"/>
                                        </p:tgtEl>
                                        <p:attrNameLst>
                                          <p:attrName>style.visibility</p:attrName>
                                        </p:attrNameLst>
                                      </p:cBhvr>
                                      <p:to>
                                        <p:strVal val="visible"/>
                                      </p:to>
                                    </p:set>
                                    <p:anim calcmode="lin" valueType="num">
                                      <p:cBhvr additive="base">
                                        <p:cTn id="37" dur="500" fill="hold"/>
                                        <p:tgtEl>
                                          <p:spTgt spid="62"/>
                                        </p:tgtEl>
                                        <p:attrNameLst>
                                          <p:attrName>ppt_x</p:attrName>
                                        </p:attrNameLst>
                                      </p:cBhvr>
                                      <p:tavLst>
                                        <p:tav tm="0">
                                          <p:val>
                                            <p:strVal val="#ppt_x"/>
                                          </p:val>
                                        </p:tav>
                                        <p:tav tm="100000">
                                          <p:val>
                                            <p:strVal val="#ppt_x"/>
                                          </p:val>
                                        </p:tav>
                                      </p:tavLst>
                                    </p:anim>
                                    <p:anim calcmode="lin" valueType="num">
                                      <p:cBhvr additive="base">
                                        <p:cTn id="38" dur="500" fill="hold"/>
                                        <p:tgtEl>
                                          <p:spTgt spid="6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025B686-98B7-CA5A-0E29-66AF88E90DC0}"/>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F6B88207-CF10-7208-99C5-7D0100DB0817}"/>
              </a:ext>
            </a:extLst>
          </p:cNvPr>
          <p:cNvSpPr txBox="1"/>
          <p:nvPr/>
        </p:nvSpPr>
        <p:spPr>
          <a:xfrm>
            <a:off x="2779494" y="-86085"/>
            <a:ext cx="6633012" cy="646331"/>
          </a:xfrm>
          <a:prstGeom prst="rect">
            <a:avLst/>
          </a:prstGeom>
          <a:noFill/>
        </p:spPr>
        <p:txBody>
          <a:bodyPr wrap="square">
            <a:spAutoFit/>
          </a:bodyPr>
          <a:lstStyle/>
          <a:p>
            <a:pPr algn="ctr" rtl="1"/>
            <a:r>
              <a:rPr lang="en-US" sz="3600" b="1" dirty="0">
                <a:solidFill>
                  <a:schemeClr val="bg1"/>
                </a:solidFill>
                <a:latin typeface="Adobe Arabic" panose="02040503050201020203" pitchFamily="18" charset="-78"/>
                <a:cs typeface="Adobe Arabic" panose="02040503050201020203" pitchFamily="18" charset="-78"/>
              </a:rPr>
              <a:t> </a:t>
            </a:r>
            <a:r>
              <a:rPr lang="ar-SA" sz="3600" b="1" dirty="0">
                <a:solidFill>
                  <a:schemeClr val="bg1"/>
                </a:solidFill>
                <a:latin typeface="Adobe Arabic" panose="02040503050201020203" pitchFamily="18" charset="-78"/>
                <a:cs typeface="Adobe Arabic" panose="02040503050201020203" pitchFamily="18" charset="-78"/>
              </a:rPr>
              <a:t>أبرز المعايير الدولية للمراجعة (</a:t>
            </a:r>
            <a:r>
              <a:rPr lang="en-US" sz="3600" b="1" dirty="0">
                <a:solidFill>
                  <a:schemeClr val="bg1"/>
                </a:solidFill>
                <a:latin typeface="Adobe Arabic" panose="02040503050201020203" pitchFamily="18" charset="-78"/>
                <a:cs typeface="Adobe Arabic" panose="02040503050201020203" pitchFamily="18" charset="-78"/>
              </a:rPr>
              <a:t>ISA</a:t>
            </a:r>
            <a:r>
              <a:rPr lang="ar-SA" sz="3600" b="1" dirty="0">
                <a:solidFill>
                  <a:schemeClr val="bg1"/>
                </a:solidFill>
                <a:latin typeface="Adobe Arabic" panose="02040503050201020203" pitchFamily="18" charset="-78"/>
                <a:cs typeface="Adobe Arabic" panose="02040503050201020203" pitchFamily="18" charset="-78"/>
              </a:rPr>
              <a:t>)</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7B707EA0-8314-5E7C-8203-756E7310DAC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grpSp>
        <p:nvGrpSpPr>
          <p:cNvPr id="75" name="Group 74">
            <a:extLst>
              <a:ext uri="{FF2B5EF4-FFF2-40B4-BE49-F238E27FC236}">
                <a16:creationId xmlns:a16="http://schemas.microsoft.com/office/drawing/2014/main" id="{C14BC8A1-7B8A-EFFF-573D-CC2710B3F427}"/>
              </a:ext>
            </a:extLst>
          </p:cNvPr>
          <p:cNvGrpSpPr/>
          <p:nvPr/>
        </p:nvGrpSpPr>
        <p:grpSpPr>
          <a:xfrm>
            <a:off x="8370441" y="2115717"/>
            <a:ext cx="2743873" cy="3208614"/>
            <a:chOff x="4285984" y="0"/>
            <a:chExt cx="1357308" cy="1587261"/>
          </a:xfrm>
        </p:grpSpPr>
        <p:sp>
          <p:nvSpPr>
            <p:cNvPr id="84" name="Freeform: Shape 83">
              <a:extLst>
                <a:ext uri="{FF2B5EF4-FFF2-40B4-BE49-F238E27FC236}">
                  <a16:creationId xmlns:a16="http://schemas.microsoft.com/office/drawing/2014/main" id="{630EA68E-7B37-DB3D-F762-AFAF2B662D86}"/>
                </a:ext>
              </a:extLst>
            </p:cNvPr>
            <p:cNvSpPr/>
            <p:nvPr/>
          </p:nvSpPr>
          <p:spPr>
            <a:xfrm>
              <a:off x="4402127" y="518830"/>
              <a:ext cx="1225615" cy="520881"/>
            </a:xfrm>
            <a:custGeom>
              <a:avLst/>
              <a:gdLst>
                <a:gd name="connsiteX0" fmla="*/ 0 w 2064132"/>
                <a:gd name="connsiteY0" fmla="*/ 0 h 877957"/>
                <a:gd name="connsiteX1" fmla="*/ 352967 w 2064132"/>
                <a:gd name="connsiteY1" fmla="*/ 0 h 877957"/>
                <a:gd name="connsiteX2" fmla="*/ 385327 w 2064132"/>
                <a:gd name="connsiteY2" fmla="*/ 104246 h 877957"/>
                <a:gd name="connsiteX3" fmla="*/ 1032066 w 2064132"/>
                <a:gd name="connsiteY3" fmla="*/ 532933 h 877957"/>
                <a:gd name="connsiteX4" fmla="*/ 1678805 w 2064132"/>
                <a:gd name="connsiteY4" fmla="*/ 104246 h 877957"/>
                <a:gd name="connsiteX5" fmla="*/ 1711165 w 2064132"/>
                <a:gd name="connsiteY5" fmla="*/ 0 h 877957"/>
                <a:gd name="connsiteX6" fmla="*/ 2064132 w 2064132"/>
                <a:gd name="connsiteY6" fmla="*/ 0 h 877957"/>
                <a:gd name="connsiteX7" fmla="*/ 2057718 w 2064132"/>
                <a:gd name="connsiteY7" fmla="*/ 42026 h 877957"/>
                <a:gd name="connsiteX8" fmla="*/ 1032066 w 2064132"/>
                <a:gd name="connsiteY8" fmla="*/ 877957 h 877957"/>
                <a:gd name="connsiteX9" fmla="*/ 6414 w 2064132"/>
                <a:gd name="connsiteY9" fmla="*/ 42026 h 877957"/>
                <a:gd name="connsiteX10" fmla="*/ 0 w 2064132"/>
                <a:gd name="connsiteY10" fmla="*/ 0 h 8779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064132" h="877957">
                  <a:moveTo>
                    <a:pt x="0" y="0"/>
                  </a:moveTo>
                  <a:lnTo>
                    <a:pt x="352967" y="0"/>
                  </a:lnTo>
                  <a:lnTo>
                    <a:pt x="385327" y="104246"/>
                  </a:lnTo>
                  <a:cubicBezTo>
                    <a:pt x="491881" y="356168"/>
                    <a:pt x="741330" y="532933"/>
                    <a:pt x="1032066" y="532933"/>
                  </a:cubicBezTo>
                  <a:cubicBezTo>
                    <a:pt x="1322802" y="532933"/>
                    <a:pt x="1572252" y="356168"/>
                    <a:pt x="1678805" y="104246"/>
                  </a:cubicBezTo>
                  <a:lnTo>
                    <a:pt x="1711165" y="0"/>
                  </a:lnTo>
                  <a:lnTo>
                    <a:pt x="2064132" y="0"/>
                  </a:lnTo>
                  <a:lnTo>
                    <a:pt x="2057718" y="42026"/>
                  </a:lnTo>
                  <a:cubicBezTo>
                    <a:pt x="1960097" y="519091"/>
                    <a:pt x="1537990" y="877957"/>
                    <a:pt x="1032066" y="877957"/>
                  </a:cubicBezTo>
                  <a:cubicBezTo>
                    <a:pt x="526142" y="877957"/>
                    <a:pt x="104035" y="519091"/>
                    <a:pt x="6414" y="42026"/>
                  </a:cubicBezTo>
                  <a:lnTo>
                    <a:pt x="0" y="0"/>
                  </a:lnTo>
                  <a:close/>
                </a:path>
              </a:pathLst>
            </a:custGeom>
            <a:solidFill>
              <a:srgbClr val="168489"/>
            </a:solidFill>
            <a:ln>
              <a:solidFill>
                <a:srgbClr val="6D7E9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3200"/>
            </a:p>
          </p:txBody>
        </p:sp>
        <p:sp>
          <p:nvSpPr>
            <p:cNvPr id="85" name="TextBox 6">
              <a:extLst>
                <a:ext uri="{FF2B5EF4-FFF2-40B4-BE49-F238E27FC236}">
                  <a16:creationId xmlns:a16="http://schemas.microsoft.com/office/drawing/2014/main" id="{B6D1C8C8-BB1D-A449-DCB7-418518B83EE6}"/>
                </a:ext>
              </a:extLst>
            </p:cNvPr>
            <p:cNvSpPr txBox="1"/>
            <p:nvPr/>
          </p:nvSpPr>
          <p:spPr>
            <a:xfrm>
              <a:off x="4631863" y="0"/>
              <a:ext cx="785495" cy="586905"/>
            </a:xfrm>
            <a:prstGeom prst="rect">
              <a:avLst/>
            </a:prstGeom>
            <a:noFill/>
          </p:spPr>
          <p:txBody>
            <a:bodyPr wrap="square" rtlCol="0">
              <a:spAutoFit/>
            </a:bodyPr>
            <a:lstStyle/>
            <a:p>
              <a:pPr algn="ctr" rtl="0">
                <a:lnSpc>
                  <a:spcPct val="115000"/>
                </a:lnSpc>
              </a:pPr>
              <a:r>
                <a:rPr lang="en-GB" sz="6600" b="1" kern="1200" dirty="0">
                  <a:solidFill>
                    <a:srgbClr val="168489"/>
                  </a:solidFill>
                  <a:effectLst/>
                  <a:latin typeface="Calibri" panose="020F0502020204030204" pitchFamily="34" charset="0"/>
                  <a:ea typeface="Calibri" panose="020F0502020204030204" pitchFamily="34" charset="0"/>
                  <a:cs typeface="Activist Light"/>
                </a:rPr>
                <a:t>01</a:t>
              </a:r>
              <a:endParaRPr lang="en-US" sz="66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86" name="مربع نص 18">
              <a:extLst>
                <a:ext uri="{FF2B5EF4-FFF2-40B4-BE49-F238E27FC236}">
                  <a16:creationId xmlns:a16="http://schemas.microsoft.com/office/drawing/2014/main" id="{1473B14D-1588-B4F3-2FAF-F3BDC3829D40}"/>
                </a:ext>
              </a:extLst>
            </p:cNvPr>
            <p:cNvSpPr txBox="1"/>
            <p:nvPr/>
          </p:nvSpPr>
          <p:spPr>
            <a:xfrm>
              <a:off x="4285984" y="1187585"/>
              <a:ext cx="1357308" cy="399676"/>
            </a:xfrm>
            <a:prstGeom prst="rect">
              <a:avLst/>
            </a:prstGeom>
            <a:noFill/>
          </p:spPr>
          <p:txBody>
            <a:bodyPr wrap="square" rtlCol="1">
              <a:noAutofit/>
            </a:bodyPr>
            <a:lstStyle/>
            <a:p>
              <a:pPr algn="ctr" rtl="0">
                <a:lnSpc>
                  <a:spcPct val="115000"/>
                </a:lnSpc>
              </a:pPr>
              <a:r>
                <a:rPr lang="en-US" sz="4000" b="1" kern="1200">
                  <a:solidFill>
                    <a:srgbClr val="000000"/>
                  </a:solidFill>
                  <a:effectLst/>
                  <a:latin typeface="Adobe Arabic" panose="02040503050201020203" pitchFamily="18" charset="-78"/>
                  <a:ea typeface="Calibri" panose="020F0502020204030204" pitchFamily="34" charset="0"/>
                  <a:cs typeface="Sakkal Majalla" panose="02000000000000000000" pitchFamily="2" charset="-78"/>
                </a:rPr>
                <a:t>ISA 200</a:t>
              </a:r>
              <a:endParaRPr lang="en-US" sz="40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
        <p:nvSpPr>
          <p:cNvPr id="93" name="TextBox 92">
            <a:extLst>
              <a:ext uri="{FF2B5EF4-FFF2-40B4-BE49-F238E27FC236}">
                <a16:creationId xmlns:a16="http://schemas.microsoft.com/office/drawing/2014/main" id="{D73557E8-223B-66B7-4E23-97030A146E93}"/>
              </a:ext>
            </a:extLst>
          </p:cNvPr>
          <p:cNvSpPr txBox="1"/>
          <p:nvPr/>
        </p:nvSpPr>
        <p:spPr>
          <a:xfrm>
            <a:off x="711201" y="2379098"/>
            <a:ext cx="6633012" cy="2623795"/>
          </a:xfrm>
          <a:prstGeom prst="rect">
            <a:avLst/>
          </a:prstGeom>
          <a:noFill/>
        </p:spPr>
        <p:txBody>
          <a:bodyPr wrap="square">
            <a:spAutoFit/>
          </a:bodyPr>
          <a:lstStyle>
            <a:defPPr>
              <a:defRPr lang="en-US"/>
            </a:defPPr>
            <a:lvl1pPr algn="just" rtl="1">
              <a:defRPr sz="2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defRPr>
            </a:lvl1pPr>
          </a:lstStyle>
          <a:p>
            <a:pPr>
              <a:lnSpc>
                <a:spcPct val="150000"/>
              </a:lnSpc>
            </a:pPr>
            <a:r>
              <a:rPr lang="en-US" dirty="0"/>
              <a:t> </a:t>
            </a:r>
            <a:r>
              <a:rPr lang="ar-SA" dirty="0">
                <a:solidFill>
                  <a:srgbClr val="168489"/>
                </a:solidFill>
              </a:rPr>
              <a:t>الأهداف العامة للمراجع ومسؤولياته عند إجراء المراجعة وفقاً للمعايير الدولية للتدقيق: </a:t>
            </a:r>
            <a:r>
              <a:rPr lang="ar-SA" dirty="0"/>
              <a:t>هذا المعيار يُحدد الأهداف العامة للمراجع ومسؤولياته المهنية، بما في ذلك ضرورة الالتزام بالمعايير الأخلاقية وتقديم رأي مستقل حول القوائم المالية</a:t>
            </a:r>
            <a:endParaRPr lang="en-US" dirty="0"/>
          </a:p>
        </p:txBody>
      </p:sp>
    </p:spTree>
    <p:extLst>
      <p:ext uri="{BB962C8B-B14F-4D97-AF65-F5344CB8AC3E}">
        <p14:creationId xmlns:p14="http://schemas.microsoft.com/office/powerpoint/2010/main" val="3049203315"/>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75"/>
                                        </p:tgtEl>
                                        <p:attrNameLst>
                                          <p:attrName>style.visibility</p:attrName>
                                        </p:attrNameLst>
                                      </p:cBhvr>
                                      <p:to>
                                        <p:strVal val="visible"/>
                                      </p:to>
                                    </p:set>
                                    <p:animEffect transition="in" filter="wipe(down)">
                                      <p:cBhvr>
                                        <p:cTn id="7" dur="500"/>
                                        <p:tgtEl>
                                          <p:spTgt spid="75"/>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93"/>
                                        </p:tgtEl>
                                        <p:attrNameLst>
                                          <p:attrName>style.visibility</p:attrName>
                                        </p:attrNameLst>
                                      </p:cBhvr>
                                      <p:to>
                                        <p:strVal val="visible"/>
                                      </p:to>
                                    </p:set>
                                    <p:animEffect transition="in" filter="wipe(down)">
                                      <p:cBhvr>
                                        <p:cTn id="10" dur="500"/>
                                        <p:tgtEl>
                                          <p:spTgt spid="9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3"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5D3DEB5-FBDB-57A0-A862-96878FE49041}"/>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00135E60-3F8E-94F5-AE29-D7A8B68568D0}"/>
              </a:ext>
            </a:extLst>
          </p:cNvPr>
          <p:cNvSpPr txBox="1"/>
          <p:nvPr/>
        </p:nvSpPr>
        <p:spPr>
          <a:xfrm>
            <a:off x="2779494" y="-86085"/>
            <a:ext cx="6633012" cy="646331"/>
          </a:xfrm>
          <a:prstGeom prst="rect">
            <a:avLst/>
          </a:prstGeom>
          <a:noFill/>
        </p:spPr>
        <p:txBody>
          <a:bodyPr wrap="square">
            <a:spAutoFit/>
          </a:bodyPr>
          <a:lstStyle/>
          <a:p>
            <a:pPr algn="ctr" rtl="1"/>
            <a:r>
              <a:rPr lang="en-US" sz="3600" b="1" dirty="0">
                <a:solidFill>
                  <a:schemeClr val="bg1"/>
                </a:solidFill>
                <a:latin typeface="Adobe Arabic" panose="02040503050201020203" pitchFamily="18" charset="-78"/>
                <a:cs typeface="Adobe Arabic" panose="02040503050201020203" pitchFamily="18" charset="-78"/>
              </a:rPr>
              <a:t> </a:t>
            </a:r>
            <a:r>
              <a:rPr lang="ar-SA" sz="3600" b="1" dirty="0">
                <a:solidFill>
                  <a:schemeClr val="bg1"/>
                </a:solidFill>
                <a:latin typeface="Adobe Arabic" panose="02040503050201020203" pitchFamily="18" charset="-78"/>
                <a:cs typeface="Adobe Arabic" panose="02040503050201020203" pitchFamily="18" charset="-78"/>
              </a:rPr>
              <a:t>أبرز المعايير الدولية للمراجعة (</a:t>
            </a:r>
            <a:r>
              <a:rPr lang="en-US" sz="3600" b="1" dirty="0">
                <a:solidFill>
                  <a:schemeClr val="bg1"/>
                </a:solidFill>
                <a:latin typeface="Adobe Arabic" panose="02040503050201020203" pitchFamily="18" charset="-78"/>
                <a:cs typeface="Adobe Arabic" panose="02040503050201020203" pitchFamily="18" charset="-78"/>
              </a:rPr>
              <a:t>ISA</a:t>
            </a:r>
            <a:r>
              <a:rPr lang="ar-SA" sz="3600" b="1" dirty="0">
                <a:solidFill>
                  <a:schemeClr val="bg1"/>
                </a:solidFill>
                <a:latin typeface="Adobe Arabic" panose="02040503050201020203" pitchFamily="18" charset="-78"/>
                <a:cs typeface="Adobe Arabic" panose="02040503050201020203" pitchFamily="18" charset="-78"/>
              </a:rPr>
              <a:t>)</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AAC8C10A-6E21-FA7A-7CBC-CDD44660286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grpSp>
        <p:nvGrpSpPr>
          <p:cNvPr id="76" name="Group 75">
            <a:extLst>
              <a:ext uri="{FF2B5EF4-FFF2-40B4-BE49-F238E27FC236}">
                <a16:creationId xmlns:a16="http://schemas.microsoft.com/office/drawing/2014/main" id="{D941424A-B915-F138-1F38-407AC398C97B}"/>
              </a:ext>
            </a:extLst>
          </p:cNvPr>
          <p:cNvGrpSpPr/>
          <p:nvPr/>
        </p:nvGrpSpPr>
        <p:grpSpPr>
          <a:xfrm>
            <a:off x="8512240" y="2230017"/>
            <a:ext cx="3077373" cy="3173735"/>
            <a:chOff x="2763756" y="0"/>
            <a:chExt cx="1522280" cy="1570007"/>
          </a:xfrm>
        </p:grpSpPr>
        <p:sp>
          <p:nvSpPr>
            <p:cNvPr id="81" name="Freeform: Shape 80">
              <a:extLst>
                <a:ext uri="{FF2B5EF4-FFF2-40B4-BE49-F238E27FC236}">
                  <a16:creationId xmlns:a16="http://schemas.microsoft.com/office/drawing/2014/main" id="{7AFB3BE8-9712-D303-A3BD-508C6AE955EA}"/>
                </a:ext>
              </a:extLst>
            </p:cNvPr>
            <p:cNvSpPr/>
            <p:nvPr/>
          </p:nvSpPr>
          <p:spPr>
            <a:xfrm>
              <a:off x="2962333" y="518830"/>
              <a:ext cx="1225615" cy="520881"/>
            </a:xfrm>
            <a:custGeom>
              <a:avLst/>
              <a:gdLst>
                <a:gd name="connsiteX0" fmla="*/ 0 w 2064132"/>
                <a:gd name="connsiteY0" fmla="*/ 0 h 877957"/>
                <a:gd name="connsiteX1" fmla="*/ 352967 w 2064132"/>
                <a:gd name="connsiteY1" fmla="*/ 0 h 877957"/>
                <a:gd name="connsiteX2" fmla="*/ 385327 w 2064132"/>
                <a:gd name="connsiteY2" fmla="*/ 104246 h 877957"/>
                <a:gd name="connsiteX3" fmla="*/ 1032066 w 2064132"/>
                <a:gd name="connsiteY3" fmla="*/ 532933 h 877957"/>
                <a:gd name="connsiteX4" fmla="*/ 1678805 w 2064132"/>
                <a:gd name="connsiteY4" fmla="*/ 104246 h 877957"/>
                <a:gd name="connsiteX5" fmla="*/ 1711165 w 2064132"/>
                <a:gd name="connsiteY5" fmla="*/ 0 h 877957"/>
                <a:gd name="connsiteX6" fmla="*/ 2064132 w 2064132"/>
                <a:gd name="connsiteY6" fmla="*/ 0 h 877957"/>
                <a:gd name="connsiteX7" fmla="*/ 2057718 w 2064132"/>
                <a:gd name="connsiteY7" fmla="*/ 42026 h 877957"/>
                <a:gd name="connsiteX8" fmla="*/ 1032066 w 2064132"/>
                <a:gd name="connsiteY8" fmla="*/ 877957 h 877957"/>
                <a:gd name="connsiteX9" fmla="*/ 6414 w 2064132"/>
                <a:gd name="connsiteY9" fmla="*/ 42026 h 877957"/>
                <a:gd name="connsiteX10" fmla="*/ 0 w 2064132"/>
                <a:gd name="connsiteY10" fmla="*/ 0 h 8779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064132" h="877957">
                  <a:moveTo>
                    <a:pt x="0" y="0"/>
                  </a:moveTo>
                  <a:lnTo>
                    <a:pt x="352967" y="0"/>
                  </a:lnTo>
                  <a:lnTo>
                    <a:pt x="385327" y="104246"/>
                  </a:lnTo>
                  <a:cubicBezTo>
                    <a:pt x="491881" y="356168"/>
                    <a:pt x="741330" y="532933"/>
                    <a:pt x="1032066" y="532933"/>
                  </a:cubicBezTo>
                  <a:cubicBezTo>
                    <a:pt x="1322802" y="532933"/>
                    <a:pt x="1572252" y="356168"/>
                    <a:pt x="1678805" y="104246"/>
                  </a:cubicBezTo>
                  <a:lnTo>
                    <a:pt x="1711165" y="0"/>
                  </a:lnTo>
                  <a:lnTo>
                    <a:pt x="2064132" y="0"/>
                  </a:lnTo>
                  <a:lnTo>
                    <a:pt x="2057718" y="42026"/>
                  </a:lnTo>
                  <a:cubicBezTo>
                    <a:pt x="1960097" y="519091"/>
                    <a:pt x="1537990" y="877957"/>
                    <a:pt x="1032066" y="877957"/>
                  </a:cubicBezTo>
                  <a:cubicBezTo>
                    <a:pt x="526142" y="877957"/>
                    <a:pt x="104035" y="519091"/>
                    <a:pt x="6414" y="42026"/>
                  </a:cubicBezTo>
                  <a:lnTo>
                    <a:pt x="0" y="0"/>
                  </a:lnTo>
                  <a:close/>
                </a:path>
              </a:pathLst>
            </a:custGeom>
            <a:solidFill>
              <a:srgbClr val="BFBFBF"/>
            </a:solidFill>
            <a:ln>
              <a:solidFill>
                <a:srgbClr val="BFBFBF"/>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3200"/>
            </a:p>
          </p:txBody>
        </p:sp>
        <p:sp>
          <p:nvSpPr>
            <p:cNvPr id="82" name="TextBox 6">
              <a:extLst>
                <a:ext uri="{FF2B5EF4-FFF2-40B4-BE49-F238E27FC236}">
                  <a16:creationId xmlns:a16="http://schemas.microsoft.com/office/drawing/2014/main" id="{D316E2B0-18EC-2360-32A9-DB15ED7F3D39}"/>
                </a:ext>
              </a:extLst>
            </p:cNvPr>
            <p:cNvSpPr txBox="1"/>
            <p:nvPr/>
          </p:nvSpPr>
          <p:spPr>
            <a:xfrm>
              <a:off x="3313686" y="0"/>
              <a:ext cx="516373" cy="586905"/>
            </a:xfrm>
            <a:prstGeom prst="rect">
              <a:avLst/>
            </a:prstGeom>
            <a:noFill/>
          </p:spPr>
          <p:txBody>
            <a:bodyPr wrap="none" rtlCol="0">
              <a:spAutoFit/>
            </a:bodyPr>
            <a:lstStyle/>
            <a:p>
              <a:pPr algn="ctr" rtl="1">
                <a:lnSpc>
                  <a:spcPct val="115000"/>
                </a:lnSpc>
              </a:pPr>
              <a:r>
                <a:rPr lang="en-GB" sz="6600" b="1" kern="1200">
                  <a:solidFill>
                    <a:srgbClr val="BFBFBF"/>
                  </a:solidFill>
                  <a:effectLst/>
                  <a:latin typeface="Calibri" panose="020F0502020204030204" pitchFamily="34" charset="0"/>
                  <a:ea typeface="Calibri" panose="020F0502020204030204" pitchFamily="34" charset="0"/>
                  <a:cs typeface="Activist Light"/>
                </a:rPr>
                <a:t>02</a:t>
              </a:r>
              <a:endParaRPr lang="en-US" sz="66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83" name="مربع نص 18">
              <a:extLst>
                <a:ext uri="{FF2B5EF4-FFF2-40B4-BE49-F238E27FC236}">
                  <a16:creationId xmlns:a16="http://schemas.microsoft.com/office/drawing/2014/main" id="{6592A14E-BC61-5210-7730-D1560A6BC9D9}"/>
                </a:ext>
              </a:extLst>
            </p:cNvPr>
            <p:cNvSpPr txBox="1"/>
            <p:nvPr/>
          </p:nvSpPr>
          <p:spPr>
            <a:xfrm>
              <a:off x="2763756" y="1187584"/>
              <a:ext cx="1522280" cy="382423"/>
            </a:xfrm>
            <a:prstGeom prst="rect">
              <a:avLst/>
            </a:prstGeom>
            <a:noFill/>
          </p:spPr>
          <p:txBody>
            <a:bodyPr wrap="square" rtlCol="1">
              <a:noAutofit/>
            </a:bodyPr>
            <a:lstStyle/>
            <a:p>
              <a:pPr algn="ctr" rtl="0">
                <a:lnSpc>
                  <a:spcPct val="115000"/>
                </a:lnSpc>
              </a:pPr>
              <a:r>
                <a:rPr lang="en-US" sz="4000" b="1" kern="1200">
                  <a:solidFill>
                    <a:srgbClr val="000000"/>
                  </a:solidFill>
                  <a:effectLst/>
                  <a:latin typeface="Adobe Arabic" panose="02040503050201020203" pitchFamily="18" charset="-78"/>
                  <a:ea typeface="Calibri" panose="020F0502020204030204" pitchFamily="34" charset="0"/>
                  <a:cs typeface="Sakkal Majalla" panose="02000000000000000000" pitchFamily="2" charset="-78"/>
                </a:rPr>
                <a:t>ISA 210</a:t>
              </a:r>
              <a:endParaRPr lang="en-US" sz="40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
        <p:nvSpPr>
          <p:cNvPr id="2" name="TextBox 1">
            <a:extLst>
              <a:ext uri="{FF2B5EF4-FFF2-40B4-BE49-F238E27FC236}">
                <a16:creationId xmlns:a16="http://schemas.microsoft.com/office/drawing/2014/main" id="{F1CF73FA-87BA-8C19-2154-F2C2810B1796}"/>
              </a:ext>
            </a:extLst>
          </p:cNvPr>
          <p:cNvSpPr txBox="1"/>
          <p:nvPr/>
        </p:nvSpPr>
        <p:spPr>
          <a:xfrm>
            <a:off x="711201" y="2729142"/>
            <a:ext cx="6633012" cy="1977464"/>
          </a:xfrm>
          <a:prstGeom prst="rect">
            <a:avLst/>
          </a:prstGeom>
          <a:noFill/>
        </p:spPr>
        <p:txBody>
          <a:bodyPr wrap="square">
            <a:spAutoFit/>
          </a:bodyPr>
          <a:lstStyle>
            <a:defPPr>
              <a:defRPr lang="en-US"/>
            </a:defPPr>
            <a:lvl1pPr algn="just" rtl="1">
              <a:lnSpc>
                <a:spcPct val="150000"/>
              </a:lnSpc>
              <a:defRPr sz="2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defRPr>
            </a:lvl1pPr>
          </a:lstStyle>
          <a:p>
            <a:r>
              <a:rPr lang="en-US" dirty="0"/>
              <a:t> </a:t>
            </a:r>
            <a:r>
              <a:rPr lang="ar-SA" dirty="0">
                <a:solidFill>
                  <a:srgbClr val="168489"/>
                </a:solidFill>
              </a:rPr>
              <a:t>الاتفاق على شروط ارتباط التدقيق: </a:t>
            </a:r>
            <a:r>
              <a:rPr lang="ar-SA" dirty="0"/>
              <a:t>يُركز هذا المعيار على الاتفاق الأولي بين المراجع والعميل، ويُحدد الشروط التي يجب أن يتم الاتفاق عليها قبل بدء عملية التدقيق</a:t>
            </a:r>
            <a:endParaRPr lang="en-US" dirty="0"/>
          </a:p>
        </p:txBody>
      </p:sp>
    </p:spTree>
    <p:extLst>
      <p:ext uri="{BB962C8B-B14F-4D97-AF65-F5344CB8AC3E}">
        <p14:creationId xmlns:p14="http://schemas.microsoft.com/office/powerpoint/2010/main" val="1273459253"/>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76"/>
                                        </p:tgtEl>
                                        <p:attrNameLst>
                                          <p:attrName>style.visibility</p:attrName>
                                        </p:attrNameLst>
                                      </p:cBhvr>
                                      <p:to>
                                        <p:strVal val="visible"/>
                                      </p:to>
                                    </p:set>
                                    <p:animEffect transition="in" filter="wipe(down)">
                                      <p:cBhvr>
                                        <p:cTn id="7" dur="500"/>
                                        <p:tgtEl>
                                          <p:spTgt spid="76"/>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wipe(down)">
                                      <p:cBhvr>
                                        <p:cTn id="10"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A4BE809-1177-2DA0-C0B1-A46BDE14641B}"/>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29AFF8A9-BBC2-36FB-D9BD-1BD24BFADE9C}"/>
              </a:ext>
            </a:extLst>
          </p:cNvPr>
          <p:cNvSpPr txBox="1"/>
          <p:nvPr/>
        </p:nvSpPr>
        <p:spPr>
          <a:xfrm>
            <a:off x="2779494" y="-86085"/>
            <a:ext cx="6633012" cy="646331"/>
          </a:xfrm>
          <a:prstGeom prst="rect">
            <a:avLst/>
          </a:prstGeom>
          <a:noFill/>
        </p:spPr>
        <p:txBody>
          <a:bodyPr wrap="square">
            <a:spAutoFit/>
          </a:bodyPr>
          <a:lstStyle/>
          <a:p>
            <a:pPr algn="ctr" rtl="1"/>
            <a:r>
              <a:rPr lang="en-US" sz="3600" b="1" dirty="0">
                <a:solidFill>
                  <a:schemeClr val="bg1"/>
                </a:solidFill>
                <a:latin typeface="Adobe Arabic" panose="02040503050201020203" pitchFamily="18" charset="-78"/>
                <a:cs typeface="Adobe Arabic" panose="02040503050201020203" pitchFamily="18" charset="-78"/>
              </a:rPr>
              <a:t> </a:t>
            </a:r>
            <a:r>
              <a:rPr lang="ar-SA" sz="3600" b="1" dirty="0">
                <a:solidFill>
                  <a:schemeClr val="bg1"/>
                </a:solidFill>
                <a:latin typeface="Adobe Arabic" panose="02040503050201020203" pitchFamily="18" charset="-78"/>
                <a:cs typeface="Adobe Arabic" panose="02040503050201020203" pitchFamily="18" charset="-78"/>
              </a:rPr>
              <a:t>أبرز المعايير الدولية للمراجعة (</a:t>
            </a:r>
            <a:r>
              <a:rPr lang="en-US" sz="3600" b="1" dirty="0">
                <a:solidFill>
                  <a:schemeClr val="bg1"/>
                </a:solidFill>
                <a:latin typeface="Adobe Arabic" panose="02040503050201020203" pitchFamily="18" charset="-78"/>
                <a:cs typeface="Adobe Arabic" panose="02040503050201020203" pitchFamily="18" charset="-78"/>
              </a:rPr>
              <a:t>ISA</a:t>
            </a:r>
            <a:r>
              <a:rPr lang="ar-SA" sz="3600" b="1" dirty="0">
                <a:solidFill>
                  <a:schemeClr val="bg1"/>
                </a:solidFill>
                <a:latin typeface="Adobe Arabic" panose="02040503050201020203" pitchFamily="18" charset="-78"/>
                <a:cs typeface="Adobe Arabic" panose="02040503050201020203" pitchFamily="18" charset="-78"/>
              </a:rPr>
              <a:t>)</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8369FAFB-9A8A-F1F3-D9E2-E6D4A9D8D93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grpSp>
        <p:nvGrpSpPr>
          <p:cNvPr id="77" name="Group 76">
            <a:extLst>
              <a:ext uri="{FF2B5EF4-FFF2-40B4-BE49-F238E27FC236}">
                <a16:creationId xmlns:a16="http://schemas.microsoft.com/office/drawing/2014/main" id="{B9AD203C-F1B8-4DF5-EA90-2C779B486AF8}"/>
              </a:ext>
            </a:extLst>
          </p:cNvPr>
          <p:cNvGrpSpPr/>
          <p:nvPr/>
        </p:nvGrpSpPr>
        <p:grpSpPr>
          <a:xfrm>
            <a:off x="8635240" y="2134767"/>
            <a:ext cx="2743873" cy="3103982"/>
            <a:chOff x="1411808" y="0"/>
            <a:chExt cx="1357308" cy="1535501"/>
          </a:xfrm>
        </p:grpSpPr>
        <p:sp>
          <p:nvSpPr>
            <p:cNvPr id="78" name="Freeform: Shape 77">
              <a:extLst>
                <a:ext uri="{FF2B5EF4-FFF2-40B4-BE49-F238E27FC236}">
                  <a16:creationId xmlns:a16="http://schemas.microsoft.com/office/drawing/2014/main" id="{3FEC5D48-E9E8-35AB-43AF-E1B17FC394D6}"/>
                </a:ext>
              </a:extLst>
            </p:cNvPr>
            <p:cNvSpPr/>
            <p:nvPr/>
          </p:nvSpPr>
          <p:spPr>
            <a:xfrm>
              <a:off x="1527853" y="518830"/>
              <a:ext cx="1225615" cy="520881"/>
            </a:xfrm>
            <a:custGeom>
              <a:avLst/>
              <a:gdLst>
                <a:gd name="connsiteX0" fmla="*/ 0 w 2064132"/>
                <a:gd name="connsiteY0" fmla="*/ 0 h 877957"/>
                <a:gd name="connsiteX1" fmla="*/ 352967 w 2064132"/>
                <a:gd name="connsiteY1" fmla="*/ 0 h 877957"/>
                <a:gd name="connsiteX2" fmla="*/ 385327 w 2064132"/>
                <a:gd name="connsiteY2" fmla="*/ 104246 h 877957"/>
                <a:gd name="connsiteX3" fmla="*/ 1032066 w 2064132"/>
                <a:gd name="connsiteY3" fmla="*/ 532933 h 877957"/>
                <a:gd name="connsiteX4" fmla="*/ 1678805 w 2064132"/>
                <a:gd name="connsiteY4" fmla="*/ 104246 h 877957"/>
                <a:gd name="connsiteX5" fmla="*/ 1711165 w 2064132"/>
                <a:gd name="connsiteY5" fmla="*/ 0 h 877957"/>
                <a:gd name="connsiteX6" fmla="*/ 2064132 w 2064132"/>
                <a:gd name="connsiteY6" fmla="*/ 0 h 877957"/>
                <a:gd name="connsiteX7" fmla="*/ 2057718 w 2064132"/>
                <a:gd name="connsiteY7" fmla="*/ 42026 h 877957"/>
                <a:gd name="connsiteX8" fmla="*/ 1032066 w 2064132"/>
                <a:gd name="connsiteY8" fmla="*/ 877957 h 877957"/>
                <a:gd name="connsiteX9" fmla="*/ 6414 w 2064132"/>
                <a:gd name="connsiteY9" fmla="*/ 42026 h 877957"/>
                <a:gd name="connsiteX10" fmla="*/ 0 w 2064132"/>
                <a:gd name="connsiteY10" fmla="*/ 0 h 8779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064132" h="877957">
                  <a:moveTo>
                    <a:pt x="0" y="0"/>
                  </a:moveTo>
                  <a:lnTo>
                    <a:pt x="352967" y="0"/>
                  </a:lnTo>
                  <a:lnTo>
                    <a:pt x="385327" y="104246"/>
                  </a:lnTo>
                  <a:cubicBezTo>
                    <a:pt x="491881" y="356168"/>
                    <a:pt x="741330" y="532933"/>
                    <a:pt x="1032066" y="532933"/>
                  </a:cubicBezTo>
                  <a:cubicBezTo>
                    <a:pt x="1322802" y="532933"/>
                    <a:pt x="1572252" y="356168"/>
                    <a:pt x="1678805" y="104246"/>
                  </a:cubicBezTo>
                  <a:lnTo>
                    <a:pt x="1711165" y="0"/>
                  </a:lnTo>
                  <a:lnTo>
                    <a:pt x="2064132" y="0"/>
                  </a:lnTo>
                  <a:lnTo>
                    <a:pt x="2057718" y="42026"/>
                  </a:lnTo>
                  <a:cubicBezTo>
                    <a:pt x="1960097" y="519091"/>
                    <a:pt x="1537990" y="877957"/>
                    <a:pt x="1032066" y="877957"/>
                  </a:cubicBezTo>
                  <a:cubicBezTo>
                    <a:pt x="526142" y="877957"/>
                    <a:pt x="104035" y="519091"/>
                    <a:pt x="6414" y="42026"/>
                  </a:cubicBezTo>
                  <a:lnTo>
                    <a:pt x="0" y="0"/>
                  </a:lnTo>
                  <a:close/>
                </a:path>
              </a:pathLst>
            </a:custGeom>
            <a:solidFill>
              <a:srgbClr val="FFD366"/>
            </a:solidFill>
            <a:ln>
              <a:solidFill>
                <a:srgbClr val="FFD366"/>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3200"/>
            </a:p>
          </p:txBody>
        </p:sp>
        <p:sp>
          <p:nvSpPr>
            <p:cNvPr id="79" name="TextBox 6">
              <a:extLst>
                <a:ext uri="{FF2B5EF4-FFF2-40B4-BE49-F238E27FC236}">
                  <a16:creationId xmlns:a16="http://schemas.microsoft.com/office/drawing/2014/main" id="{0CE85A96-3D5F-F3CA-A39B-49E28AB714F8}"/>
                </a:ext>
              </a:extLst>
            </p:cNvPr>
            <p:cNvSpPr txBox="1"/>
            <p:nvPr/>
          </p:nvSpPr>
          <p:spPr>
            <a:xfrm>
              <a:off x="1879255" y="0"/>
              <a:ext cx="516373" cy="586905"/>
            </a:xfrm>
            <a:prstGeom prst="rect">
              <a:avLst/>
            </a:prstGeom>
            <a:noFill/>
          </p:spPr>
          <p:txBody>
            <a:bodyPr wrap="none" rtlCol="0">
              <a:spAutoFit/>
            </a:bodyPr>
            <a:lstStyle/>
            <a:p>
              <a:pPr algn="ctr" rtl="1">
                <a:lnSpc>
                  <a:spcPct val="115000"/>
                </a:lnSpc>
              </a:pPr>
              <a:r>
                <a:rPr lang="en-GB" sz="6600" b="1" kern="1200">
                  <a:solidFill>
                    <a:srgbClr val="FFD366"/>
                  </a:solidFill>
                  <a:effectLst/>
                  <a:latin typeface="Calibri" panose="020F0502020204030204" pitchFamily="34" charset="0"/>
                  <a:ea typeface="Calibri" panose="020F0502020204030204" pitchFamily="34" charset="0"/>
                  <a:cs typeface="Activist Light"/>
                </a:rPr>
                <a:t>03</a:t>
              </a:r>
              <a:endParaRPr lang="en-US" sz="66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80" name="مربع نص 18">
              <a:extLst>
                <a:ext uri="{FF2B5EF4-FFF2-40B4-BE49-F238E27FC236}">
                  <a16:creationId xmlns:a16="http://schemas.microsoft.com/office/drawing/2014/main" id="{5FC942F4-D4E5-929D-87E6-95161ADBDF1B}"/>
                </a:ext>
              </a:extLst>
            </p:cNvPr>
            <p:cNvSpPr txBox="1"/>
            <p:nvPr/>
          </p:nvSpPr>
          <p:spPr>
            <a:xfrm>
              <a:off x="1411808" y="1187584"/>
              <a:ext cx="1357308" cy="347917"/>
            </a:xfrm>
            <a:prstGeom prst="rect">
              <a:avLst/>
            </a:prstGeom>
            <a:noFill/>
          </p:spPr>
          <p:txBody>
            <a:bodyPr wrap="square" rtlCol="1">
              <a:noAutofit/>
            </a:bodyPr>
            <a:lstStyle/>
            <a:p>
              <a:pPr algn="ctr" rtl="0">
                <a:lnSpc>
                  <a:spcPct val="115000"/>
                </a:lnSpc>
              </a:pPr>
              <a:r>
                <a:rPr lang="en-US" sz="4000" b="1" kern="1200">
                  <a:solidFill>
                    <a:srgbClr val="000000"/>
                  </a:solidFill>
                  <a:effectLst/>
                  <a:latin typeface="Adobe Arabic" panose="02040503050201020203" pitchFamily="18" charset="-78"/>
                  <a:ea typeface="Calibri" panose="020F0502020204030204" pitchFamily="34" charset="0"/>
                  <a:cs typeface="Sakkal Majalla" panose="02000000000000000000" pitchFamily="2" charset="-78"/>
                </a:rPr>
                <a:t>ISA 300</a:t>
              </a:r>
              <a:endParaRPr lang="en-US" sz="40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
        <p:nvSpPr>
          <p:cNvPr id="2" name="TextBox 1">
            <a:extLst>
              <a:ext uri="{FF2B5EF4-FFF2-40B4-BE49-F238E27FC236}">
                <a16:creationId xmlns:a16="http://schemas.microsoft.com/office/drawing/2014/main" id="{A7EAC413-2C9D-490B-8456-C18C33379CA5}"/>
              </a:ext>
            </a:extLst>
          </p:cNvPr>
          <p:cNvSpPr txBox="1"/>
          <p:nvPr/>
        </p:nvSpPr>
        <p:spPr>
          <a:xfrm>
            <a:off x="711201" y="2909631"/>
            <a:ext cx="6633012" cy="1977464"/>
          </a:xfrm>
          <a:prstGeom prst="rect">
            <a:avLst/>
          </a:prstGeom>
          <a:noFill/>
        </p:spPr>
        <p:txBody>
          <a:bodyPr wrap="square">
            <a:spAutoFit/>
          </a:bodyPr>
          <a:lstStyle>
            <a:defPPr>
              <a:defRPr lang="en-US"/>
            </a:defPPr>
            <a:lvl1pPr algn="just" rtl="1">
              <a:lnSpc>
                <a:spcPct val="150000"/>
              </a:lnSpc>
              <a:defRPr sz="2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defRPr>
            </a:lvl1pPr>
          </a:lstStyle>
          <a:p>
            <a:r>
              <a:rPr lang="en-US" dirty="0"/>
              <a:t> </a:t>
            </a:r>
            <a:r>
              <a:rPr lang="ar-SA" dirty="0">
                <a:solidFill>
                  <a:srgbClr val="168489"/>
                </a:solidFill>
              </a:rPr>
              <a:t>التخطيط لعملية التدقيق للبيانات المالية: </a:t>
            </a:r>
            <a:r>
              <a:rPr lang="ar-SA" dirty="0"/>
              <a:t>يُحدد هذا المعيار أهمية وضع خطة شاملة لعملية التدقيق، بما يضمن تحقيق الكفاءة والفعالية في العمل</a:t>
            </a:r>
            <a:endParaRPr lang="en-US" dirty="0"/>
          </a:p>
        </p:txBody>
      </p:sp>
    </p:spTree>
    <p:extLst>
      <p:ext uri="{BB962C8B-B14F-4D97-AF65-F5344CB8AC3E}">
        <p14:creationId xmlns:p14="http://schemas.microsoft.com/office/powerpoint/2010/main" val="863650747"/>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77"/>
                                        </p:tgtEl>
                                        <p:attrNameLst>
                                          <p:attrName>style.visibility</p:attrName>
                                        </p:attrNameLst>
                                      </p:cBhvr>
                                      <p:to>
                                        <p:strVal val="visible"/>
                                      </p:to>
                                    </p:set>
                                    <p:animEffect transition="in" filter="wipe(down)">
                                      <p:cBhvr>
                                        <p:cTn id="7" dur="500"/>
                                        <p:tgtEl>
                                          <p:spTgt spid="77"/>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wipe(down)">
                                      <p:cBhvr>
                                        <p:cTn id="10"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B20AF5C-69B4-7052-6829-0AE5CB9B6A15}"/>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1FC19CE4-A273-3143-07D4-0B0CE4C5B229}"/>
              </a:ext>
            </a:extLst>
          </p:cNvPr>
          <p:cNvSpPr txBox="1"/>
          <p:nvPr/>
        </p:nvSpPr>
        <p:spPr>
          <a:xfrm>
            <a:off x="2779494" y="-86085"/>
            <a:ext cx="6633012" cy="646331"/>
          </a:xfrm>
          <a:prstGeom prst="rect">
            <a:avLst/>
          </a:prstGeom>
          <a:noFill/>
        </p:spPr>
        <p:txBody>
          <a:bodyPr wrap="square">
            <a:spAutoFit/>
          </a:bodyPr>
          <a:lstStyle/>
          <a:p>
            <a:pPr algn="ctr" rtl="1"/>
            <a:r>
              <a:rPr lang="en-US" sz="3600" b="1" dirty="0">
                <a:solidFill>
                  <a:schemeClr val="bg1"/>
                </a:solidFill>
                <a:latin typeface="Adobe Arabic" panose="02040503050201020203" pitchFamily="18" charset="-78"/>
                <a:cs typeface="Adobe Arabic" panose="02040503050201020203" pitchFamily="18" charset="-78"/>
              </a:rPr>
              <a:t> </a:t>
            </a:r>
            <a:r>
              <a:rPr lang="ar-SA" sz="3600" b="1" dirty="0">
                <a:solidFill>
                  <a:schemeClr val="bg1"/>
                </a:solidFill>
                <a:latin typeface="Adobe Arabic" panose="02040503050201020203" pitchFamily="18" charset="-78"/>
                <a:cs typeface="Adobe Arabic" panose="02040503050201020203" pitchFamily="18" charset="-78"/>
              </a:rPr>
              <a:t>أبرز المعايير الدولية للمراجعة (</a:t>
            </a:r>
            <a:r>
              <a:rPr lang="en-US" sz="3600" b="1" dirty="0">
                <a:solidFill>
                  <a:schemeClr val="bg1"/>
                </a:solidFill>
                <a:latin typeface="Adobe Arabic" panose="02040503050201020203" pitchFamily="18" charset="-78"/>
                <a:cs typeface="Adobe Arabic" panose="02040503050201020203" pitchFamily="18" charset="-78"/>
              </a:rPr>
              <a:t>ISA</a:t>
            </a:r>
            <a:r>
              <a:rPr lang="ar-SA" sz="3600" b="1" dirty="0">
                <a:solidFill>
                  <a:schemeClr val="bg1"/>
                </a:solidFill>
                <a:latin typeface="Adobe Arabic" panose="02040503050201020203" pitchFamily="18" charset="-78"/>
                <a:cs typeface="Adobe Arabic" panose="02040503050201020203" pitchFamily="18" charset="-78"/>
              </a:rPr>
              <a:t>)</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F20BEDF2-FCCC-3AFC-4705-20BB8FB240F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grpSp>
        <p:nvGrpSpPr>
          <p:cNvPr id="73" name="Group 72">
            <a:extLst>
              <a:ext uri="{FF2B5EF4-FFF2-40B4-BE49-F238E27FC236}">
                <a16:creationId xmlns:a16="http://schemas.microsoft.com/office/drawing/2014/main" id="{6729F1B3-16A3-48CE-F5A9-1A7FC71ADFFC}"/>
              </a:ext>
            </a:extLst>
          </p:cNvPr>
          <p:cNvGrpSpPr/>
          <p:nvPr/>
        </p:nvGrpSpPr>
        <p:grpSpPr>
          <a:xfrm>
            <a:off x="8635240" y="2020467"/>
            <a:ext cx="2743873" cy="3208347"/>
            <a:chOff x="0" y="0"/>
            <a:chExt cx="1357308" cy="1587129"/>
          </a:xfrm>
        </p:grpSpPr>
        <p:sp>
          <p:nvSpPr>
            <p:cNvPr id="87" name="Freeform: Shape 86">
              <a:extLst>
                <a:ext uri="{FF2B5EF4-FFF2-40B4-BE49-F238E27FC236}">
                  <a16:creationId xmlns:a16="http://schemas.microsoft.com/office/drawing/2014/main" id="{F02C5DCB-97A1-9215-DA76-B45852D7427A}"/>
                </a:ext>
              </a:extLst>
            </p:cNvPr>
            <p:cNvSpPr/>
            <p:nvPr/>
          </p:nvSpPr>
          <p:spPr>
            <a:xfrm>
              <a:off x="115996" y="518830"/>
              <a:ext cx="1225615" cy="520881"/>
            </a:xfrm>
            <a:custGeom>
              <a:avLst/>
              <a:gdLst>
                <a:gd name="connsiteX0" fmla="*/ 0 w 2064132"/>
                <a:gd name="connsiteY0" fmla="*/ 0 h 877957"/>
                <a:gd name="connsiteX1" fmla="*/ 352967 w 2064132"/>
                <a:gd name="connsiteY1" fmla="*/ 0 h 877957"/>
                <a:gd name="connsiteX2" fmla="*/ 385327 w 2064132"/>
                <a:gd name="connsiteY2" fmla="*/ 104246 h 877957"/>
                <a:gd name="connsiteX3" fmla="*/ 1032066 w 2064132"/>
                <a:gd name="connsiteY3" fmla="*/ 532933 h 877957"/>
                <a:gd name="connsiteX4" fmla="*/ 1678805 w 2064132"/>
                <a:gd name="connsiteY4" fmla="*/ 104246 h 877957"/>
                <a:gd name="connsiteX5" fmla="*/ 1711165 w 2064132"/>
                <a:gd name="connsiteY5" fmla="*/ 0 h 877957"/>
                <a:gd name="connsiteX6" fmla="*/ 2064132 w 2064132"/>
                <a:gd name="connsiteY6" fmla="*/ 0 h 877957"/>
                <a:gd name="connsiteX7" fmla="*/ 2057718 w 2064132"/>
                <a:gd name="connsiteY7" fmla="*/ 42026 h 877957"/>
                <a:gd name="connsiteX8" fmla="*/ 1032066 w 2064132"/>
                <a:gd name="connsiteY8" fmla="*/ 877957 h 877957"/>
                <a:gd name="connsiteX9" fmla="*/ 6414 w 2064132"/>
                <a:gd name="connsiteY9" fmla="*/ 42026 h 877957"/>
                <a:gd name="connsiteX10" fmla="*/ 0 w 2064132"/>
                <a:gd name="connsiteY10" fmla="*/ 0 h 8779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064132" h="877957">
                  <a:moveTo>
                    <a:pt x="0" y="0"/>
                  </a:moveTo>
                  <a:lnTo>
                    <a:pt x="352967" y="0"/>
                  </a:lnTo>
                  <a:lnTo>
                    <a:pt x="385327" y="104246"/>
                  </a:lnTo>
                  <a:cubicBezTo>
                    <a:pt x="491881" y="356168"/>
                    <a:pt x="741330" y="532933"/>
                    <a:pt x="1032066" y="532933"/>
                  </a:cubicBezTo>
                  <a:cubicBezTo>
                    <a:pt x="1322802" y="532933"/>
                    <a:pt x="1572252" y="356168"/>
                    <a:pt x="1678805" y="104246"/>
                  </a:cubicBezTo>
                  <a:lnTo>
                    <a:pt x="1711165" y="0"/>
                  </a:lnTo>
                  <a:lnTo>
                    <a:pt x="2064132" y="0"/>
                  </a:lnTo>
                  <a:lnTo>
                    <a:pt x="2057718" y="42026"/>
                  </a:lnTo>
                  <a:cubicBezTo>
                    <a:pt x="1960097" y="519091"/>
                    <a:pt x="1537990" y="877957"/>
                    <a:pt x="1032066" y="877957"/>
                  </a:cubicBezTo>
                  <a:cubicBezTo>
                    <a:pt x="526142" y="877957"/>
                    <a:pt x="104035" y="519091"/>
                    <a:pt x="6414" y="42026"/>
                  </a:cubicBezTo>
                  <a:lnTo>
                    <a:pt x="0" y="0"/>
                  </a:lnTo>
                  <a:close/>
                </a:path>
              </a:pathLst>
            </a:custGeom>
            <a:solidFill>
              <a:srgbClr val="A0C9CA"/>
            </a:solidFill>
            <a:ln>
              <a:solidFill>
                <a:srgbClr val="A0C9CA"/>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3200"/>
            </a:p>
          </p:txBody>
        </p:sp>
        <p:sp>
          <p:nvSpPr>
            <p:cNvPr id="88" name="TextBox 6">
              <a:extLst>
                <a:ext uri="{FF2B5EF4-FFF2-40B4-BE49-F238E27FC236}">
                  <a16:creationId xmlns:a16="http://schemas.microsoft.com/office/drawing/2014/main" id="{59B6FF1C-8504-A809-FA20-4E9CEAC63F9E}"/>
                </a:ext>
              </a:extLst>
            </p:cNvPr>
            <p:cNvSpPr txBox="1"/>
            <p:nvPr/>
          </p:nvSpPr>
          <p:spPr>
            <a:xfrm>
              <a:off x="467449" y="0"/>
              <a:ext cx="516373" cy="586905"/>
            </a:xfrm>
            <a:prstGeom prst="rect">
              <a:avLst/>
            </a:prstGeom>
            <a:noFill/>
          </p:spPr>
          <p:txBody>
            <a:bodyPr wrap="none" rtlCol="0">
              <a:spAutoFit/>
            </a:bodyPr>
            <a:lstStyle/>
            <a:p>
              <a:pPr algn="ctr" rtl="1">
                <a:lnSpc>
                  <a:spcPct val="115000"/>
                </a:lnSpc>
              </a:pPr>
              <a:r>
                <a:rPr lang="en-US" sz="6600" b="1" kern="1200">
                  <a:solidFill>
                    <a:srgbClr val="A0C9CA"/>
                  </a:solidFill>
                  <a:effectLst/>
                  <a:latin typeface="Calibri" panose="020F0502020204030204" pitchFamily="34" charset="0"/>
                  <a:ea typeface="Calibri" panose="020F0502020204030204" pitchFamily="34" charset="0"/>
                  <a:cs typeface="Activist Light"/>
                </a:rPr>
                <a:t>04</a:t>
              </a:r>
              <a:endParaRPr lang="en-US" sz="66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89" name="مربع نص 18">
              <a:extLst>
                <a:ext uri="{FF2B5EF4-FFF2-40B4-BE49-F238E27FC236}">
                  <a16:creationId xmlns:a16="http://schemas.microsoft.com/office/drawing/2014/main" id="{17703313-4AC9-040E-7D79-C8576BB3045D}"/>
                </a:ext>
              </a:extLst>
            </p:cNvPr>
            <p:cNvSpPr txBox="1"/>
            <p:nvPr/>
          </p:nvSpPr>
          <p:spPr>
            <a:xfrm>
              <a:off x="0" y="1187584"/>
              <a:ext cx="1357308" cy="399545"/>
            </a:xfrm>
            <a:prstGeom prst="rect">
              <a:avLst/>
            </a:prstGeom>
            <a:noFill/>
          </p:spPr>
          <p:txBody>
            <a:bodyPr wrap="square" rtlCol="1">
              <a:noAutofit/>
            </a:bodyPr>
            <a:lstStyle/>
            <a:p>
              <a:pPr algn="ctr" rtl="0">
                <a:lnSpc>
                  <a:spcPct val="115000"/>
                </a:lnSpc>
              </a:pPr>
              <a:r>
                <a:rPr lang="en-US" sz="4000" b="1" kern="1200">
                  <a:solidFill>
                    <a:srgbClr val="000000"/>
                  </a:solidFill>
                  <a:effectLst/>
                  <a:latin typeface="Adobe Arabic" panose="02040503050201020203" pitchFamily="18" charset="-78"/>
                  <a:ea typeface="Calibri" panose="020F0502020204030204" pitchFamily="34" charset="0"/>
                  <a:cs typeface="Sakkal Majalla" panose="02000000000000000000" pitchFamily="2" charset="-78"/>
                </a:rPr>
                <a:t>ISA 315</a:t>
              </a:r>
              <a:endParaRPr lang="en-US" sz="40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
        <p:nvSpPr>
          <p:cNvPr id="2" name="TextBox 1">
            <a:extLst>
              <a:ext uri="{FF2B5EF4-FFF2-40B4-BE49-F238E27FC236}">
                <a16:creationId xmlns:a16="http://schemas.microsoft.com/office/drawing/2014/main" id="{A53A613F-C4B3-E4B8-65CE-B7EB55B192BD}"/>
              </a:ext>
            </a:extLst>
          </p:cNvPr>
          <p:cNvSpPr txBox="1"/>
          <p:nvPr/>
        </p:nvSpPr>
        <p:spPr>
          <a:xfrm>
            <a:off x="711201" y="2613675"/>
            <a:ext cx="6633012" cy="2623795"/>
          </a:xfrm>
          <a:prstGeom prst="rect">
            <a:avLst/>
          </a:prstGeom>
          <a:noFill/>
        </p:spPr>
        <p:txBody>
          <a:bodyPr wrap="square">
            <a:spAutoFit/>
          </a:bodyPr>
          <a:lstStyle>
            <a:defPPr>
              <a:defRPr lang="en-US"/>
            </a:defPPr>
            <a:lvl1pPr algn="just" rtl="1">
              <a:lnSpc>
                <a:spcPct val="150000"/>
              </a:lnSpc>
              <a:defRPr sz="2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defRPr>
            </a:lvl1pPr>
          </a:lstStyle>
          <a:p>
            <a:r>
              <a:rPr lang="en-US" dirty="0"/>
              <a:t> </a:t>
            </a:r>
            <a:r>
              <a:rPr lang="ar-SA" dirty="0">
                <a:solidFill>
                  <a:srgbClr val="168489"/>
                </a:solidFill>
              </a:rPr>
              <a:t>تحديد وتقييم مخاطر التحريف الجوهري من خلال فهم المنشأة وبيئتها:    </a:t>
            </a:r>
            <a:r>
              <a:rPr lang="ar-SA" dirty="0"/>
              <a:t>يُساعد هذا المعيار المراجع في فهم طبيعة عمل الشركة وأنظمتها الرقابية لتحديد وتقييم المخاطر المحتملة التي قد تؤثر على دقة القوائم المالية</a:t>
            </a:r>
            <a:endParaRPr lang="en-US" dirty="0"/>
          </a:p>
        </p:txBody>
      </p:sp>
    </p:spTree>
    <p:extLst>
      <p:ext uri="{BB962C8B-B14F-4D97-AF65-F5344CB8AC3E}">
        <p14:creationId xmlns:p14="http://schemas.microsoft.com/office/powerpoint/2010/main" val="2077810272"/>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73"/>
                                        </p:tgtEl>
                                        <p:attrNameLst>
                                          <p:attrName>style.visibility</p:attrName>
                                        </p:attrNameLst>
                                      </p:cBhvr>
                                      <p:to>
                                        <p:strVal val="visible"/>
                                      </p:to>
                                    </p:set>
                                    <p:animEffect transition="in" filter="wipe(down)">
                                      <p:cBhvr>
                                        <p:cTn id="7" dur="500"/>
                                        <p:tgtEl>
                                          <p:spTgt spid="73"/>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wipe(down)">
                                      <p:cBhvr>
                                        <p:cTn id="10"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25DB6A1-DCF9-C6B7-97EB-1F185D10D12D}"/>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2E2B8B72-646A-63D1-7AD5-7D12435867EA}"/>
              </a:ext>
            </a:extLst>
          </p:cNvPr>
          <p:cNvSpPr txBox="1"/>
          <p:nvPr/>
        </p:nvSpPr>
        <p:spPr>
          <a:xfrm>
            <a:off x="2779494" y="-86085"/>
            <a:ext cx="6633012" cy="646331"/>
          </a:xfrm>
          <a:prstGeom prst="rect">
            <a:avLst/>
          </a:prstGeom>
          <a:noFill/>
        </p:spPr>
        <p:txBody>
          <a:bodyPr wrap="square">
            <a:spAutoFit/>
          </a:bodyPr>
          <a:lstStyle/>
          <a:p>
            <a:pPr algn="ctr" rtl="1"/>
            <a:r>
              <a:rPr lang="en-US" sz="3600" b="1" dirty="0">
                <a:solidFill>
                  <a:schemeClr val="bg1"/>
                </a:solidFill>
                <a:latin typeface="Adobe Arabic" panose="02040503050201020203" pitchFamily="18" charset="-78"/>
                <a:cs typeface="Adobe Arabic" panose="02040503050201020203" pitchFamily="18" charset="-78"/>
              </a:rPr>
              <a:t> </a:t>
            </a:r>
            <a:r>
              <a:rPr lang="ar-SA" sz="3600" b="1" dirty="0">
                <a:solidFill>
                  <a:schemeClr val="bg1"/>
                </a:solidFill>
                <a:latin typeface="Adobe Arabic" panose="02040503050201020203" pitchFamily="18" charset="-78"/>
                <a:cs typeface="Adobe Arabic" panose="02040503050201020203" pitchFamily="18" charset="-78"/>
              </a:rPr>
              <a:t>أبرز المعايير الدولية للمراجعة (</a:t>
            </a:r>
            <a:r>
              <a:rPr lang="en-US" sz="3600" b="1" dirty="0">
                <a:solidFill>
                  <a:schemeClr val="bg1"/>
                </a:solidFill>
                <a:latin typeface="Adobe Arabic" panose="02040503050201020203" pitchFamily="18" charset="-78"/>
                <a:cs typeface="Adobe Arabic" panose="02040503050201020203" pitchFamily="18" charset="-78"/>
              </a:rPr>
              <a:t>ISA</a:t>
            </a:r>
            <a:r>
              <a:rPr lang="ar-SA" sz="3600" b="1" dirty="0">
                <a:solidFill>
                  <a:schemeClr val="bg1"/>
                </a:solidFill>
                <a:latin typeface="Adobe Arabic" panose="02040503050201020203" pitchFamily="18" charset="-78"/>
                <a:cs typeface="Adobe Arabic" panose="02040503050201020203" pitchFamily="18" charset="-78"/>
              </a:rPr>
              <a:t>)</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28B062F4-31CD-F513-757D-4F2830ACDAF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grpSp>
        <p:nvGrpSpPr>
          <p:cNvPr id="6" name="Group 5">
            <a:extLst>
              <a:ext uri="{FF2B5EF4-FFF2-40B4-BE49-F238E27FC236}">
                <a16:creationId xmlns:a16="http://schemas.microsoft.com/office/drawing/2014/main" id="{6576C3BC-9437-709A-E06C-84B6871C4107}"/>
              </a:ext>
            </a:extLst>
          </p:cNvPr>
          <p:cNvGrpSpPr/>
          <p:nvPr/>
        </p:nvGrpSpPr>
        <p:grpSpPr>
          <a:xfrm>
            <a:off x="8635240" y="2202331"/>
            <a:ext cx="2743873" cy="3244802"/>
            <a:chOff x="4285984" y="1465840"/>
            <a:chExt cx="1357308" cy="1605163"/>
          </a:xfrm>
        </p:grpSpPr>
        <p:sp>
          <p:nvSpPr>
            <p:cNvPr id="70" name="Freeform: Shape 69">
              <a:extLst>
                <a:ext uri="{FF2B5EF4-FFF2-40B4-BE49-F238E27FC236}">
                  <a16:creationId xmlns:a16="http://schemas.microsoft.com/office/drawing/2014/main" id="{6C8A1277-ED40-C03F-7FFF-9DF5BF4540A4}"/>
                </a:ext>
              </a:extLst>
            </p:cNvPr>
            <p:cNvSpPr/>
            <p:nvPr/>
          </p:nvSpPr>
          <p:spPr>
            <a:xfrm>
              <a:off x="4402127" y="1984835"/>
              <a:ext cx="1225615" cy="520881"/>
            </a:xfrm>
            <a:custGeom>
              <a:avLst/>
              <a:gdLst>
                <a:gd name="connsiteX0" fmla="*/ 0 w 2064132"/>
                <a:gd name="connsiteY0" fmla="*/ 0 h 877957"/>
                <a:gd name="connsiteX1" fmla="*/ 352967 w 2064132"/>
                <a:gd name="connsiteY1" fmla="*/ 0 h 877957"/>
                <a:gd name="connsiteX2" fmla="*/ 385327 w 2064132"/>
                <a:gd name="connsiteY2" fmla="*/ 104246 h 877957"/>
                <a:gd name="connsiteX3" fmla="*/ 1032066 w 2064132"/>
                <a:gd name="connsiteY3" fmla="*/ 532933 h 877957"/>
                <a:gd name="connsiteX4" fmla="*/ 1678805 w 2064132"/>
                <a:gd name="connsiteY4" fmla="*/ 104246 h 877957"/>
                <a:gd name="connsiteX5" fmla="*/ 1711165 w 2064132"/>
                <a:gd name="connsiteY5" fmla="*/ 0 h 877957"/>
                <a:gd name="connsiteX6" fmla="*/ 2064132 w 2064132"/>
                <a:gd name="connsiteY6" fmla="*/ 0 h 877957"/>
                <a:gd name="connsiteX7" fmla="*/ 2057718 w 2064132"/>
                <a:gd name="connsiteY7" fmla="*/ 42026 h 877957"/>
                <a:gd name="connsiteX8" fmla="*/ 1032066 w 2064132"/>
                <a:gd name="connsiteY8" fmla="*/ 877957 h 877957"/>
                <a:gd name="connsiteX9" fmla="*/ 6414 w 2064132"/>
                <a:gd name="connsiteY9" fmla="*/ 42026 h 877957"/>
                <a:gd name="connsiteX10" fmla="*/ 0 w 2064132"/>
                <a:gd name="connsiteY10" fmla="*/ 0 h 8779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064132" h="877957">
                  <a:moveTo>
                    <a:pt x="0" y="0"/>
                  </a:moveTo>
                  <a:lnTo>
                    <a:pt x="352967" y="0"/>
                  </a:lnTo>
                  <a:lnTo>
                    <a:pt x="385327" y="104246"/>
                  </a:lnTo>
                  <a:cubicBezTo>
                    <a:pt x="491881" y="356168"/>
                    <a:pt x="741330" y="532933"/>
                    <a:pt x="1032066" y="532933"/>
                  </a:cubicBezTo>
                  <a:cubicBezTo>
                    <a:pt x="1322802" y="532933"/>
                    <a:pt x="1572252" y="356168"/>
                    <a:pt x="1678805" y="104246"/>
                  </a:cubicBezTo>
                  <a:lnTo>
                    <a:pt x="1711165" y="0"/>
                  </a:lnTo>
                  <a:lnTo>
                    <a:pt x="2064132" y="0"/>
                  </a:lnTo>
                  <a:lnTo>
                    <a:pt x="2057718" y="42026"/>
                  </a:lnTo>
                  <a:cubicBezTo>
                    <a:pt x="1960097" y="519091"/>
                    <a:pt x="1537990" y="877957"/>
                    <a:pt x="1032066" y="877957"/>
                  </a:cubicBezTo>
                  <a:cubicBezTo>
                    <a:pt x="526142" y="877957"/>
                    <a:pt x="104035" y="519091"/>
                    <a:pt x="6414" y="42026"/>
                  </a:cubicBezTo>
                  <a:lnTo>
                    <a:pt x="0" y="0"/>
                  </a:lnTo>
                  <a:close/>
                </a:path>
              </a:pathLst>
            </a:custGeom>
            <a:solidFill>
              <a:srgbClr val="168489"/>
            </a:solidFill>
            <a:ln>
              <a:solidFill>
                <a:srgbClr val="6D7E9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3200"/>
            </a:p>
          </p:txBody>
        </p:sp>
        <p:sp>
          <p:nvSpPr>
            <p:cNvPr id="71" name="TextBox 6">
              <a:extLst>
                <a:ext uri="{FF2B5EF4-FFF2-40B4-BE49-F238E27FC236}">
                  <a16:creationId xmlns:a16="http://schemas.microsoft.com/office/drawing/2014/main" id="{4D3E757B-7C24-FA73-487B-07C6589AB167}"/>
                </a:ext>
              </a:extLst>
            </p:cNvPr>
            <p:cNvSpPr txBox="1"/>
            <p:nvPr/>
          </p:nvSpPr>
          <p:spPr>
            <a:xfrm>
              <a:off x="4631863" y="1465840"/>
              <a:ext cx="785495" cy="586905"/>
            </a:xfrm>
            <a:prstGeom prst="rect">
              <a:avLst/>
            </a:prstGeom>
            <a:noFill/>
          </p:spPr>
          <p:txBody>
            <a:bodyPr wrap="square" rtlCol="0">
              <a:spAutoFit/>
            </a:bodyPr>
            <a:lstStyle/>
            <a:p>
              <a:pPr algn="ctr" rtl="0">
                <a:lnSpc>
                  <a:spcPct val="115000"/>
                </a:lnSpc>
              </a:pPr>
              <a:r>
                <a:rPr lang="en-GB" sz="6600" b="1" kern="1200">
                  <a:solidFill>
                    <a:srgbClr val="168489"/>
                  </a:solidFill>
                  <a:effectLst/>
                  <a:latin typeface="Calibri" panose="020F0502020204030204" pitchFamily="34" charset="0"/>
                  <a:ea typeface="Calibri" panose="020F0502020204030204" pitchFamily="34" charset="0"/>
                  <a:cs typeface="Activist Light"/>
                </a:rPr>
                <a:t>05</a:t>
              </a:r>
              <a:endParaRPr lang="en-US" sz="66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72" name="مربع نص 18">
              <a:extLst>
                <a:ext uri="{FF2B5EF4-FFF2-40B4-BE49-F238E27FC236}">
                  <a16:creationId xmlns:a16="http://schemas.microsoft.com/office/drawing/2014/main" id="{FD430A15-4023-679D-3FFE-2DB06334FC99}"/>
                </a:ext>
              </a:extLst>
            </p:cNvPr>
            <p:cNvSpPr txBox="1"/>
            <p:nvPr/>
          </p:nvSpPr>
          <p:spPr>
            <a:xfrm>
              <a:off x="4285984" y="2653424"/>
              <a:ext cx="1357308" cy="417579"/>
            </a:xfrm>
            <a:prstGeom prst="rect">
              <a:avLst/>
            </a:prstGeom>
            <a:noFill/>
          </p:spPr>
          <p:txBody>
            <a:bodyPr wrap="square" rtlCol="1">
              <a:noAutofit/>
            </a:bodyPr>
            <a:lstStyle/>
            <a:p>
              <a:pPr algn="ctr" rtl="0">
                <a:lnSpc>
                  <a:spcPct val="115000"/>
                </a:lnSpc>
              </a:pPr>
              <a:r>
                <a:rPr lang="en-US" sz="4000" b="1" kern="1200">
                  <a:solidFill>
                    <a:srgbClr val="000000"/>
                  </a:solidFill>
                  <a:effectLst/>
                  <a:latin typeface="Adobe Arabic" panose="02040503050201020203" pitchFamily="18" charset="-78"/>
                  <a:ea typeface="Calibri" panose="020F0502020204030204" pitchFamily="34" charset="0"/>
                  <a:cs typeface="Sakkal Majalla" panose="02000000000000000000" pitchFamily="2" charset="-78"/>
                </a:rPr>
                <a:t>ISA 500</a:t>
              </a:r>
              <a:endParaRPr lang="en-US" sz="40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
        <p:nvSpPr>
          <p:cNvPr id="2" name="TextBox 1">
            <a:extLst>
              <a:ext uri="{FF2B5EF4-FFF2-40B4-BE49-F238E27FC236}">
                <a16:creationId xmlns:a16="http://schemas.microsoft.com/office/drawing/2014/main" id="{8C1706A7-9E31-E720-EB52-C401E95ADBC9}"/>
              </a:ext>
            </a:extLst>
          </p:cNvPr>
          <p:cNvSpPr txBox="1"/>
          <p:nvPr/>
        </p:nvSpPr>
        <p:spPr>
          <a:xfrm>
            <a:off x="711201" y="3047605"/>
            <a:ext cx="6633012" cy="1977464"/>
          </a:xfrm>
          <a:prstGeom prst="rect">
            <a:avLst/>
          </a:prstGeom>
          <a:noFill/>
        </p:spPr>
        <p:txBody>
          <a:bodyPr wrap="square">
            <a:spAutoFit/>
          </a:bodyPr>
          <a:lstStyle>
            <a:defPPr>
              <a:defRPr lang="en-US"/>
            </a:defPPr>
            <a:lvl1pPr algn="just" rtl="1">
              <a:lnSpc>
                <a:spcPct val="150000"/>
              </a:lnSpc>
              <a:defRPr sz="2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defRPr>
            </a:lvl1pPr>
          </a:lstStyle>
          <a:p>
            <a:r>
              <a:rPr lang="ar-SA" dirty="0">
                <a:solidFill>
                  <a:srgbClr val="168489"/>
                </a:solidFill>
              </a:rPr>
              <a:t>أدلة المراجعة: </a:t>
            </a:r>
            <a:r>
              <a:rPr lang="ar-SA" dirty="0"/>
              <a:t>يُحدد هذا المعيار أنواع الأدلة التي يجب جمعها أثناء عملية التدقيق وكيفية تقييم مدى كفايتها وملاءمتها لدعم رأي المراجع</a:t>
            </a:r>
            <a:endParaRPr lang="en-US" dirty="0"/>
          </a:p>
        </p:txBody>
      </p:sp>
    </p:spTree>
    <p:extLst>
      <p:ext uri="{BB962C8B-B14F-4D97-AF65-F5344CB8AC3E}">
        <p14:creationId xmlns:p14="http://schemas.microsoft.com/office/powerpoint/2010/main" val="1711401383"/>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wipe(down)">
                                      <p:cBhvr>
                                        <p:cTn id="10"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B52D569-7ED7-F364-7E98-FDC3122E525D}"/>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B14A288E-EBC6-31B9-E217-783740E7216E}"/>
              </a:ext>
            </a:extLst>
          </p:cNvPr>
          <p:cNvSpPr txBox="1"/>
          <p:nvPr/>
        </p:nvSpPr>
        <p:spPr>
          <a:xfrm>
            <a:off x="2779494" y="-86085"/>
            <a:ext cx="6633012" cy="646331"/>
          </a:xfrm>
          <a:prstGeom prst="rect">
            <a:avLst/>
          </a:prstGeom>
          <a:noFill/>
        </p:spPr>
        <p:txBody>
          <a:bodyPr wrap="square">
            <a:spAutoFit/>
          </a:bodyPr>
          <a:lstStyle/>
          <a:p>
            <a:pPr algn="ctr" rtl="1"/>
            <a:r>
              <a:rPr lang="en-US" sz="3600" b="1" dirty="0">
                <a:solidFill>
                  <a:schemeClr val="bg1"/>
                </a:solidFill>
                <a:latin typeface="Adobe Arabic" panose="02040503050201020203" pitchFamily="18" charset="-78"/>
                <a:cs typeface="Adobe Arabic" panose="02040503050201020203" pitchFamily="18" charset="-78"/>
              </a:rPr>
              <a:t> </a:t>
            </a:r>
            <a:r>
              <a:rPr lang="ar-SA" sz="3600" b="1" dirty="0">
                <a:solidFill>
                  <a:schemeClr val="bg1"/>
                </a:solidFill>
                <a:latin typeface="Adobe Arabic" panose="02040503050201020203" pitchFamily="18" charset="-78"/>
                <a:cs typeface="Adobe Arabic" panose="02040503050201020203" pitchFamily="18" charset="-78"/>
              </a:rPr>
              <a:t>أبرز المعايير الدولية للمراجعة (</a:t>
            </a:r>
            <a:r>
              <a:rPr lang="en-US" sz="3600" b="1" dirty="0">
                <a:solidFill>
                  <a:schemeClr val="bg1"/>
                </a:solidFill>
                <a:latin typeface="Adobe Arabic" panose="02040503050201020203" pitchFamily="18" charset="-78"/>
                <a:cs typeface="Adobe Arabic" panose="02040503050201020203" pitchFamily="18" charset="-78"/>
              </a:rPr>
              <a:t>ISA</a:t>
            </a:r>
            <a:r>
              <a:rPr lang="ar-SA" sz="3600" b="1" dirty="0">
                <a:solidFill>
                  <a:schemeClr val="bg1"/>
                </a:solidFill>
                <a:latin typeface="Adobe Arabic" panose="02040503050201020203" pitchFamily="18" charset="-78"/>
                <a:cs typeface="Adobe Arabic" panose="02040503050201020203" pitchFamily="18" charset="-78"/>
              </a:rPr>
              <a:t>)</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6AD01B99-64FA-17E8-7634-A4BA2F0D2B2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grpSp>
        <p:nvGrpSpPr>
          <p:cNvPr id="11" name="Group 10">
            <a:extLst>
              <a:ext uri="{FF2B5EF4-FFF2-40B4-BE49-F238E27FC236}">
                <a16:creationId xmlns:a16="http://schemas.microsoft.com/office/drawing/2014/main" id="{E11C6289-BA0D-ED74-3DC3-495B4B1952B3}"/>
              </a:ext>
            </a:extLst>
          </p:cNvPr>
          <p:cNvGrpSpPr/>
          <p:nvPr/>
        </p:nvGrpSpPr>
        <p:grpSpPr>
          <a:xfrm>
            <a:off x="8301740" y="2011831"/>
            <a:ext cx="3077373" cy="3157612"/>
            <a:chOff x="2763828" y="1465840"/>
            <a:chExt cx="1522280" cy="1562031"/>
          </a:xfrm>
        </p:grpSpPr>
        <p:sp>
          <p:nvSpPr>
            <p:cNvPr id="67" name="Freeform: Shape 66">
              <a:extLst>
                <a:ext uri="{FF2B5EF4-FFF2-40B4-BE49-F238E27FC236}">
                  <a16:creationId xmlns:a16="http://schemas.microsoft.com/office/drawing/2014/main" id="{68DE4252-F8EF-ADD1-4757-47DC2AFBCFB5}"/>
                </a:ext>
              </a:extLst>
            </p:cNvPr>
            <p:cNvSpPr/>
            <p:nvPr/>
          </p:nvSpPr>
          <p:spPr>
            <a:xfrm>
              <a:off x="2962333" y="1984835"/>
              <a:ext cx="1225615" cy="520881"/>
            </a:xfrm>
            <a:custGeom>
              <a:avLst/>
              <a:gdLst>
                <a:gd name="connsiteX0" fmla="*/ 0 w 2064132"/>
                <a:gd name="connsiteY0" fmla="*/ 0 h 877957"/>
                <a:gd name="connsiteX1" fmla="*/ 352967 w 2064132"/>
                <a:gd name="connsiteY1" fmla="*/ 0 h 877957"/>
                <a:gd name="connsiteX2" fmla="*/ 385327 w 2064132"/>
                <a:gd name="connsiteY2" fmla="*/ 104246 h 877957"/>
                <a:gd name="connsiteX3" fmla="*/ 1032066 w 2064132"/>
                <a:gd name="connsiteY3" fmla="*/ 532933 h 877957"/>
                <a:gd name="connsiteX4" fmla="*/ 1678805 w 2064132"/>
                <a:gd name="connsiteY4" fmla="*/ 104246 h 877957"/>
                <a:gd name="connsiteX5" fmla="*/ 1711165 w 2064132"/>
                <a:gd name="connsiteY5" fmla="*/ 0 h 877957"/>
                <a:gd name="connsiteX6" fmla="*/ 2064132 w 2064132"/>
                <a:gd name="connsiteY6" fmla="*/ 0 h 877957"/>
                <a:gd name="connsiteX7" fmla="*/ 2057718 w 2064132"/>
                <a:gd name="connsiteY7" fmla="*/ 42026 h 877957"/>
                <a:gd name="connsiteX8" fmla="*/ 1032066 w 2064132"/>
                <a:gd name="connsiteY8" fmla="*/ 877957 h 877957"/>
                <a:gd name="connsiteX9" fmla="*/ 6414 w 2064132"/>
                <a:gd name="connsiteY9" fmla="*/ 42026 h 877957"/>
                <a:gd name="connsiteX10" fmla="*/ 0 w 2064132"/>
                <a:gd name="connsiteY10" fmla="*/ 0 h 8779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064132" h="877957">
                  <a:moveTo>
                    <a:pt x="0" y="0"/>
                  </a:moveTo>
                  <a:lnTo>
                    <a:pt x="352967" y="0"/>
                  </a:lnTo>
                  <a:lnTo>
                    <a:pt x="385327" y="104246"/>
                  </a:lnTo>
                  <a:cubicBezTo>
                    <a:pt x="491881" y="356168"/>
                    <a:pt x="741330" y="532933"/>
                    <a:pt x="1032066" y="532933"/>
                  </a:cubicBezTo>
                  <a:cubicBezTo>
                    <a:pt x="1322802" y="532933"/>
                    <a:pt x="1572252" y="356168"/>
                    <a:pt x="1678805" y="104246"/>
                  </a:cubicBezTo>
                  <a:lnTo>
                    <a:pt x="1711165" y="0"/>
                  </a:lnTo>
                  <a:lnTo>
                    <a:pt x="2064132" y="0"/>
                  </a:lnTo>
                  <a:lnTo>
                    <a:pt x="2057718" y="42026"/>
                  </a:lnTo>
                  <a:cubicBezTo>
                    <a:pt x="1960097" y="519091"/>
                    <a:pt x="1537990" y="877957"/>
                    <a:pt x="1032066" y="877957"/>
                  </a:cubicBezTo>
                  <a:cubicBezTo>
                    <a:pt x="526142" y="877957"/>
                    <a:pt x="104035" y="519091"/>
                    <a:pt x="6414" y="42026"/>
                  </a:cubicBezTo>
                  <a:lnTo>
                    <a:pt x="0" y="0"/>
                  </a:lnTo>
                  <a:close/>
                </a:path>
              </a:pathLst>
            </a:custGeom>
            <a:solidFill>
              <a:srgbClr val="BFBFBF"/>
            </a:solidFill>
            <a:ln>
              <a:solidFill>
                <a:srgbClr val="BFBFBF"/>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3200"/>
            </a:p>
          </p:txBody>
        </p:sp>
        <p:sp>
          <p:nvSpPr>
            <p:cNvPr id="68" name="TextBox 6">
              <a:extLst>
                <a:ext uri="{FF2B5EF4-FFF2-40B4-BE49-F238E27FC236}">
                  <a16:creationId xmlns:a16="http://schemas.microsoft.com/office/drawing/2014/main" id="{9258EE52-39FD-6B10-3879-CE99DAE92F5E}"/>
                </a:ext>
              </a:extLst>
            </p:cNvPr>
            <p:cNvSpPr txBox="1"/>
            <p:nvPr/>
          </p:nvSpPr>
          <p:spPr>
            <a:xfrm>
              <a:off x="3313684" y="1465840"/>
              <a:ext cx="516373" cy="586905"/>
            </a:xfrm>
            <a:prstGeom prst="rect">
              <a:avLst/>
            </a:prstGeom>
            <a:noFill/>
          </p:spPr>
          <p:txBody>
            <a:bodyPr wrap="none" rtlCol="0">
              <a:spAutoFit/>
            </a:bodyPr>
            <a:lstStyle/>
            <a:p>
              <a:pPr algn="ctr" rtl="1">
                <a:lnSpc>
                  <a:spcPct val="115000"/>
                </a:lnSpc>
              </a:pPr>
              <a:r>
                <a:rPr lang="en-GB" sz="6600" b="1" kern="1200">
                  <a:solidFill>
                    <a:srgbClr val="BFBFBF"/>
                  </a:solidFill>
                  <a:effectLst/>
                  <a:latin typeface="Calibri" panose="020F0502020204030204" pitchFamily="34" charset="0"/>
                  <a:ea typeface="Calibri" panose="020F0502020204030204" pitchFamily="34" charset="0"/>
                  <a:cs typeface="Activist Light"/>
                </a:rPr>
                <a:t>06</a:t>
              </a:r>
              <a:endParaRPr lang="en-US" sz="66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69" name="مربع نص 18">
              <a:extLst>
                <a:ext uri="{FF2B5EF4-FFF2-40B4-BE49-F238E27FC236}">
                  <a16:creationId xmlns:a16="http://schemas.microsoft.com/office/drawing/2014/main" id="{2AFE0ECA-4C2F-FC47-4C9E-E57DC07C4A06}"/>
                </a:ext>
              </a:extLst>
            </p:cNvPr>
            <p:cNvSpPr txBox="1"/>
            <p:nvPr/>
          </p:nvSpPr>
          <p:spPr>
            <a:xfrm>
              <a:off x="2763828" y="2653424"/>
              <a:ext cx="1522280" cy="374447"/>
            </a:xfrm>
            <a:prstGeom prst="rect">
              <a:avLst/>
            </a:prstGeom>
            <a:noFill/>
          </p:spPr>
          <p:txBody>
            <a:bodyPr wrap="square" rtlCol="1">
              <a:noAutofit/>
            </a:bodyPr>
            <a:lstStyle/>
            <a:p>
              <a:pPr algn="ctr" rtl="0">
                <a:lnSpc>
                  <a:spcPct val="115000"/>
                </a:lnSpc>
              </a:pPr>
              <a:r>
                <a:rPr lang="en-US" sz="4000" b="1" kern="1200">
                  <a:solidFill>
                    <a:srgbClr val="000000"/>
                  </a:solidFill>
                  <a:effectLst/>
                  <a:latin typeface="Adobe Arabic" panose="02040503050201020203" pitchFamily="18" charset="-78"/>
                  <a:ea typeface="Calibri" panose="020F0502020204030204" pitchFamily="34" charset="0"/>
                  <a:cs typeface="Sakkal Majalla" panose="02000000000000000000" pitchFamily="2" charset="-78"/>
                </a:rPr>
                <a:t>ISA 700</a:t>
              </a:r>
              <a:endParaRPr lang="en-US" sz="40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algn="ctr" rtl="0">
                <a:lnSpc>
                  <a:spcPct val="115000"/>
                </a:lnSpc>
              </a:pPr>
              <a:r>
                <a:rPr lang="en-US" sz="4000" b="1" kern="1200">
                  <a:solidFill>
                    <a:srgbClr val="000000"/>
                  </a:solidFill>
                  <a:effectLst/>
                  <a:latin typeface="Adobe Arabic" panose="02040503050201020203" pitchFamily="18" charset="-78"/>
                  <a:ea typeface="Calibri" panose="020F0502020204030204" pitchFamily="34" charset="0"/>
                  <a:cs typeface="Sakkal Majalla" panose="02000000000000000000" pitchFamily="2" charset="-78"/>
                </a:rPr>
                <a:t> </a:t>
              </a:r>
              <a:endParaRPr lang="en-US" sz="40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
        <p:nvSpPr>
          <p:cNvPr id="2" name="TextBox 1">
            <a:extLst>
              <a:ext uri="{FF2B5EF4-FFF2-40B4-BE49-F238E27FC236}">
                <a16:creationId xmlns:a16="http://schemas.microsoft.com/office/drawing/2014/main" id="{79227413-B134-7F0E-310E-C852E8505628}"/>
              </a:ext>
            </a:extLst>
          </p:cNvPr>
          <p:cNvSpPr txBox="1"/>
          <p:nvPr/>
        </p:nvSpPr>
        <p:spPr>
          <a:xfrm>
            <a:off x="711201" y="3047605"/>
            <a:ext cx="6633012" cy="1977464"/>
          </a:xfrm>
          <a:prstGeom prst="rect">
            <a:avLst/>
          </a:prstGeom>
          <a:noFill/>
        </p:spPr>
        <p:txBody>
          <a:bodyPr wrap="square">
            <a:spAutoFit/>
          </a:bodyPr>
          <a:lstStyle>
            <a:defPPr>
              <a:defRPr lang="en-US"/>
            </a:defPPr>
            <a:lvl1pPr algn="just" rtl="1">
              <a:lnSpc>
                <a:spcPct val="150000"/>
              </a:lnSpc>
              <a:defRPr sz="2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defRPr>
            </a:lvl1pPr>
          </a:lstStyle>
          <a:p>
            <a:r>
              <a:rPr lang="en-US" dirty="0"/>
              <a:t> </a:t>
            </a:r>
            <a:r>
              <a:rPr lang="ar-SA" dirty="0">
                <a:solidFill>
                  <a:srgbClr val="168489"/>
                </a:solidFill>
              </a:rPr>
              <a:t>تكوين الرأي وإعداد التقرير عن البيانات المالية:  </a:t>
            </a:r>
            <a:r>
              <a:rPr lang="ar-SA" dirty="0"/>
              <a:t>يُوضح هذا المعيار القواعد المتعلقة بإصدار تقرير المراجع، بما في ذلك كيفية صياغة رأيه حول عدالة وشفافية القوائم المالية</a:t>
            </a:r>
            <a:endParaRPr lang="en-US" dirty="0"/>
          </a:p>
        </p:txBody>
      </p:sp>
    </p:spTree>
    <p:extLst>
      <p:ext uri="{BB962C8B-B14F-4D97-AF65-F5344CB8AC3E}">
        <p14:creationId xmlns:p14="http://schemas.microsoft.com/office/powerpoint/2010/main" val="3071943260"/>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down)">
                                      <p:cBhvr>
                                        <p:cTn id="7" dur="500"/>
                                        <p:tgtEl>
                                          <p:spTgt spid="11"/>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wipe(down)">
                                      <p:cBhvr>
                                        <p:cTn id="10"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A0C9CA"/>
        </a:solidFill>
        <a:effectLst/>
      </p:bgPr>
    </p:bg>
    <p:spTree>
      <p:nvGrpSpPr>
        <p:cNvPr id="1" name=""/>
        <p:cNvGrpSpPr/>
        <p:nvPr/>
      </p:nvGrpSpPr>
      <p:grpSpPr>
        <a:xfrm>
          <a:off x="0" y="0"/>
          <a:ext cx="0" cy="0"/>
          <a:chOff x="0" y="0"/>
          <a:chExt cx="0" cy="0"/>
        </a:xfrm>
      </p:grpSpPr>
      <p:sp>
        <p:nvSpPr>
          <p:cNvPr id="35" name="Rectangle: Rounded Corners 34">
            <a:extLst>
              <a:ext uri="{FF2B5EF4-FFF2-40B4-BE49-F238E27FC236}">
                <a16:creationId xmlns:a16="http://schemas.microsoft.com/office/drawing/2014/main" id="{C1908AC7-8059-4F41-ADA4-B571B401C8D0}"/>
              </a:ext>
            </a:extLst>
          </p:cNvPr>
          <p:cNvSpPr/>
          <p:nvPr/>
        </p:nvSpPr>
        <p:spPr>
          <a:xfrm>
            <a:off x="4739621" y="1447801"/>
            <a:ext cx="7650048" cy="8235084"/>
          </a:xfrm>
          <a:prstGeom prst="roundRect">
            <a:avLst>
              <a:gd name="adj" fmla="val 6240"/>
            </a:avLst>
          </a:prstGeom>
          <a:solidFill>
            <a:schemeClr val="bg1"/>
          </a:solidFill>
          <a:ln>
            <a:noFill/>
          </a:ln>
          <a:scene3d>
            <a:camera prst="isometricTopUp"/>
            <a:lightRig rig="threePt" dir="t"/>
          </a:scene3d>
          <a:sp3d extrusionH="120650" prstMaterial="translucentPowder"/>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99" name="Rectangle: Rounded Corners 98">
            <a:extLst>
              <a:ext uri="{FF2B5EF4-FFF2-40B4-BE49-F238E27FC236}">
                <a16:creationId xmlns:a16="http://schemas.microsoft.com/office/drawing/2014/main" id="{7D559CC9-BF75-4C80-AABF-C825BD4D1119}"/>
              </a:ext>
            </a:extLst>
          </p:cNvPr>
          <p:cNvSpPr/>
          <p:nvPr/>
        </p:nvSpPr>
        <p:spPr>
          <a:xfrm>
            <a:off x="4737292" y="2162437"/>
            <a:ext cx="7860092" cy="6964236"/>
          </a:xfrm>
          <a:prstGeom prst="roundRect">
            <a:avLst>
              <a:gd name="adj" fmla="val 3329"/>
            </a:avLst>
          </a:prstGeom>
          <a:noFill/>
          <a:ln w="28575">
            <a:solidFill>
              <a:schemeClr val="bg1">
                <a:lumMod val="65000"/>
              </a:schemeClr>
            </a:solidFill>
            <a:prstDash val="dash"/>
          </a:ln>
          <a:scene3d>
            <a:camera prst="isometricBottomDown"/>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nvGrpSpPr>
          <p:cNvPr id="50" name="Group 49">
            <a:extLst>
              <a:ext uri="{FF2B5EF4-FFF2-40B4-BE49-F238E27FC236}">
                <a16:creationId xmlns:a16="http://schemas.microsoft.com/office/drawing/2014/main" id="{72EDBCE1-960D-4657-B1B7-56F159519A6C}"/>
              </a:ext>
            </a:extLst>
          </p:cNvPr>
          <p:cNvGrpSpPr/>
          <p:nvPr/>
        </p:nvGrpSpPr>
        <p:grpSpPr>
          <a:xfrm>
            <a:off x="7979267" y="-972868"/>
            <a:ext cx="5613451" cy="4492039"/>
            <a:chOff x="8034976" y="-699337"/>
            <a:chExt cx="5613451" cy="4492039"/>
          </a:xfrm>
        </p:grpSpPr>
        <p:sp>
          <p:nvSpPr>
            <p:cNvPr id="46" name="Rectangle: Rounded Corners 45">
              <a:extLst>
                <a:ext uri="{FF2B5EF4-FFF2-40B4-BE49-F238E27FC236}">
                  <a16:creationId xmlns:a16="http://schemas.microsoft.com/office/drawing/2014/main" id="{6733250B-6294-449E-885C-B0ED97ECFAB7}"/>
                </a:ext>
              </a:extLst>
            </p:cNvPr>
            <p:cNvSpPr/>
            <p:nvPr/>
          </p:nvSpPr>
          <p:spPr>
            <a:xfrm>
              <a:off x="9169208" y="-699337"/>
              <a:ext cx="4479219" cy="3715798"/>
            </a:xfrm>
            <a:prstGeom prst="roundRect">
              <a:avLst>
                <a:gd name="adj" fmla="val 6240"/>
              </a:avLst>
            </a:prstGeom>
            <a:solidFill>
              <a:schemeClr val="bg1"/>
            </a:solidFill>
            <a:ln>
              <a:noFill/>
            </a:ln>
            <a:scene3d>
              <a:camera prst="isometricLeftDown"/>
              <a:lightRig rig="threePt" dir="t"/>
            </a:scene3d>
            <a:sp3d extrusionH="120650" prstMaterial="translucentPowder"/>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7" name="Rectangle: Rounded Corners 46">
              <a:extLst>
                <a:ext uri="{FF2B5EF4-FFF2-40B4-BE49-F238E27FC236}">
                  <a16:creationId xmlns:a16="http://schemas.microsoft.com/office/drawing/2014/main" id="{1336AD68-AFBA-476F-8598-A7A111849E5D}"/>
                </a:ext>
              </a:extLst>
            </p:cNvPr>
            <p:cNvSpPr/>
            <p:nvPr/>
          </p:nvSpPr>
          <p:spPr>
            <a:xfrm>
              <a:off x="8803305" y="-424622"/>
              <a:ext cx="4479219" cy="3715798"/>
            </a:xfrm>
            <a:prstGeom prst="roundRect">
              <a:avLst>
                <a:gd name="adj" fmla="val 6240"/>
              </a:avLst>
            </a:prstGeom>
            <a:solidFill>
              <a:schemeClr val="bg1"/>
            </a:solidFill>
            <a:ln>
              <a:noFill/>
            </a:ln>
            <a:scene3d>
              <a:camera prst="isometricLeftDown"/>
              <a:lightRig rig="threePt" dir="t"/>
            </a:scene3d>
            <a:sp3d extrusionH="120650" prstMaterial="translucentPowder"/>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8" name="Rectangle: Rounded Corners 47">
              <a:extLst>
                <a:ext uri="{FF2B5EF4-FFF2-40B4-BE49-F238E27FC236}">
                  <a16:creationId xmlns:a16="http://schemas.microsoft.com/office/drawing/2014/main" id="{DCE8817C-8A99-4686-BB95-C800262763BB}"/>
                </a:ext>
              </a:extLst>
            </p:cNvPr>
            <p:cNvSpPr/>
            <p:nvPr/>
          </p:nvSpPr>
          <p:spPr>
            <a:xfrm>
              <a:off x="8437402" y="-175427"/>
              <a:ext cx="4479219" cy="3715798"/>
            </a:xfrm>
            <a:prstGeom prst="roundRect">
              <a:avLst>
                <a:gd name="adj" fmla="val 6240"/>
              </a:avLst>
            </a:prstGeom>
            <a:solidFill>
              <a:schemeClr val="bg1"/>
            </a:solidFill>
            <a:ln>
              <a:noFill/>
            </a:ln>
            <a:scene3d>
              <a:camera prst="isometricLeftDown"/>
              <a:lightRig rig="threePt" dir="t"/>
            </a:scene3d>
            <a:sp3d extrusionH="120650" prstMaterial="translucentPowder"/>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9" name="Rectangle: Rounded Corners 48">
              <a:extLst>
                <a:ext uri="{FF2B5EF4-FFF2-40B4-BE49-F238E27FC236}">
                  <a16:creationId xmlns:a16="http://schemas.microsoft.com/office/drawing/2014/main" id="{BB2B2593-E645-42D9-9C4B-5E781972185F}"/>
                </a:ext>
              </a:extLst>
            </p:cNvPr>
            <p:cNvSpPr/>
            <p:nvPr/>
          </p:nvSpPr>
          <p:spPr>
            <a:xfrm>
              <a:off x="8034976" y="76904"/>
              <a:ext cx="4479219" cy="3715798"/>
            </a:xfrm>
            <a:prstGeom prst="roundRect">
              <a:avLst>
                <a:gd name="adj" fmla="val 6240"/>
              </a:avLst>
            </a:prstGeom>
            <a:gradFill flip="none" rotWithShape="1">
              <a:gsLst>
                <a:gs pos="0">
                  <a:srgbClr val="168489"/>
                </a:gs>
                <a:gs pos="58000">
                  <a:srgbClr val="82ADD1"/>
                </a:gs>
                <a:gs pos="100000">
                  <a:srgbClr val="A0C9CA"/>
                </a:gs>
              </a:gsLst>
              <a:lin ang="2700000" scaled="1"/>
              <a:tileRect/>
            </a:gradFill>
            <a:ln>
              <a:noFill/>
            </a:ln>
            <a:scene3d>
              <a:camera prst="isometricLeftDown"/>
              <a:lightRig rig="threePt" dir="t"/>
            </a:scene3d>
            <a:sp3d extrusionH="120650" prstMaterial="translucentPowder"/>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pic>
        <p:nvPicPr>
          <p:cNvPr id="9" name="Picture 8">
            <a:extLst>
              <a:ext uri="{FF2B5EF4-FFF2-40B4-BE49-F238E27FC236}">
                <a16:creationId xmlns:a16="http://schemas.microsoft.com/office/drawing/2014/main" id="{FD75040D-9384-41E9-BF78-E9A9B4D8E409}"/>
              </a:ext>
            </a:extLst>
          </p:cNvPr>
          <p:cNvPicPr>
            <a:picLocks noChangeAspect="1"/>
          </p:cNvPicPr>
          <p:nvPr/>
        </p:nvPicPr>
        <p:blipFill>
          <a:blip r:embed="rId3">
            <a:extLst>
              <a:ext uri="{BEBA8EAE-BF5A-486C-A8C5-ECC9F3942E4B}">
                <a14:imgProps xmlns:a14="http://schemas.microsoft.com/office/drawing/2010/main">
                  <a14:imgLayer r:embed="rId4">
                    <a14:imgEffect>
                      <a14:sharpenSoften amount="-100000"/>
                    </a14:imgEffect>
                  </a14:imgLayer>
                </a14:imgProps>
              </a:ext>
            </a:extLst>
          </a:blip>
          <a:stretch>
            <a:fillRect/>
          </a:stretch>
        </p:blipFill>
        <p:spPr>
          <a:xfrm>
            <a:off x="6260762" y="3379748"/>
            <a:ext cx="4102964" cy="2365453"/>
          </a:xfrm>
          <a:prstGeom prst="rect">
            <a:avLst/>
          </a:prstGeom>
        </p:spPr>
      </p:pic>
      <p:sp>
        <p:nvSpPr>
          <p:cNvPr id="4" name="Rectangle: Rounded Corners 3">
            <a:extLst>
              <a:ext uri="{FF2B5EF4-FFF2-40B4-BE49-F238E27FC236}">
                <a16:creationId xmlns:a16="http://schemas.microsoft.com/office/drawing/2014/main" id="{AAB29361-2987-47BA-B0D2-1D367B24BC15}"/>
              </a:ext>
            </a:extLst>
          </p:cNvPr>
          <p:cNvSpPr/>
          <p:nvPr/>
        </p:nvSpPr>
        <p:spPr>
          <a:xfrm>
            <a:off x="6877051" y="2790825"/>
            <a:ext cx="2876550" cy="2876550"/>
          </a:xfrm>
          <a:prstGeom prst="roundRect">
            <a:avLst>
              <a:gd name="adj" fmla="val 6240"/>
            </a:avLst>
          </a:prstGeom>
          <a:gradFill flip="none" rotWithShape="1">
            <a:gsLst>
              <a:gs pos="0">
                <a:srgbClr val="168489"/>
              </a:gs>
              <a:gs pos="43000">
                <a:srgbClr val="A0C9CA"/>
              </a:gs>
              <a:gs pos="100000">
                <a:srgbClr val="82ADD1"/>
              </a:gs>
            </a:gsLst>
            <a:path path="circle">
              <a:fillToRect l="100000" t="100000"/>
            </a:path>
            <a:tileRect r="-100000" b="-100000"/>
          </a:gradFill>
          <a:ln>
            <a:noFill/>
          </a:ln>
          <a:scene3d>
            <a:camera prst="isometricTopUp"/>
            <a:lightRig rig="threePt" dir="t"/>
          </a:scene3d>
          <a:sp3d extrusionH="209550" prstMaterial="meta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7" name="Freeform: Shape 6">
            <a:extLst>
              <a:ext uri="{FF2B5EF4-FFF2-40B4-BE49-F238E27FC236}">
                <a16:creationId xmlns:a16="http://schemas.microsoft.com/office/drawing/2014/main" id="{759559BB-8296-4FA5-BC16-30747D4C2834}"/>
              </a:ext>
            </a:extLst>
          </p:cNvPr>
          <p:cNvSpPr/>
          <p:nvPr/>
        </p:nvSpPr>
        <p:spPr>
          <a:xfrm>
            <a:off x="6880412" y="2790825"/>
            <a:ext cx="2863664" cy="2876550"/>
          </a:xfrm>
          <a:custGeom>
            <a:avLst/>
            <a:gdLst>
              <a:gd name="connsiteX0" fmla="*/ 179497 w 2863664"/>
              <a:gd name="connsiteY0" fmla="*/ 0 h 2876550"/>
              <a:gd name="connsiteX1" fmla="*/ 2697053 w 2863664"/>
              <a:gd name="connsiteY1" fmla="*/ 0 h 2876550"/>
              <a:gd name="connsiteX2" fmla="*/ 2862444 w 2863664"/>
              <a:gd name="connsiteY2" fmla="*/ 109629 h 2876550"/>
              <a:gd name="connsiteX3" fmla="*/ 2863664 w 2863664"/>
              <a:gd name="connsiteY3" fmla="*/ 115668 h 2876550"/>
              <a:gd name="connsiteX4" fmla="*/ 2647949 w 2863664"/>
              <a:gd name="connsiteY4" fmla="*/ 104775 h 2876550"/>
              <a:gd name="connsiteX5" fmla="*/ 209549 w 2863664"/>
              <a:gd name="connsiteY5" fmla="*/ 2543175 h 2876550"/>
              <a:gd name="connsiteX6" fmla="*/ 222138 w 2863664"/>
              <a:gd name="connsiteY6" fmla="*/ 2792487 h 2876550"/>
              <a:gd name="connsiteX7" fmla="*/ 234968 w 2863664"/>
              <a:gd name="connsiteY7" fmla="*/ 2876550 h 2876550"/>
              <a:gd name="connsiteX8" fmla="*/ 179497 w 2863664"/>
              <a:gd name="connsiteY8" fmla="*/ 2876550 h 2876550"/>
              <a:gd name="connsiteX9" fmla="*/ 0 w 2863664"/>
              <a:gd name="connsiteY9" fmla="*/ 2697053 h 2876550"/>
              <a:gd name="connsiteX10" fmla="*/ 0 w 2863664"/>
              <a:gd name="connsiteY10" fmla="*/ 179497 h 2876550"/>
              <a:gd name="connsiteX11" fmla="*/ 179497 w 2863664"/>
              <a:gd name="connsiteY11" fmla="*/ 0 h 287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863664" h="2876550">
                <a:moveTo>
                  <a:pt x="179497" y="0"/>
                </a:moveTo>
                <a:lnTo>
                  <a:pt x="2697053" y="0"/>
                </a:lnTo>
                <a:cubicBezTo>
                  <a:pt x="2771403" y="0"/>
                  <a:pt x="2835195" y="45205"/>
                  <a:pt x="2862444" y="109629"/>
                </a:cubicBezTo>
                <a:lnTo>
                  <a:pt x="2863664" y="115668"/>
                </a:lnTo>
                <a:lnTo>
                  <a:pt x="2647949" y="104775"/>
                </a:lnTo>
                <a:cubicBezTo>
                  <a:pt x="1301258" y="104775"/>
                  <a:pt x="209549" y="1196484"/>
                  <a:pt x="209549" y="2543175"/>
                </a:cubicBezTo>
                <a:cubicBezTo>
                  <a:pt x="209549" y="2627343"/>
                  <a:pt x="213814" y="2710516"/>
                  <a:pt x="222138" y="2792487"/>
                </a:cubicBezTo>
                <a:lnTo>
                  <a:pt x="234968" y="2876550"/>
                </a:lnTo>
                <a:lnTo>
                  <a:pt x="179497" y="2876550"/>
                </a:lnTo>
                <a:cubicBezTo>
                  <a:pt x="80364" y="2876550"/>
                  <a:pt x="0" y="2796186"/>
                  <a:pt x="0" y="2697053"/>
                </a:cubicBezTo>
                <a:lnTo>
                  <a:pt x="0" y="179497"/>
                </a:lnTo>
                <a:cubicBezTo>
                  <a:pt x="0" y="80364"/>
                  <a:pt x="80364" y="0"/>
                  <a:pt x="179497" y="0"/>
                </a:cubicBezTo>
                <a:close/>
              </a:path>
            </a:pathLst>
          </a:custGeom>
          <a:solidFill>
            <a:schemeClr val="bg1">
              <a:alpha val="26000"/>
            </a:schemeClr>
          </a:solidFill>
          <a:ln>
            <a:noFill/>
          </a:ln>
          <a:scene3d>
            <a:camera prst="isometricTopUp"/>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6" name="Oval 15">
            <a:extLst>
              <a:ext uri="{FF2B5EF4-FFF2-40B4-BE49-F238E27FC236}">
                <a16:creationId xmlns:a16="http://schemas.microsoft.com/office/drawing/2014/main" id="{58DD1D54-5793-4B3B-A749-30ECE665ECCE}"/>
              </a:ext>
            </a:extLst>
          </p:cNvPr>
          <p:cNvSpPr/>
          <p:nvPr/>
        </p:nvSpPr>
        <p:spPr>
          <a:xfrm>
            <a:off x="6698914" y="1428752"/>
            <a:ext cx="3223300" cy="3124196"/>
          </a:xfrm>
          <a:prstGeom prst="ellipse">
            <a:avLst/>
          </a:prstGeom>
          <a:gradFill>
            <a:gsLst>
              <a:gs pos="57000">
                <a:schemeClr val="bg1">
                  <a:lumMod val="95000"/>
                  <a:alpha val="87000"/>
                </a:schemeClr>
              </a:gs>
              <a:gs pos="100000">
                <a:schemeClr val="tx2">
                  <a:lumMod val="40000"/>
                  <a:lumOff val="60000"/>
                </a:schemeClr>
              </a:gs>
            </a:gsLst>
            <a:path path="circle">
              <a:fillToRect l="100000" t="100000"/>
            </a:path>
          </a:gradFill>
          <a:ln>
            <a:solidFill>
              <a:schemeClr val="accent1">
                <a:shade val="50000"/>
              </a:schemeClr>
            </a:solidFill>
          </a:ln>
          <a:scene3d>
            <a:camera prst="isometricLeftDown"/>
            <a:lightRig rig="threePt" dir="t"/>
          </a:scene3d>
          <a:sp3d extrusionH="2095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2" name="TextBox 111">
            <a:extLst>
              <a:ext uri="{FF2B5EF4-FFF2-40B4-BE49-F238E27FC236}">
                <a16:creationId xmlns:a16="http://schemas.microsoft.com/office/drawing/2014/main" id="{BE71201E-B96A-4281-8099-227205A53366}"/>
              </a:ext>
            </a:extLst>
          </p:cNvPr>
          <p:cNvSpPr txBox="1"/>
          <p:nvPr/>
        </p:nvSpPr>
        <p:spPr>
          <a:xfrm>
            <a:off x="8776490" y="1217568"/>
            <a:ext cx="3167751" cy="1200329"/>
          </a:xfrm>
          <a:prstGeom prst="rect">
            <a:avLst/>
          </a:prstGeom>
          <a:noFill/>
        </p:spPr>
        <p:txBody>
          <a:bodyPr wrap="square" rtlCol="0">
            <a:spAutoFit/>
            <a:scene3d>
              <a:camera prst="isometricLeftDown"/>
              <a:lightRig rig="threePt" dir="t"/>
            </a:scene3d>
            <a:sp3d extrusionH="31750" prstMaterial="metal"/>
          </a:bodyPr>
          <a:lstStyle/>
          <a:p>
            <a:pPr algn="ctr"/>
            <a:r>
              <a:rPr lang="ar-SY" sz="3600" dirty="0">
                <a:latin typeface="Adobe Arabic" panose="02040503050201020203" pitchFamily="18" charset="-78"/>
                <a:cs typeface="Adobe Arabic" panose="02040503050201020203" pitchFamily="18" charset="-78"/>
              </a:rPr>
              <a:t>مقدمة في المراجعة الخارجية</a:t>
            </a:r>
            <a:endParaRPr lang="en-US" sz="3600" dirty="0">
              <a:latin typeface="Adobe Arabic" panose="02040503050201020203" pitchFamily="18" charset="-78"/>
              <a:cs typeface="Adobe Arabic" panose="02040503050201020203" pitchFamily="18" charset="-78"/>
            </a:endParaRPr>
          </a:p>
        </p:txBody>
      </p:sp>
      <p:grpSp>
        <p:nvGrpSpPr>
          <p:cNvPr id="28" name="Group 27">
            <a:extLst>
              <a:ext uri="{FF2B5EF4-FFF2-40B4-BE49-F238E27FC236}">
                <a16:creationId xmlns:a16="http://schemas.microsoft.com/office/drawing/2014/main" id="{5C1475E1-7D69-7808-4D6D-9EDDBE2D2715}"/>
              </a:ext>
            </a:extLst>
          </p:cNvPr>
          <p:cNvGrpSpPr/>
          <p:nvPr/>
        </p:nvGrpSpPr>
        <p:grpSpPr>
          <a:xfrm>
            <a:off x="6945835" y="5057528"/>
            <a:ext cx="7105650" cy="1543500"/>
            <a:chOff x="6945835" y="5057528"/>
            <a:chExt cx="7105650" cy="1543500"/>
          </a:xfrm>
        </p:grpSpPr>
        <p:grpSp>
          <p:nvGrpSpPr>
            <p:cNvPr id="78" name="Group 77">
              <a:extLst>
                <a:ext uri="{FF2B5EF4-FFF2-40B4-BE49-F238E27FC236}">
                  <a16:creationId xmlns:a16="http://schemas.microsoft.com/office/drawing/2014/main" id="{179303EF-0301-47FA-AECE-BF99777C3D32}"/>
                </a:ext>
              </a:extLst>
            </p:cNvPr>
            <p:cNvGrpSpPr/>
            <p:nvPr/>
          </p:nvGrpSpPr>
          <p:grpSpPr>
            <a:xfrm>
              <a:off x="9172624" y="5057528"/>
              <a:ext cx="2738477" cy="1543500"/>
              <a:chOff x="5099804" y="4684840"/>
              <a:chExt cx="2738477" cy="1543500"/>
            </a:xfrm>
          </p:grpSpPr>
          <p:sp>
            <p:nvSpPr>
              <p:cNvPr id="79" name="Rectangle: Rounded Corners 78">
                <a:extLst>
                  <a:ext uri="{FF2B5EF4-FFF2-40B4-BE49-F238E27FC236}">
                    <a16:creationId xmlns:a16="http://schemas.microsoft.com/office/drawing/2014/main" id="{6B930039-D78A-4490-908F-DFB060C51478}"/>
                  </a:ext>
                </a:extLst>
              </p:cNvPr>
              <p:cNvSpPr/>
              <p:nvPr/>
            </p:nvSpPr>
            <p:spPr>
              <a:xfrm>
                <a:off x="5099804" y="4783195"/>
                <a:ext cx="2733715" cy="1445145"/>
              </a:xfrm>
              <a:prstGeom prst="roundRect">
                <a:avLst/>
              </a:prstGeom>
              <a:gradFill flip="none" rotWithShape="1">
                <a:gsLst>
                  <a:gs pos="0">
                    <a:srgbClr val="168489"/>
                  </a:gs>
                  <a:gs pos="85000">
                    <a:srgbClr val="168489"/>
                  </a:gs>
                </a:gsLst>
                <a:lin ang="2700000" scaled="1"/>
                <a:tileRect/>
              </a:gradFill>
              <a:ln>
                <a:noFill/>
              </a:ln>
              <a:scene3d>
                <a:camera prst="isometricBottomDown"/>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80" name="Rectangle: Rounded Corners 79">
                <a:extLst>
                  <a:ext uri="{FF2B5EF4-FFF2-40B4-BE49-F238E27FC236}">
                    <a16:creationId xmlns:a16="http://schemas.microsoft.com/office/drawing/2014/main" id="{A8C9B4B2-E678-4718-91A0-A850B65ED2BF}"/>
                  </a:ext>
                </a:extLst>
              </p:cNvPr>
              <p:cNvSpPr/>
              <p:nvPr/>
            </p:nvSpPr>
            <p:spPr>
              <a:xfrm>
                <a:off x="5104566" y="4684840"/>
                <a:ext cx="2733715" cy="1445145"/>
              </a:xfrm>
              <a:prstGeom prst="roundRect">
                <a:avLst/>
              </a:prstGeom>
              <a:solidFill>
                <a:schemeClr val="bg1">
                  <a:alpha val="74000"/>
                </a:schemeClr>
              </a:solidFill>
              <a:ln>
                <a:noFill/>
              </a:ln>
              <a:scene3d>
                <a:camera prst="isometricBottomDown"/>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sp>
          <p:nvSpPr>
            <p:cNvPr id="125" name="TextBox 124">
              <a:extLst>
                <a:ext uri="{FF2B5EF4-FFF2-40B4-BE49-F238E27FC236}">
                  <a16:creationId xmlns:a16="http://schemas.microsoft.com/office/drawing/2014/main" id="{5A239D03-68E4-41E7-A450-126C382D316A}"/>
                </a:ext>
              </a:extLst>
            </p:cNvPr>
            <p:cNvSpPr txBox="1"/>
            <p:nvPr/>
          </p:nvSpPr>
          <p:spPr>
            <a:xfrm>
              <a:off x="6945835" y="5124817"/>
              <a:ext cx="7105650" cy="800219"/>
            </a:xfrm>
            <a:prstGeom prst="rect">
              <a:avLst/>
            </a:prstGeom>
            <a:noFill/>
            <a:scene3d>
              <a:camera prst="isometricLeftDown"/>
              <a:lightRig rig="threePt" dir="t"/>
            </a:scene3d>
          </p:spPr>
          <p:txBody>
            <a:bodyPr wrap="square">
              <a:spAutoFit/>
              <a:scene3d>
                <a:camera prst="isometricTopUp"/>
                <a:lightRig rig="threePt" dir="t"/>
              </a:scene3d>
            </a:bodyPr>
            <a:lstStyle/>
            <a:p>
              <a:pPr algn="ctr">
                <a:lnSpc>
                  <a:spcPct val="115000"/>
                </a:lnSpc>
                <a:spcAft>
                  <a:spcPts val="800"/>
                </a:spcAft>
              </a:pPr>
              <a:r>
                <a:rPr lang="ar-SA" sz="4000" b="1" dirty="0">
                  <a:latin typeface="Adobe Arabic" panose="02040503050201020203" pitchFamily="18" charset="-78"/>
                  <a:ea typeface="GE Dinar Two Medium" panose="020A0503020102020204" pitchFamily="18" charset="-78"/>
                  <a:cs typeface="Adobe Arabic" panose="02040503050201020203" pitchFamily="18" charset="-78"/>
                </a:rPr>
                <a:t>الوحدة الأولى</a:t>
              </a:r>
              <a:endParaRPr lang="ar-SY" sz="4000" b="1" dirty="0">
                <a:latin typeface="Adobe Arabic" panose="02040503050201020203" pitchFamily="18" charset="-78"/>
                <a:ea typeface="GE Dinar Two Medium" panose="020A0503020102020204" pitchFamily="18" charset="-78"/>
                <a:cs typeface="Adobe Arabic" panose="02040503050201020203" pitchFamily="18" charset="-78"/>
              </a:endParaRPr>
            </a:p>
          </p:txBody>
        </p:sp>
      </p:grpSp>
      <p:grpSp>
        <p:nvGrpSpPr>
          <p:cNvPr id="17" name="Group 16">
            <a:extLst>
              <a:ext uri="{FF2B5EF4-FFF2-40B4-BE49-F238E27FC236}">
                <a16:creationId xmlns:a16="http://schemas.microsoft.com/office/drawing/2014/main" id="{D905A5AF-F12F-4A18-B187-4E2FFC991D81}"/>
              </a:ext>
            </a:extLst>
          </p:cNvPr>
          <p:cNvGrpSpPr/>
          <p:nvPr/>
        </p:nvGrpSpPr>
        <p:grpSpPr>
          <a:xfrm>
            <a:off x="6790840" y="1447801"/>
            <a:ext cx="3039448" cy="3095622"/>
            <a:chOff x="1216363" y="952500"/>
            <a:chExt cx="4276725" cy="4276725"/>
          </a:xfrm>
          <a:scene3d>
            <a:camera prst="isometricLeftDown"/>
            <a:lightRig rig="threePt" dir="t"/>
          </a:scene3d>
        </p:grpSpPr>
        <p:sp>
          <p:nvSpPr>
            <p:cNvPr id="10" name="Oval 9">
              <a:extLst>
                <a:ext uri="{FF2B5EF4-FFF2-40B4-BE49-F238E27FC236}">
                  <a16:creationId xmlns:a16="http://schemas.microsoft.com/office/drawing/2014/main" id="{ECBAE1B1-BB57-46DC-8FCF-4F9B6C1FABA6}"/>
                </a:ext>
              </a:extLst>
            </p:cNvPr>
            <p:cNvSpPr/>
            <p:nvPr/>
          </p:nvSpPr>
          <p:spPr>
            <a:xfrm>
              <a:off x="1216363" y="952500"/>
              <a:ext cx="4276725" cy="4276725"/>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 name="Oval 10">
              <a:extLst>
                <a:ext uri="{FF2B5EF4-FFF2-40B4-BE49-F238E27FC236}">
                  <a16:creationId xmlns:a16="http://schemas.microsoft.com/office/drawing/2014/main" id="{8B594387-071B-4B3C-B349-E2327414E8F0}"/>
                </a:ext>
              </a:extLst>
            </p:cNvPr>
            <p:cNvSpPr/>
            <p:nvPr/>
          </p:nvSpPr>
          <p:spPr>
            <a:xfrm>
              <a:off x="1487825" y="1223962"/>
              <a:ext cx="3733800" cy="3733800"/>
            </a:xfrm>
            <a:prstGeom prst="ellipse">
              <a:avLst/>
            </a:prstGeom>
            <a:gradFill>
              <a:gsLst>
                <a:gs pos="0">
                  <a:srgbClr val="168489"/>
                </a:gs>
                <a:gs pos="43000">
                  <a:srgbClr val="82ADD1"/>
                </a:gs>
                <a:gs pos="100000">
                  <a:srgbClr val="A0C9CA"/>
                </a:gs>
              </a:gsLst>
              <a:path path="circle">
                <a:fillToRect l="100000" t="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2" name="Oval 11">
              <a:extLst>
                <a:ext uri="{FF2B5EF4-FFF2-40B4-BE49-F238E27FC236}">
                  <a16:creationId xmlns:a16="http://schemas.microsoft.com/office/drawing/2014/main" id="{036ADDAE-2830-44A2-BD78-C6D6E5D0DA87}"/>
                </a:ext>
              </a:extLst>
            </p:cNvPr>
            <p:cNvSpPr/>
            <p:nvPr/>
          </p:nvSpPr>
          <p:spPr>
            <a:xfrm>
              <a:off x="1854537" y="1590674"/>
              <a:ext cx="3000376" cy="3000376"/>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3" name="Oval 12">
              <a:extLst>
                <a:ext uri="{FF2B5EF4-FFF2-40B4-BE49-F238E27FC236}">
                  <a16:creationId xmlns:a16="http://schemas.microsoft.com/office/drawing/2014/main" id="{91ECD8AB-431A-4755-B9E1-D221F31C33D0}"/>
                </a:ext>
              </a:extLst>
            </p:cNvPr>
            <p:cNvSpPr/>
            <p:nvPr/>
          </p:nvSpPr>
          <p:spPr>
            <a:xfrm>
              <a:off x="2162295" y="1904999"/>
              <a:ext cx="2372400" cy="2371726"/>
            </a:xfrm>
            <a:prstGeom prst="ellipse">
              <a:avLst/>
            </a:prstGeom>
            <a:gradFill>
              <a:gsLst>
                <a:gs pos="0">
                  <a:srgbClr val="168489"/>
                </a:gs>
                <a:gs pos="43000">
                  <a:srgbClr val="A0C9CA"/>
                </a:gs>
                <a:gs pos="100000">
                  <a:srgbClr val="82ADD1"/>
                </a:gs>
              </a:gsLst>
              <a:path path="circle">
                <a:fillToRect l="100000" t="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4" name="Oval 13">
              <a:extLst>
                <a:ext uri="{FF2B5EF4-FFF2-40B4-BE49-F238E27FC236}">
                  <a16:creationId xmlns:a16="http://schemas.microsoft.com/office/drawing/2014/main" id="{CCFA106D-AE66-49D4-8E3C-A37A36F3F391}"/>
                </a:ext>
              </a:extLst>
            </p:cNvPr>
            <p:cNvSpPr/>
            <p:nvPr/>
          </p:nvSpPr>
          <p:spPr>
            <a:xfrm>
              <a:off x="2582190" y="2325371"/>
              <a:ext cx="1532610" cy="153098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5" name="Oval 14">
              <a:extLst>
                <a:ext uri="{FF2B5EF4-FFF2-40B4-BE49-F238E27FC236}">
                  <a16:creationId xmlns:a16="http://schemas.microsoft.com/office/drawing/2014/main" id="{4D857E40-1F36-48EA-B2DD-68F69198AF20}"/>
                </a:ext>
              </a:extLst>
            </p:cNvPr>
            <p:cNvSpPr/>
            <p:nvPr/>
          </p:nvSpPr>
          <p:spPr>
            <a:xfrm>
              <a:off x="2895576" y="2638424"/>
              <a:ext cx="905838" cy="904876"/>
            </a:xfrm>
            <a:prstGeom prst="ellipse">
              <a:avLst/>
            </a:prstGeom>
            <a:gradFill>
              <a:gsLst>
                <a:gs pos="0">
                  <a:srgbClr val="168489"/>
                </a:gs>
                <a:gs pos="43000">
                  <a:srgbClr val="82ADD1"/>
                </a:gs>
                <a:gs pos="100000">
                  <a:srgbClr val="A0C9CA"/>
                </a:gs>
              </a:gsLst>
              <a:path path="circle">
                <a:fillToRect l="100000" t="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grpSp>
        <p:nvGrpSpPr>
          <p:cNvPr id="130" name="Group 129">
            <a:extLst>
              <a:ext uri="{FF2B5EF4-FFF2-40B4-BE49-F238E27FC236}">
                <a16:creationId xmlns:a16="http://schemas.microsoft.com/office/drawing/2014/main" id="{4C6FCE9F-61CA-45CE-99C2-79111C4B6813}"/>
              </a:ext>
            </a:extLst>
          </p:cNvPr>
          <p:cNvGrpSpPr/>
          <p:nvPr/>
        </p:nvGrpSpPr>
        <p:grpSpPr>
          <a:xfrm>
            <a:off x="8681899" y="1820062"/>
            <a:ext cx="1300101" cy="1108933"/>
            <a:chOff x="8752423" y="2038437"/>
            <a:chExt cx="1300101" cy="1108933"/>
          </a:xfrm>
        </p:grpSpPr>
        <p:sp>
          <p:nvSpPr>
            <p:cNvPr id="27" name="Rectangle: Rounded Corners 26">
              <a:extLst>
                <a:ext uri="{FF2B5EF4-FFF2-40B4-BE49-F238E27FC236}">
                  <a16:creationId xmlns:a16="http://schemas.microsoft.com/office/drawing/2014/main" id="{BD221BF3-B7D5-4F85-B4D1-D6FC81886D38}"/>
                </a:ext>
              </a:extLst>
            </p:cNvPr>
            <p:cNvSpPr/>
            <p:nvPr/>
          </p:nvSpPr>
          <p:spPr>
            <a:xfrm>
              <a:off x="8752423" y="2038437"/>
              <a:ext cx="1300101" cy="1108933"/>
            </a:xfrm>
            <a:prstGeom prst="roundRect">
              <a:avLst>
                <a:gd name="adj" fmla="val 24190"/>
              </a:avLst>
            </a:prstGeom>
            <a:solidFill>
              <a:schemeClr val="bg1">
                <a:alpha val="91000"/>
              </a:schemeClr>
            </a:solidFill>
            <a:ln>
              <a:gradFill>
                <a:gsLst>
                  <a:gs pos="0">
                    <a:srgbClr val="0066FF"/>
                  </a:gs>
                  <a:gs pos="100000">
                    <a:srgbClr val="0000FF"/>
                  </a:gs>
                </a:gsLst>
                <a:lin ang="5400000" scaled="1"/>
              </a:gradFill>
            </a:ln>
            <a:effectLst>
              <a:reflection blurRad="38100" stA="45000" endPos="65000" dist="50800" dir="5400000" sy="-100000" algn="bl" rotWithShape="0"/>
            </a:effectLst>
            <a:scene3d>
              <a:camera prst="isometricLeftDown"/>
              <a:lightRig rig="threePt" dir="t"/>
            </a:scene3d>
            <a:sp3d extrusionH="152400" prstMaterial="meta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30" name="Graphic 29" descr="Checkmark with solid fill">
              <a:extLst>
                <a:ext uri="{FF2B5EF4-FFF2-40B4-BE49-F238E27FC236}">
                  <a16:creationId xmlns:a16="http://schemas.microsoft.com/office/drawing/2014/main" id="{FA82A606-A395-4F97-B618-4387B55C54D9}"/>
                </a:ext>
              </a:extLst>
            </p:cNvPr>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8919540" y="2179148"/>
              <a:ext cx="914400" cy="914400"/>
            </a:xfrm>
            <a:prstGeom prst="rect">
              <a:avLst/>
            </a:prstGeom>
            <a:scene3d>
              <a:camera prst="isometricLeftDown"/>
              <a:lightRig rig="threePt" dir="t"/>
            </a:scene3d>
          </p:spPr>
        </p:pic>
      </p:grpSp>
      <p:grpSp>
        <p:nvGrpSpPr>
          <p:cNvPr id="2" name="Group 1">
            <a:extLst>
              <a:ext uri="{FF2B5EF4-FFF2-40B4-BE49-F238E27FC236}">
                <a16:creationId xmlns:a16="http://schemas.microsoft.com/office/drawing/2014/main" id="{BC81415D-6F23-47E4-91C2-5B45999229F1}"/>
              </a:ext>
            </a:extLst>
          </p:cNvPr>
          <p:cNvGrpSpPr/>
          <p:nvPr/>
        </p:nvGrpSpPr>
        <p:grpSpPr>
          <a:xfrm>
            <a:off x="5032937" y="4236812"/>
            <a:ext cx="3115326" cy="2024047"/>
            <a:chOff x="5222454" y="4201683"/>
            <a:chExt cx="3115326" cy="2024047"/>
          </a:xfrm>
        </p:grpSpPr>
        <p:grpSp>
          <p:nvGrpSpPr>
            <p:cNvPr id="3" name="Group 2">
              <a:extLst>
                <a:ext uri="{FF2B5EF4-FFF2-40B4-BE49-F238E27FC236}">
                  <a16:creationId xmlns:a16="http://schemas.microsoft.com/office/drawing/2014/main" id="{8852AB50-F072-4EFB-BBFF-E842F9628823}"/>
                </a:ext>
              </a:extLst>
            </p:cNvPr>
            <p:cNvGrpSpPr/>
            <p:nvPr/>
          </p:nvGrpSpPr>
          <p:grpSpPr>
            <a:xfrm>
              <a:off x="5318415" y="4435758"/>
              <a:ext cx="411011" cy="411011"/>
              <a:chOff x="5318415" y="4435758"/>
              <a:chExt cx="411011" cy="411011"/>
            </a:xfrm>
          </p:grpSpPr>
          <p:sp>
            <p:nvSpPr>
              <p:cNvPr id="6" name="Oval 5">
                <a:extLst>
                  <a:ext uri="{FF2B5EF4-FFF2-40B4-BE49-F238E27FC236}">
                    <a16:creationId xmlns:a16="http://schemas.microsoft.com/office/drawing/2014/main" id="{846E6C95-DF93-4FC1-B0FC-861543AEF105}"/>
                  </a:ext>
                </a:extLst>
              </p:cNvPr>
              <p:cNvSpPr/>
              <p:nvPr/>
            </p:nvSpPr>
            <p:spPr>
              <a:xfrm>
                <a:off x="5538447" y="4455558"/>
                <a:ext cx="175729" cy="175729"/>
              </a:xfrm>
              <a:prstGeom prst="ellipse">
                <a:avLst/>
              </a:prstGeom>
              <a:gradFill>
                <a:gsLst>
                  <a:gs pos="0">
                    <a:srgbClr val="168489"/>
                  </a:gs>
                  <a:gs pos="48000">
                    <a:srgbClr val="A0C9CA"/>
                  </a:gs>
                  <a:gs pos="100000">
                    <a:srgbClr val="82ADD1"/>
                  </a:gs>
                </a:gsLst>
                <a:path path="circle">
                  <a:fillToRect l="100000" t="100000"/>
                </a:path>
              </a:gradFill>
              <a:ln>
                <a:noFill/>
              </a:ln>
              <a:scene3d>
                <a:camera prst="isometricLeftDown"/>
                <a:lightRig rig="threePt" dir="t">
                  <a:rot lat="0" lon="0" rev="7200000"/>
                </a:lightRig>
              </a:scene3d>
              <a:sp3d extrusionH="3048000">
                <a:bevelT w="38100" h="127000" prst="relaxedInset"/>
                <a:bevelB h="6096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8" name="Arrow: Chevron 7">
                <a:extLst>
                  <a:ext uri="{FF2B5EF4-FFF2-40B4-BE49-F238E27FC236}">
                    <a16:creationId xmlns:a16="http://schemas.microsoft.com/office/drawing/2014/main" id="{7951FBB1-7D01-4426-A8D5-F62D7394C84E}"/>
                  </a:ext>
                </a:extLst>
              </p:cNvPr>
              <p:cNvSpPr/>
              <p:nvPr/>
            </p:nvSpPr>
            <p:spPr>
              <a:xfrm>
                <a:off x="5318415" y="4435758"/>
                <a:ext cx="411011" cy="411011"/>
              </a:xfrm>
              <a:prstGeom prst="chevron">
                <a:avLst/>
              </a:prstGeom>
              <a:gradFill>
                <a:gsLst>
                  <a:gs pos="0">
                    <a:srgbClr val="0000FF"/>
                  </a:gs>
                  <a:gs pos="48000">
                    <a:srgbClr val="0066FF"/>
                  </a:gs>
                  <a:gs pos="100000">
                    <a:srgbClr val="6600CC"/>
                  </a:gs>
                </a:gsLst>
                <a:path path="circle">
                  <a:fillToRect l="100000" t="100000"/>
                </a:path>
              </a:gradFill>
              <a:ln>
                <a:noFill/>
              </a:ln>
              <a:scene3d>
                <a:camera prst="isometricRightUp"/>
                <a:lightRig rig="threePt" dir="t"/>
              </a:scene3d>
              <a:sp3d extrusionH="1397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pic>
          <p:nvPicPr>
            <p:cNvPr id="5" name="Picture 4">
              <a:extLst>
                <a:ext uri="{FF2B5EF4-FFF2-40B4-BE49-F238E27FC236}">
                  <a16:creationId xmlns:a16="http://schemas.microsoft.com/office/drawing/2014/main" id="{A956C15D-4856-4EAE-9834-EE22DB830791}"/>
                </a:ext>
              </a:extLst>
            </p:cNvPr>
            <p:cNvPicPr>
              <a:picLocks noChangeAspect="1"/>
            </p:cNvPicPr>
            <p:nvPr/>
          </p:nvPicPr>
          <p:blipFill>
            <a:blip r:embed="rId7">
              <a:alphaModFix amt="16000"/>
              <a:extLst>
                <a:ext uri="{BEBA8EAE-BF5A-486C-A8C5-ECC9F3942E4B}">
                  <a14:imgProps xmlns:a14="http://schemas.microsoft.com/office/drawing/2010/main">
                    <a14:imgLayer r:embed="rId8">
                      <a14:imgEffect>
                        <a14:sharpenSoften amount="-100000"/>
                      </a14:imgEffect>
                    </a14:imgLayer>
                  </a14:imgProps>
                </a:ext>
              </a:extLst>
            </a:blip>
            <a:stretch>
              <a:fillRect/>
            </a:stretch>
          </p:blipFill>
          <p:spPr>
            <a:xfrm>
              <a:off x="5222454" y="4201683"/>
              <a:ext cx="3115326" cy="2024047"/>
            </a:xfrm>
            <a:prstGeom prst="rect">
              <a:avLst/>
            </a:prstGeom>
          </p:spPr>
        </p:pic>
      </p:grpSp>
      <p:grpSp>
        <p:nvGrpSpPr>
          <p:cNvPr id="31" name="Group 30">
            <a:extLst>
              <a:ext uri="{FF2B5EF4-FFF2-40B4-BE49-F238E27FC236}">
                <a16:creationId xmlns:a16="http://schemas.microsoft.com/office/drawing/2014/main" id="{2F80D7F5-B127-04A0-EBF8-4CC51E05523B}"/>
              </a:ext>
            </a:extLst>
          </p:cNvPr>
          <p:cNvGrpSpPr/>
          <p:nvPr/>
        </p:nvGrpSpPr>
        <p:grpSpPr>
          <a:xfrm>
            <a:off x="6282078" y="3797084"/>
            <a:ext cx="2966488" cy="1672015"/>
            <a:chOff x="5099804" y="4684840"/>
            <a:chExt cx="2738477" cy="1543500"/>
          </a:xfrm>
        </p:grpSpPr>
        <p:sp>
          <p:nvSpPr>
            <p:cNvPr id="33" name="Rectangle: Rounded Corners 32">
              <a:extLst>
                <a:ext uri="{FF2B5EF4-FFF2-40B4-BE49-F238E27FC236}">
                  <a16:creationId xmlns:a16="http://schemas.microsoft.com/office/drawing/2014/main" id="{2310312B-27C8-92BB-7E12-D5304333EF5A}"/>
                </a:ext>
              </a:extLst>
            </p:cNvPr>
            <p:cNvSpPr/>
            <p:nvPr/>
          </p:nvSpPr>
          <p:spPr>
            <a:xfrm>
              <a:off x="5099804" y="4783195"/>
              <a:ext cx="2733715" cy="1445145"/>
            </a:xfrm>
            <a:prstGeom prst="roundRect">
              <a:avLst/>
            </a:prstGeom>
            <a:gradFill flip="none" rotWithShape="1">
              <a:gsLst>
                <a:gs pos="0">
                  <a:srgbClr val="168489"/>
                </a:gs>
                <a:gs pos="85000">
                  <a:srgbClr val="168489"/>
                </a:gs>
              </a:gsLst>
              <a:lin ang="2700000" scaled="1"/>
              <a:tileRect/>
            </a:gradFill>
            <a:ln>
              <a:noFill/>
            </a:ln>
            <a:scene3d>
              <a:camera prst="isometricBottomDown"/>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4" name="Rectangle: Rounded Corners 33">
              <a:extLst>
                <a:ext uri="{FF2B5EF4-FFF2-40B4-BE49-F238E27FC236}">
                  <a16:creationId xmlns:a16="http://schemas.microsoft.com/office/drawing/2014/main" id="{44BDCDDD-0A9C-C971-9253-C5B91043CA36}"/>
                </a:ext>
              </a:extLst>
            </p:cNvPr>
            <p:cNvSpPr/>
            <p:nvPr/>
          </p:nvSpPr>
          <p:spPr>
            <a:xfrm>
              <a:off x="5104566" y="4684840"/>
              <a:ext cx="2733715" cy="1445145"/>
            </a:xfrm>
            <a:prstGeom prst="roundRect">
              <a:avLst/>
            </a:prstGeom>
            <a:solidFill>
              <a:schemeClr val="bg1">
                <a:alpha val="74000"/>
              </a:schemeClr>
            </a:solidFill>
            <a:ln>
              <a:noFill/>
            </a:ln>
            <a:scene3d>
              <a:camera prst="isometricBottomDown"/>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grpSp>
        <p:nvGrpSpPr>
          <p:cNvPr id="40" name="Group 39">
            <a:extLst>
              <a:ext uri="{FF2B5EF4-FFF2-40B4-BE49-F238E27FC236}">
                <a16:creationId xmlns:a16="http://schemas.microsoft.com/office/drawing/2014/main" id="{0CCD99D8-F79F-1414-BEE4-7D96B0DA773A}"/>
              </a:ext>
            </a:extLst>
          </p:cNvPr>
          <p:cNvGrpSpPr/>
          <p:nvPr/>
        </p:nvGrpSpPr>
        <p:grpSpPr>
          <a:xfrm>
            <a:off x="717622" y="326831"/>
            <a:ext cx="4719172" cy="584775"/>
            <a:chOff x="862835" y="1302787"/>
            <a:chExt cx="4719172" cy="584775"/>
          </a:xfrm>
        </p:grpSpPr>
        <p:sp>
          <p:nvSpPr>
            <p:cNvPr id="18" name="TextBox 17">
              <a:extLst>
                <a:ext uri="{FF2B5EF4-FFF2-40B4-BE49-F238E27FC236}">
                  <a16:creationId xmlns:a16="http://schemas.microsoft.com/office/drawing/2014/main" id="{BCB6BC8A-6955-C4F9-5AD3-12D0B4AB6E95}"/>
                </a:ext>
              </a:extLst>
            </p:cNvPr>
            <p:cNvSpPr txBox="1"/>
            <p:nvPr/>
          </p:nvSpPr>
          <p:spPr>
            <a:xfrm>
              <a:off x="862835" y="1302787"/>
              <a:ext cx="3985898" cy="584775"/>
            </a:xfrm>
            <a:prstGeom prst="rect">
              <a:avLst/>
            </a:prstGeom>
            <a:noFill/>
          </p:spPr>
          <p:txBody>
            <a:bodyPr wrap="square" rtlCol="0">
              <a:spAutoFit/>
            </a:bodyPr>
            <a:lstStyle/>
            <a:p>
              <a:pPr algn="r" rtl="1"/>
              <a:r>
                <a:rPr lang="ar-SY" sz="3200" b="1" dirty="0">
                  <a:solidFill>
                    <a:schemeClr val="bg1"/>
                  </a:solidFill>
                  <a:latin typeface="Adobe Arabic" panose="02040503050201020203" pitchFamily="18" charset="-78"/>
                  <a:cs typeface="Adobe Arabic" panose="02040503050201020203" pitchFamily="18" charset="-78"/>
                </a:rPr>
                <a:t>تعريف المراجعة الخارجية وأهميتها</a:t>
              </a:r>
              <a:endParaRPr lang="en-US" sz="3200" b="1" dirty="0">
                <a:solidFill>
                  <a:schemeClr val="bg1"/>
                </a:solidFill>
                <a:latin typeface="Adobe Arabic" panose="02040503050201020203" pitchFamily="18" charset="-78"/>
                <a:cs typeface="Adobe Arabic" panose="02040503050201020203" pitchFamily="18" charset="-78"/>
              </a:endParaRPr>
            </a:p>
          </p:txBody>
        </p:sp>
        <p:pic>
          <p:nvPicPr>
            <p:cNvPr id="39" name="Picture 38">
              <a:extLst>
                <a:ext uri="{FF2B5EF4-FFF2-40B4-BE49-F238E27FC236}">
                  <a16:creationId xmlns:a16="http://schemas.microsoft.com/office/drawing/2014/main" id="{E6651195-0C82-DD20-E154-CD19F726BC51}"/>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5067939" y="1346327"/>
              <a:ext cx="514068" cy="514068"/>
            </a:xfrm>
            <a:prstGeom prst="rect">
              <a:avLst/>
            </a:prstGeom>
          </p:spPr>
        </p:pic>
      </p:grpSp>
      <p:grpSp>
        <p:nvGrpSpPr>
          <p:cNvPr id="57" name="Group 56">
            <a:extLst>
              <a:ext uri="{FF2B5EF4-FFF2-40B4-BE49-F238E27FC236}">
                <a16:creationId xmlns:a16="http://schemas.microsoft.com/office/drawing/2014/main" id="{4067FF8D-0105-7C09-A1E2-1E788AC4BEB2}"/>
              </a:ext>
            </a:extLst>
          </p:cNvPr>
          <p:cNvGrpSpPr/>
          <p:nvPr/>
        </p:nvGrpSpPr>
        <p:grpSpPr>
          <a:xfrm>
            <a:off x="717622" y="1676780"/>
            <a:ext cx="4719172" cy="1077218"/>
            <a:chOff x="862835" y="782033"/>
            <a:chExt cx="4719172" cy="1077218"/>
          </a:xfrm>
        </p:grpSpPr>
        <p:sp>
          <p:nvSpPr>
            <p:cNvPr id="58" name="TextBox 57">
              <a:extLst>
                <a:ext uri="{FF2B5EF4-FFF2-40B4-BE49-F238E27FC236}">
                  <a16:creationId xmlns:a16="http://schemas.microsoft.com/office/drawing/2014/main" id="{7E9A28ED-E0F7-09EC-54E6-EB5B56E9C46B}"/>
                </a:ext>
              </a:extLst>
            </p:cNvPr>
            <p:cNvSpPr txBox="1"/>
            <p:nvPr/>
          </p:nvSpPr>
          <p:spPr>
            <a:xfrm>
              <a:off x="862835" y="782033"/>
              <a:ext cx="3985898" cy="1077218"/>
            </a:xfrm>
            <a:prstGeom prst="rect">
              <a:avLst/>
            </a:prstGeom>
          </p:spPr>
          <p:txBody>
            <a:bodyPr wrap="square" rtlCol="0">
              <a:spAutoFit/>
            </a:bodyPr>
            <a:lstStyle/>
            <a:p>
              <a:pPr algn="r" rtl="1"/>
              <a:r>
                <a:rPr lang="ar-SY" sz="3200" b="1" dirty="0">
                  <a:solidFill>
                    <a:schemeClr val="bg1"/>
                  </a:solidFill>
                  <a:latin typeface="Adobe Arabic" panose="02040503050201020203" pitchFamily="18" charset="-78"/>
                  <a:cs typeface="Adobe Arabic" panose="02040503050201020203" pitchFamily="18" charset="-78"/>
                </a:rPr>
                <a:t>الفرق بين المراجعة الداخلية والمراجعة الخارجية</a:t>
              </a:r>
              <a:endParaRPr lang="en-US" sz="3200" b="1" dirty="0">
                <a:solidFill>
                  <a:schemeClr val="bg1"/>
                </a:solidFill>
                <a:latin typeface="Adobe Arabic" panose="02040503050201020203" pitchFamily="18" charset="-78"/>
                <a:cs typeface="Adobe Arabic" panose="02040503050201020203" pitchFamily="18" charset="-78"/>
              </a:endParaRPr>
            </a:p>
          </p:txBody>
        </p:sp>
        <p:pic>
          <p:nvPicPr>
            <p:cNvPr id="59" name="Picture 58">
              <a:extLst>
                <a:ext uri="{FF2B5EF4-FFF2-40B4-BE49-F238E27FC236}">
                  <a16:creationId xmlns:a16="http://schemas.microsoft.com/office/drawing/2014/main" id="{78C0639A-162D-1CF7-FBB8-EAE237D89CEC}"/>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5067939" y="1063608"/>
              <a:ext cx="514068" cy="514068"/>
            </a:xfrm>
            <a:prstGeom prst="rect">
              <a:avLst/>
            </a:prstGeom>
          </p:spPr>
        </p:pic>
      </p:grpSp>
      <p:grpSp>
        <p:nvGrpSpPr>
          <p:cNvPr id="63" name="Group 62">
            <a:extLst>
              <a:ext uri="{FF2B5EF4-FFF2-40B4-BE49-F238E27FC236}">
                <a16:creationId xmlns:a16="http://schemas.microsoft.com/office/drawing/2014/main" id="{74BFF16F-59F9-5BB7-DFD7-BE0BEC4B20F2}"/>
              </a:ext>
            </a:extLst>
          </p:cNvPr>
          <p:cNvGrpSpPr/>
          <p:nvPr/>
        </p:nvGrpSpPr>
        <p:grpSpPr>
          <a:xfrm>
            <a:off x="717622" y="3519171"/>
            <a:ext cx="4719172" cy="602849"/>
            <a:chOff x="862835" y="1208409"/>
            <a:chExt cx="4719172" cy="602849"/>
          </a:xfrm>
        </p:grpSpPr>
        <p:sp>
          <p:nvSpPr>
            <p:cNvPr id="64" name="TextBox 63">
              <a:extLst>
                <a:ext uri="{FF2B5EF4-FFF2-40B4-BE49-F238E27FC236}">
                  <a16:creationId xmlns:a16="http://schemas.microsoft.com/office/drawing/2014/main" id="{23A4AFEE-B771-818A-9643-8D973F8196DD}"/>
                </a:ext>
              </a:extLst>
            </p:cNvPr>
            <p:cNvSpPr txBox="1"/>
            <p:nvPr/>
          </p:nvSpPr>
          <p:spPr>
            <a:xfrm>
              <a:off x="862835" y="1208409"/>
              <a:ext cx="3985898" cy="584775"/>
            </a:xfrm>
            <a:prstGeom prst="rect">
              <a:avLst/>
            </a:prstGeom>
            <a:noFill/>
          </p:spPr>
          <p:txBody>
            <a:bodyPr wrap="square" rtlCol="0">
              <a:spAutoFit/>
            </a:bodyPr>
            <a:lstStyle/>
            <a:p>
              <a:pPr algn="r" rtl="1"/>
              <a:r>
                <a:rPr lang="ar-SY" sz="3200" b="1" dirty="0">
                  <a:solidFill>
                    <a:schemeClr val="bg1"/>
                  </a:solidFill>
                  <a:latin typeface="Adobe Arabic" panose="02040503050201020203" pitchFamily="18" charset="-78"/>
                  <a:cs typeface="Adobe Arabic" panose="02040503050201020203" pitchFamily="18" charset="-78"/>
                </a:rPr>
                <a:t>المبادئ الأساسية للمراجعة الخارجية</a:t>
              </a:r>
              <a:endParaRPr lang="en-US" sz="3200" b="1" dirty="0">
                <a:solidFill>
                  <a:schemeClr val="bg1"/>
                </a:solidFill>
                <a:latin typeface="Adobe Arabic" panose="02040503050201020203" pitchFamily="18" charset="-78"/>
                <a:cs typeface="Adobe Arabic" panose="02040503050201020203" pitchFamily="18" charset="-78"/>
              </a:endParaRPr>
            </a:p>
          </p:txBody>
        </p:sp>
        <p:pic>
          <p:nvPicPr>
            <p:cNvPr id="65" name="Picture 64">
              <a:extLst>
                <a:ext uri="{FF2B5EF4-FFF2-40B4-BE49-F238E27FC236}">
                  <a16:creationId xmlns:a16="http://schemas.microsoft.com/office/drawing/2014/main" id="{39D5C0C2-1F71-321C-C2F4-705CE8675238}"/>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5067939" y="1297190"/>
              <a:ext cx="514068" cy="514068"/>
            </a:xfrm>
            <a:prstGeom prst="rect">
              <a:avLst/>
            </a:prstGeom>
          </p:spPr>
        </p:pic>
      </p:grpSp>
    </p:spTree>
    <p:extLst>
      <p:ext uri="{BB962C8B-B14F-4D97-AF65-F5344CB8AC3E}">
        <p14:creationId xmlns:p14="http://schemas.microsoft.com/office/powerpoint/2010/main" val="3231196146"/>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path" presetSubtype="0" repeatCount="indefinite" accel="50000" decel="50000" autoRev="1" fill="hold" nodeType="withEffect">
                                  <p:stCondLst>
                                    <p:cond delay="0"/>
                                  </p:stCondLst>
                                  <p:childTnLst>
                                    <p:animMotion origin="layout" path="M 0 0 L 0.25 0.25 E" pathEditMode="relative" ptsTypes="">
                                      <p:cBhvr>
                                        <p:cTn id="6" dur="5750" fill="hold"/>
                                        <p:tgtEl>
                                          <p:spTgt spid="130"/>
                                        </p:tgtEl>
                                        <p:attrNameLst>
                                          <p:attrName>ppt_x</p:attrName>
                                          <p:attrName>ppt_y</p:attrName>
                                        </p:attrNameLst>
                                      </p:cBhvr>
                                    </p:animMotion>
                                  </p:childTnLst>
                                </p:cTn>
                              </p:par>
                              <p:par>
                                <p:cTn id="7" presetID="56" presetClass="path" presetSubtype="0" repeatCount="indefinite" accel="50000" decel="50000" autoRev="1" fill="hold" grpId="0" nodeType="withEffect">
                                  <p:stCondLst>
                                    <p:cond delay="0"/>
                                  </p:stCondLst>
                                  <p:childTnLst>
                                    <p:animMotion origin="layout" path="M 1.875E-6 3.7037E-6 L 0.02213 -0.02871 " pathEditMode="relative" rAng="0" ptsTypes="AA">
                                      <p:cBhvr>
                                        <p:cTn id="8" dur="9000" fill="hold"/>
                                        <p:tgtEl>
                                          <p:spTgt spid="112"/>
                                        </p:tgtEl>
                                        <p:attrNameLst>
                                          <p:attrName>ppt_x</p:attrName>
                                          <p:attrName>ppt_y</p:attrName>
                                        </p:attrNameLst>
                                      </p:cBhvr>
                                      <p:rCtr x="1107" y="-1435"/>
                                    </p:animMotion>
                                  </p:childTnLst>
                                </p:cTn>
                              </p:par>
                            </p:childTnLst>
                          </p:cTn>
                        </p:par>
                        <p:par>
                          <p:cTn id="9" fill="hold">
                            <p:stCondLst>
                              <p:cond delay="18000"/>
                            </p:stCondLst>
                            <p:childTnLst>
                              <p:par>
                                <p:cTn id="10" presetID="0" presetClass="path" presetSubtype="0" repeatCount="indefinite" accel="50000" decel="50000" autoRev="1" fill="hold" nodeType="afterEffect">
                                  <p:stCondLst>
                                    <p:cond delay="0"/>
                                  </p:stCondLst>
                                  <p:childTnLst>
                                    <p:animMotion origin="layout" path="M -0.00403 -0.00162 L -0.00403 -0.0007 C 0.00248 -0.00834 0.00951 -0.01459 0.01615 -0.02222 C 0.02344 -0.03056 0.02982 -0.04144 0.03737 -0.04931 C 0.05352 -0.06551 0.0474 -0.06528 0.05443 -0.06528 L 0.05443 -0.06505 " pathEditMode="relative" rAng="0" ptsTypes="AAAAAA">
                                      <p:cBhvr>
                                        <p:cTn id="11" dur="2000" fill="hold"/>
                                        <p:tgtEl>
                                          <p:spTgt spid="2"/>
                                        </p:tgtEl>
                                        <p:attrNameLst>
                                          <p:attrName>ppt_x</p:attrName>
                                          <p:attrName>ppt_y</p:attrName>
                                        </p:attrNameLst>
                                      </p:cBhvr>
                                      <p:rCtr x="2917" y="-3148"/>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DE28682-BE0E-230C-694F-D1DFB7B26107}"/>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ACFA9248-033F-206C-2884-7196360C8AA6}"/>
              </a:ext>
            </a:extLst>
          </p:cNvPr>
          <p:cNvSpPr txBox="1"/>
          <p:nvPr/>
        </p:nvSpPr>
        <p:spPr>
          <a:xfrm>
            <a:off x="2779494" y="-86085"/>
            <a:ext cx="6633012" cy="646331"/>
          </a:xfrm>
          <a:prstGeom prst="rect">
            <a:avLst/>
          </a:prstGeom>
          <a:noFill/>
        </p:spPr>
        <p:txBody>
          <a:bodyPr wrap="square">
            <a:spAutoFit/>
          </a:bodyPr>
          <a:lstStyle/>
          <a:p>
            <a:pPr algn="ctr" rtl="1"/>
            <a:r>
              <a:rPr lang="en-US" sz="3600" b="1" dirty="0">
                <a:solidFill>
                  <a:schemeClr val="bg1"/>
                </a:solidFill>
                <a:latin typeface="Adobe Arabic" panose="02040503050201020203" pitchFamily="18" charset="-78"/>
                <a:cs typeface="Adobe Arabic" panose="02040503050201020203" pitchFamily="18" charset="-78"/>
              </a:rPr>
              <a:t> </a:t>
            </a:r>
            <a:r>
              <a:rPr lang="ar-SA" sz="3600" b="1" dirty="0">
                <a:solidFill>
                  <a:schemeClr val="bg1"/>
                </a:solidFill>
                <a:latin typeface="Adobe Arabic" panose="02040503050201020203" pitchFamily="18" charset="-78"/>
                <a:cs typeface="Adobe Arabic" panose="02040503050201020203" pitchFamily="18" charset="-78"/>
              </a:rPr>
              <a:t>أبرز المعايير الدولية للمراجعة (</a:t>
            </a:r>
            <a:r>
              <a:rPr lang="en-US" sz="3600" b="1" dirty="0">
                <a:solidFill>
                  <a:schemeClr val="bg1"/>
                </a:solidFill>
                <a:latin typeface="Adobe Arabic" panose="02040503050201020203" pitchFamily="18" charset="-78"/>
                <a:cs typeface="Adobe Arabic" panose="02040503050201020203" pitchFamily="18" charset="-78"/>
              </a:rPr>
              <a:t>ISA</a:t>
            </a:r>
            <a:r>
              <a:rPr lang="ar-SA" sz="3600" b="1" dirty="0">
                <a:solidFill>
                  <a:schemeClr val="bg1"/>
                </a:solidFill>
                <a:latin typeface="Adobe Arabic" panose="02040503050201020203" pitchFamily="18" charset="-78"/>
                <a:cs typeface="Adobe Arabic" panose="02040503050201020203" pitchFamily="18" charset="-78"/>
              </a:rPr>
              <a:t>)</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C9E47C80-6289-C0DE-819D-DB038BE6A20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grpSp>
        <p:nvGrpSpPr>
          <p:cNvPr id="14" name="Group 13">
            <a:extLst>
              <a:ext uri="{FF2B5EF4-FFF2-40B4-BE49-F238E27FC236}">
                <a16:creationId xmlns:a16="http://schemas.microsoft.com/office/drawing/2014/main" id="{C9614A67-3B57-99BC-EC90-3816B714CB94}"/>
              </a:ext>
            </a:extLst>
          </p:cNvPr>
          <p:cNvGrpSpPr/>
          <p:nvPr/>
        </p:nvGrpSpPr>
        <p:grpSpPr>
          <a:xfrm>
            <a:off x="8484759" y="2278531"/>
            <a:ext cx="2743873" cy="3209928"/>
            <a:chOff x="1411845" y="1465840"/>
            <a:chExt cx="1357308" cy="1587911"/>
          </a:xfrm>
        </p:grpSpPr>
        <p:sp>
          <p:nvSpPr>
            <p:cNvPr id="16" name="Freeform: Shape 15">
              <a:extLst>
                <a:ext uri="{FF2B5EF4-FFF2-40B4-BE49-F238E27FC236}">
                  <a16:creationId xmlns:a16="http://schemas.microsoft.com/office/drawing/2014/main" id="{D16855B2-AA4D-2DB5-6038-C048567E5DEE}"/>
                </a:ext>
              </a:extLst>
            </p:cNvPr>
            <p:cNvSpPr/>
            <p:nvPr/>
          </p:nvSpPr>
          <p:spPr>
            <a:xfrm>
              <a:off x="1527853" y="1984835"/>
              <a:ext cx="1225615" cy="520881"/>
            </a:xfrm>
            <a:custGeom>
              <a:avLst/>
              <a:gdLst>
                <a:gd name="connsiteX0" fmla="*/ 0 w 2064132"/>
                <a:gd name="connsiteY0" fmla="*/ 0 h 877957"/>
                <a:gd name="connsiteX1" fmla="*/ 352967 w 2064132"/>
                <a:gd name="connsiteY1" fmla="*/ 0 h 877957"/>
                <a:gd name="connsiteX2" fmla="*/ 385327 w 2064132"/>
                <a:gd name="connsiteY2" fmla="*/ 104246 h 877957"/>
                <a:gd name="connsiteX3" fmla="*/ 1032066 w 2064132"/>
                <a:gd name="connsiteY3" fmla="*/ 532933 h 877957"/>
                <a:gd name="connsiteX4" fmla="*/ 1678805 w 2064132"/>
                <a:gd name="connsiteY4" fmla="*/ 104246 h 877957"/>
                <a:gd name="connsiteX5" fmla="*/ 1711165 w 2064132"/>
                <a:gd name="connsiteY5" fmla="*/ 0 h 877957"/>
                <a:gd name="connsiteX6" fmla="*/ 2064132 w 2064132"/>
                <a:gd name="connsiteY6" fmla="*/ 0 h 877957"/>
                <a:gd name="connsiteX7" fmla="*/ 2057718 w 2064132"/>
                <a:gd name="connsiteY7" fmla="*/ 42026 h 877957"/>
                <a:gd name="connsiteX8" fmla="*/ 1032066 w 2064132"/>
                <a:gd name="connsiteY8" fmla="*/ 877957 h 877957"/>
                <a:gd name="connsiteX9" fmla="*/ 6414 w 2064132"/>
                <a:gd name="connsiteY9" fmla="*/ 42026 h 877957"/>
                <a:gd name="connsiteX10" fmla="*/ 0 w 2064132"/>
                <a:gd name="connsiteY10" fmla="*/ 0 h 8779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064132" h="877957">
                  <a:moveTo>
                    <a:pt x="0" y="0"/>
                  </a:moveTo>
                  <a:lnTo>
                    <a:pt x="352967" y="0"/>
                  </a:lnTo>
                  <a:lnTo>
                    <a:pt x="385327" y="104246"/>
                  </a:lnTo>
                  <a:cubicBezTo>
                    <a:pt x="491881" y="356168"/>
                    <a:pt x="741330" y="532933"/>
                    <a:pt x="1032066" y="532933"/>
                  </a:cubicBezTo>
                  <a:cubicBezTo>
                    <a:pt x="1322802" y="532933"/>
                    <a:pt x="1572252" y="356168"/>
                    <a:pt x="1678805" y="104246"/>
                  </a:cubicBezTo>
                  <a:lnTo>
                    <a:pt x="1711165" y="0"/>
                  </a:lnTo>
                  <a:lnTo>
                    <a:pt x="2064132" y="0"/>
                  </a:lnTo>
                  <a:lnTo>
                    <a:pt x="2057718" y="42026"/>
                  </a:lnTo>
                  <a:cubicBezTo>
                    <a:pt x="1960097" y="519091"/>
                    <a:pt x="1537990" y="877957"/>
                    <a:pt x="1032066" y="877957"/>
                  </a:cubicBezTo>
                  <a:cubicBezTo>
                    <a:pt x="526142" y="877957"/>
                    <a:pt x="104035" y="519091"/>
                    <a:pt x="6414" y="42026"/>
                  </a:cubicBezTo>
                  <a:lnTo>
                    <a:pt x="0" y="0"/>
                  </a:lnTo>
                  <a:close/>
                </a:path>
              </a:pathLst>
            </a:custGeom>
            <a:solidFill>
              <a:srgbClr val="FFD366"/>
            </a:solidFill>
            <a:ln>
              <a:solidFill>
                <a:srgbClr val="FFD366"/>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3200"/>
            </a:p>
          </p:txBody>
        </p:sp>
        <p:sp>
          <p:nvSpPr>
            <p:cNvPr id="65" name="TextBox 6">
              <a:extLst>
                <a:ext uri="{FF2B5EF4-FFF2-40B4-BE49-F238E27FC236}">
                  <a16:creationId xmlns:a16="http://schemas.microsoft.com/office/drawing/2014/main" id="{EFEFE9DC-3727-D6B5-0AC3-A6D6A93DA5DA}"/>
                </a:ext>
              </a:extLst>
            </p:cNvPr>
            <p:cNvSpPr txBox="1"/>
            <p:nvPr/>
          </p:nvSpPr>
          <p:spPr>
            <a:xfrm>
              <a:off x="1879259" y="1465840"/>
              <a:ext cx="516373" cy="586905"/>
            </a:xfrm>
            <a:prstGeom prst="rect">
              <a:avLst/>
            </a:prstGeom>
            <a:noFill/>
          </p:spPr>
          <p:txBody>
            <a:bodyPr wrap="none" rtlCol="0">
              <a:spAutoFit/>
            </a:bodyPr>
            <a:lstStyle/>
            <a:p>
              <a:pPr algn="ctr" rtl="1">
                <a:lnSpc>
                  <a:spcPct val="115000"/>
                </a:lnSpc>
              </a:pPr>
              <a:r>
                <a:rPr lang="en-GB" sz="6600" b="1" kern="1200">
                  <a:solidFill>
                    <a:srgbClr val="FFD366"/>
                  </a:solidFill>
                  <a:effectLst/>
                  <a:latin typeface="Calibri" panose="020F0502020204030204" pitchFamily="34" charset="0"/>
                  <a:ea typeface="Calibri" panose="020F0502020204030204" pitchFamily="34" charset="0"/>
                  <a:cs typeface="Activist Light"/>
                </a:rPr>
                <a:t>07</a:t>
              </a:r>
              <a:endParaRPr lang="en-US" sz="66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66" name="مربع نص 18">
              <a:extLst>
                <a:ext uri="{FF2B5EF4-FFF2-40B4-BE49-F238E27FC236}">
                  <a16:creationId xmlns:a16="http://schemas.microsoft.com/office/drawing/2014/main" id="{7F839FFA-BFED-102E-9B67-85444223531F}"/>
                </a:ext>
              </a:extLst>
            </p:cNvPr>
            <p:cNvSpPr txBox="1"/>
            <p:nvPr/>
          </p:nvSpPr>
          <p:spPr>
            <a:xfrm>
              <a:off x="1411845" y="2653425"/>
              <a:ext cx="1357308" cy="400326"/>
            </a:xfrm>
            <a:prstGeom prst="rect">
              <a:avLst/>
            </a:prstGeom>
            <a:noFill/>
          </p:spPr>
          <p:txBody>
            <a:bodyPr wrap="square" rtlCol="1">
              <a:noAutofit/>
            </a:bodyPr>
            <a:lstStyle/>
            <a:p>
              <a:pPr algn="ctr" rtl="0">
                <a:lnSpc>
                  <a:spcPct val="115000"/>
                </a:lnSpc>
              </a:pPr>
              <a:r>
                <a:rPr lang="en-US" sz="4000" b="1" kern="1200">
                  <a:solidFill>
                    <a:srgbClr val="000000"/>
                  </a:solidFill>
                  <a:effectLst/>
                  <a:latin typeface="Adobe Arabic" panose="02040503050201020203" pitchFamily="18" charset="-78"/>
                  <a:ea typeface="Calibri" panose="020F0502020204030204" pitchFamily="34" charset="0"/>
                  <a:cs typeface="Sakkal Majalla" panose="02000000000000000000" pitchFamily="2" charset="-78"/>
                </a:rPr>
                <a:t>ISA 570</a:t>
              </a:r>
              <a:endParaRPr lang="en-US" sz="40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
        <p:nvSpPr>
          <p:cNvPr id="2" name="TextBox 1">
            <a:extLst>
              <a:ext uri="{FF2B5EF4-FFF2-40B4-BE49-F238E27FC236}">
                <a16:creationId xmlns:a16="http://schemas.microsoft.com/office/drawing/2014/main" id="{A750772D-2365-048D-FFE1-5012E8765690}"/>
              </a:ext>
            </a:extLst>
          </p:cNvPr>
          <p:cNvSpPr txBox="1"/>
          <p:nvPr/>
        </p:nvSpPr>
        <p:spPr>
          <a:xfrm>
            <a:off x="711201" y="3047605"/>
            <a:ext cx="6633012" cy="1977464"/>
          </a:xfrm>
          <a:prstGeom prst="rect">
            <a:avLst/>
          </a:prstGeom>
          <a:noFill/>
        </p:spPr>
        <p:txBody>
          <a:bodyPr wrap="square">
            <a:spAutoFit/>
          </a:bodyPr>
          <a:lstStyle>
            <a:defPPr>
              <a:defRPr lang="en-US"/>
            </a:defPPr>
            <a:lvl1pPr algn="just" rtl="1">
              <a:lnSpc>
                <a:spcPct val="150000"/>
              </a:lnSpc>
              <a:defRPr sz="2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defRPr>
            </a:lvl1pPr>
          </a:lstStyle>
          <a:p>
            <a:r>
              <a:rPr lang="en-US" dirty="0"/>
              <a:t> </a:t>
            </a:r>
            <a:r>
              <a:rPr lang="ar-SA" dirty="0">
                <a:solidFill>
                  <a:srgbClr val="168489"/>
                </a:solidFill>
              </a:rPr>
              <a:t>استمرارية المنشأة: </a:t>
            </a:r>
            <a:r>
              <a:rPr lang="ar-SA" dirty="0"/>
              <a:t>يُركز هذا المعيار على تقييم قدرة المنشأة على الاستمرار في العمل في المستقبل القريب، وتحليل المخاطر المتعلقة بالاستدامة</a:t>
            </a:r>
            <a:endParaRPr lang="en-US" dirty="0"/>
          </a:p>
        </p:txBody>
      </p:sp>
    </p:spTree>
    <p:extLst>
      <p:ext uri="{BB962C8B-B14F-4D97-AF65-F5344CB8AC3E}">
        <p14:creationId xmlns:p14="http://schemas.microsoft.com/office/powerpoint/2010/main" val="1907139532"/>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down)">
                                      <p:cBhvr>
                                        <p:cTn id="7" dur="500"/>
                                        <p:tgtEl>
                                          <p:spTgt spid="14"/>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wipe(down)">
                                      <p:cBhvr>
                                        <p:cTn id="10"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51670BE-A417-3598-6814-70DE7F39FE02}"/>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476341AA-3BA9-3ABA-E9D9-91AD1630A50F}"/>
              </a:ext>
            </a:extLst>
          </p:cNvPr>
          <p:cNvSpPr txBox="1"/>
          <p:nvPr/>
        </p:nvSpPr>
        <p:spPr>
          <a:xfrm>
            <a:off x="2779494" y="-86085"/>
            <a:ext cx="6633012" cy="646331"/>
          </a:xfrm>
          <a:prstGeom prst="rect">
            <a:avLst/>
          </a:prstGeom>
          <a:noFill/>
        </p:spPr>
        <p:txBody>
          <a:bodyPr wrap="square">
            <a:spAutoFit/>
          </a:bodyPr>
          <a:lstStyle/>
          <a:p>
            <a:pPr algn="ctr" rtl="1"/>
            <a:r>
              <a:rPr lang="en-US" sz="3600" b="1" dirty="0">
                <a:solidFill>
                  <a:schemeClr val="bg1"/>
                </a:solidFill>
                <a:latin typeface="Adobe Arabic" panose="02040503050201020203" pitchFamily="18" charset="-78"/>
                <a:cs typeface="Adobe Arabic" panose="02040503050201020203" pitchFamily="18" charset="-78"/>
              </a:rPr>
              <a:t> </a:t>
            </a:r>
            <a:r>
              <a:rPr lang="ar-SA" sz="3600" b="1" dirty="0">
                <a:solidFill>
                  <a:schemeClr val="bg1"/>
                </a:solidFill>
                <a:latin typeface="Adobe Arabic" panose="02040503050201020203" pitchFamily="18" charset="-78"/>
                <a:cs typeface="Adobe Arabic" panose="02040503050201020203" pitchFamily="18" charset="-78"/>
              </a:rPr>
              <a:t>أبرز المعايير الدولية للمراجعة (</a:t>
            </a:r>
            <a:r>
              <a:rPr lang="en-US" sz="3600" b="1" dirty="0">
                <a:solidFill>
                  <a:schemeClr val="bg1"/>
                </a:solidFill>
                <a:latin typeface="Adobe Arabic" panose="02040503050201020203" pitchFamily="18" charset="-78"/>
                <a:cs typeface="Adobe Arabic" panose="02040503050201020203" pitchFamily="18" charset="-78"/>
              </a:rPr>
              <a:t>ISA</a:t>
            </a:r>
            <a:r>
              <a:rPr lang="ar-SA" sz="3600" b="1" dirty="0">
                <a:solidFill>
                  <a:schemeClr val="bg1"/>
                </a:solidFill>
                <a:latin typeface="Adobe Arabic" panose="02040503050201020203" pitchFamily="18" charset="-78"/>
                <a:cs typeface="Adobe Arabic" panose="02040503050201020203" pitchFamily="18" charset="-78"/>
              </a:rPr>
              <a:t>)</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7F51F5D4-046D-346B-7F11-F77F1BC7A74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grpSp>
        <p:nvGrpSpPr>
          <p:cNvPr id="3" name="Group 2">
            <a:extLst>
              <a:ext uri="{FF2B5EF4-FFF2-40B4-BE49-F238E27FC236}">
                <a16:creationId xmlns:a16="http://schemas.microsoft.com/office/drawing/2014/main" id="{293111B5-FB25-BFD1-B4B8-D0A0DE3E205B}"/>
              </a:ext>
            </a:extLst>
          </p:cNvPr>
          <p:cNvGrpSpPr/>
          <p:nvPr/>
        </p:nvGrpSpPr>
        <p:grpSpPr>
          <a:xfrm>
            <a:off x="8635240" y="2210532"/>
            <a:ext cx="2743873" cy="3122735"/>
            <a:chOff x="0" y="1465840"/>
            <a:chExt cx="1357308" cy="1544779"/>
          </a:xfrm>
        </p:grpSpPr>
        <p:sp>
          <p:nvSpPr>
            <p:cNvPr id="90" name="Freeform: Shape 89">
              <a:extLst>
                <a:ext uri="{FF2B5EF4-FFF2-40B4-BE49-F238E27FC236}">
                  <a16:creationId xmlns:a16="http://schemas.microsoft.com/office/drawing/2014/main" id="{EE52E8E3-6925-B50A-794C-7BC1BF1BE4DB}"/>
                </a:ext>
              </a:extLst>
            </p:cNvPr>
            <p:cNvSpPr/>
            <p:nvPr/>
          </p:nvSpPr>
          <p:spPr>
            <a:xfrm>
              <a:off x="115996" y="1984835"/>
              <a:ext cx="1225615" cy="520881"/>
            </a:xfrm>
            <a:custGeom>
              <a:avLst/>
              <a:gdLst>
                <a:gd name="connsiteX0" fmla="*/ 0 w 2064132"/>
                <a:gd name="connsiteY0" fmla="*/ 0 h 877957"/>
                <a:gd name="connsiteX1" fmla="*/ 352967 w 2064132"/>
                <a:gd name="connsiteY1" fmla="*/ 0 h 877957"/>
                <a:gd name="connsiteX2" fmla="*/ 385327 w 2064132"/>
                <a:gd name="connsiteY2" fmla="*/ 104246 h 877957"/>
                <a:gd name="connsiteX3" fmla="*/ 1032066 w 2064132"/>
                <a:gd name="connsiteY3" fmla="*/ 532933 h 877957"/>
                <a:gd name="connsiteX4" fmla="*/ 1678805 w 2064132"/>
                <a:gd name="connsiteY4" fmla="*/ 104246 h 877957"/>
                <a:gd name="connsiteX5" fmla="*/ 1711165 w 2064132"/>
                <a:gd name="connsiteY5" fmla="*/ 0 h 877957"/>
                <a:gd name="connsiteX6" fmla="*/ 2064132 w 2064132"/>
                <a:gd name="connsiteY6" fmla="*/ 0 h 877957"/>
                <a:gd name="connsiteX7" fmla="*/ 2057718 w 2064132"/>
                <a:gd name="connsiteY7" fmla="*/ 42026 h 877957"/>
                <a:gd name="connsiteX8" fmla="*/ 1032066 w 2064132"/>
                <a:gd name="connsiteY8" fmla="*/ 877957 h 877957"/>
                <a:gd name="connsiteX9" fmla="*/ 6414 w 2064132"/>
                <a:gd name="connsiteY9" fmla="*/ 42026 h 877957"/>
                <a:gd name="connsiteX10" fmla="*/ 0 w 2064132"/>
                <a:gd name="connsiteY10" fmla="*/ 0 h 8779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064132" h="877957">
                  <a:moveTo>
                    <a:pt x="0" y="0"/>
                  </a:moveTo>
                  <a:lnTo>
                    <a:pt x="352967" y="0"/>
                  </a:lnTo>
                  <a:lnTo>
                    <a:pt x="385327" y="104246"/>
                  </a:lnTo>
                  <a:cubicBezTo>
                    <a:pt x="491881" y="356168"/>
                    <a:pt x="741330" y="532933"/>
                    <a:pt x="1032066" y="532933"/>
                  </a:cubicBezTo>
                  <a:cubicBezTo>
                    <a:pt x="1322802" y="532933"/>
                    <a:pt x="1572252" y="356168"/>
                    <a:pt x="1678805" y="104246"/>
                  </a:cubicBezTo>
                  <a:lnTo>
                    <a:pt x="1711165" y="0"/>
                  </a:lnTo>
                  <a:lnTo>
                    <a:pt x="2064132" y="0"/>
                  </a:lnTo>
                  <a:lnTo>
                    <a:pt x="2057718" y="42026"/>
                  </a:lnTo>
                  <a:cubicBezTo>
                    <a:pt x="1960097" y="519091"/>
                    <a:pt x="1537990" y="877957"/>
                    <a:pt x="1032066" y="877957"/>
                  </a:cubicBezTo>
                  <a:cubicBezTo>
                    <a:pt x="526142" y="877957"/>
                    <a:pt x="104035" y="519091"/>
                    <a:pt x="6414" y="42026"/>
                  </a:cubicBezTo>
                  <a:lnTo>
                    <a:pt x="0" y="0"/>
                  </a:lnTo>
                  <a:close/>
                </a:path>
              </a:pathLst>
            </a:custGeom>
            <a:solidFill>
              <a:srgbClr val="A0C9CA"/>
            </a:solidFill>
            <a:ln>
              <a:solidFill>
                <a:srgbClr val="A0C9CA"/>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3200"/>
            </a:p>
          </p:txBody>
        </p:sp>
        <p:sp>
          <p:nvSpPr>
            <p:cNvPr id="91" name="TextBox 6">
              <a:extLst>
                <a:ext uri="{FF2B5EF4-FFF2-40B4-BE49-F238E27FC236}">
                  <a16:creationId xmlns:a16="http://schemas.microsoft.com/office/drawing/2014/main" id="{CE2D34A2-412E-68EC-65EB-D7A3F879C0E5}"/>
                </a:ext>
              </a:extLst>
            </p:cNvPr>
            <p:cNvSpPr txBox="1"/>
            <p:nvPr/>
          </p:nvSpPr>
          <p:spPr>
            <a:xfrm>
              <a:off x="467449" y="1465840"/>
              <a:ext cx="516373" cy="586905"/>
            </a:xfrm>
            <a:prstGeom prst="rect">
              <a:avLst/>
            </a:prstGeom>
            <a:noFill/>
          </p:spPr>
          <p:txBody>
            <a:bodyPr wrap="none" rtlCol="0">
              <a:spAutoFit/>
            </a:bodyPr>
            <a:lstStyle/>
            <a:p>
              <a:pPr algn="ctr" rtl="1">
                <a:lnSpc>
                  <a:spcPct val="115000"/>
                </a:lnSpc>
              </a:pPr>
              <a:r>
                <a:rPr lang="en-US" sz="6600" b="1" kern="1200">
                  <a:solidFill>
                    <a:srgbClr val="A0C9CA"/>
                  </a:solidFill>
                  <a:effectLst/>
                  <a:latin typeface="Calibri" panose="020F0502020204030204" pitchFamily="34" charset="0"/>
                  <a:ea typeface="Calibri" panose="020F0502020204030204" pitchFamily="34" charset="0"/>
                  <a:cs typeface="Activist Light"/>
                </a:rPr>
                <a:t>08</a:t>
              </a:r>
              <a:endParaRPr lang="en-US" sz="66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92" name="مربع نص 18">
              <a:extLst>
                <a:ext uri="{FF2B5EF4-FFF2-40B4-BE49-F238E27FC236}">
                  <a16:creationId xmlns:a16="http://schemas.microsoft.com/office/drawing/2014/main" id="{1C31E0E1-009D-19C2-E7A2-C8AF79AA773D}"/>
                </a:ext>
              </a:extLst>
            </p:cNvPr>
            <p:cNvSpPr txBox="1"/>
            <p:nvPr/>
          </p:nvSpPr>
          <p:spPr>
            <a:xfrm>
              <a:off x="0" y="2653425"/>
              <a:ext cx="1357308" cy="357194"/>
            </a:xfrm>
            <a:prstGeom prst="rect">
              <a:avLst/>
            </a:prstGeom>
            <a:noFill/>
          </p:spPr>
          <p:txBody>
            <a:bodyPr wrap="square" rtlCol="1">
              <a:noAutofit/>
            </a:bodyPr>
            <a:lstStyle/>
            <a:p>
              <a:pPr algn="ctr" rtl="0">
                <a:lnSpc>
                  <a:spcPct val="115000"/>
                </a:lnSpc>
              </a:pPr>
              <a:r>
                <a:rPr lang="en-US" sz="4000" b="1" kern="1200">
                  <a:solidFill>
                    <a:srgbClr val="000000"/>
                  </a:solidFill>
                  <a:effectLst/>
                  <a:latin typeface="Adobe Arabic" panose="02040503050201020203" pitchFamily="18" charset="-78"/>
                  <a:ea typeface="Calibri" panose="020F0502020204030204" pitchFamily="34" charset="0"/>
                  <a:cs typeface="Sakkal Majalla" panose="02000000000000000000" pitchFamily="2" charset="-78"/>
                </a:rPr>
                <a:t>ISA 240</a:t>
              </a:r>
              <a:endParaRPr lang="en-US" sz="40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
        <p:nvSpPr>
          <p:cNvPr id="2" name="TextBox 1">
            <a:extLst>
              <a:ext uri="{FF2B5EF4-FFF2-40B4-BE49-F238E27FC236}">
                <a16:creationId xmlns:a16="http://schemas.microsoft.com/office/drawing/2014/main" id="{CE0B313A-261E-AAB1-0996-D4D7481A5A25}"/>
              </a:ext>
            </a:extLst>
          </p:cNvPr>
          <p:cNvSpPr txBox="1"/>
          <p:nvPr/>
        </p:nvSpPr>
        <p:spPr>
          <a:xfrm>
            <a:off x="711201" y="3047605"/>
            <a:ext cx="6633012" cy="1977464"/>
          </a:xfrm>
          <a:prstGeom prst="rect">
            <a:avLst/>
          </a:prstGeom>
          <a:noFill/>
        </p:spPr>
        <p:txBody>
          <a:bodyPr wrap="square">
            <a:spAutoFit/>
          </a:bodyPr>
          <a:lstStyle>
            <a:defPPr>
              <a:defRPr lang="en-US"/>
            </a:defPPr>
            <a:lvl1pPr algn="just" rtl="1">
              <a:lnSpc>
                <a:spcPct val="150000"/>
              </a:lnSpc>
              <a:defRPr sz="2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defRPr>
            </a:lvl1pPr>
          </a:lstStyle>
          <a:p>
            <a:r>
              <a:rPr lang="en-US" dirty="0"/>
              <a:t> </a:t>
            </a:r>
            <a:r>
              <a:rPr lang="ar-SA" dirty="0">
                <a:solidFill>
                  <a:srgbClr val="168489"/>
                </a:solidFill>
              </a:rPr>
              <a:t>مسؤوليات المراجع المتعلقة بالاحتيال في عملية المراجعة: </a:t>
            </a:r>
            <a:r>
              <a:rPr lang="ar-SA" dirty="0"/>
              <a:t>يُحدد هذا المعيار مسؤوليات المراجع في اكتشاف حالات الاحتيال أو التلاعب أثناء عملية المراجعة</a:t>
            </a:r>
            <a:endParaRPr lang="en-US" dirty="0"/>
          </a:p>
        </p:txBody>
      </p:sp>
    </p:spTree>
    <p:extLst>
      <p:ext uri="{BB962C8B-B14F-4D97-AF65-F5344CB8AC3E}">
        <p14:creationId xmlns:p14="http://schemas.microsoft.com/office/powerpoint/2010/main" val="866059674"/>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wipe(down)">
                                      <p:cBhvr>
                                        <p:cTn id="10"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BC56D59-251C-9534-E363-DFE97D64FCE2}"/>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9A3ED5A2-338E-4059-BE0E-72C0402F694A}"/>
              </a:ext>
            </a:extLst>
          </p:cNvPr>
          <p:cNvSpPr txBox="1"/>
          <p:nvPr/>
        </p:nvSpPr>
        <p:spPr>
          <a:xfrm>
            <a:off x="2779494" y="-86085"/>
            <a:ext cx="6633012" cy="646331"/>
          </a:xfrm>
          <a:prstGeom prst="rect">
            <a:avLst/>
          </a:prstGeom>
          <a:noFill/>
        </p:spPr>
        <p:txBody>
          <a:bodyPr wrap="square">
            <a:spAutoFit/>
          </a:bodyPr>
          <a:lstStyle/>
          <a:p>
            <a:pPr algn="ctr" rtl="1"/>
            <a:r>
              <a:rPr lang="en-US" sz="3600" b="1" dirty="0">
                <a:solidFill>
                  <a:schemeClr val="bg1"/>
                </a:solidFill>
                <a:latin typeface="Adobe Arabic" panose="02040503050201020203" pitchFamily="18" charset="-78"/>
                <a:cs typeface="Adobe Arabic" panose="02040503050201020203" pitchFamily="18" charset="-78"/>
              </a:rPr>
              <a:t> </a:t>
            </a:r>
            <a:r>
              <a:rPr lang="ar-SA" sz="3600" b="1" dirty="0">
                <a:solidFill>
                  <a:schemeClr val="bg1"/>
                </a:solidFill>
                <a:latin typeface="Adobe Arabic" panose="02040503050201020203" pitchFamily="18" charset="-78"/>
                <a:cs typeface="Adobe Arabic" panose="02040503050201020203" pitchFamily="18" charset="-78"/>
              </a:rPr>
              <a:t>تطبيق المعايير الدولية للمراجعة</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1F9021E7-2BF5-7A90-2C5D-0DA231103A4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pic>
        <p:nvPicPr>
          <p:cNvPr id="5" name="Picture 4">
            <a:extLst>
              <a:ext uri="{FF2B5EF4-FFF2-40B4-BE49-F238E27FC236}">
                <a16:creationId xmlns:a16="http://schemas.microsoft.com/office/drawing/2014/main" id="{73ECA5B9-A14D-450D-63A2-8E9EED4E3B12}"/>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1104899"/>
            <a:ext cx="5318761" cy="5318761"/>
          </a:xfrm>
          <a:prstGeom prst="rect">
            <a:avLst/>
          </a:prstGeom>
        </p:spPr>
      </p:pic>
      <p:sp>
        <p:nvSpPr>
          <p:cNvPr id="6" name="TextBox 5">
            <a:extLst>
              <a:ext uri="{FF2B5EF4-FFF2-40B4-BE49-F238E27FC236}">
                <a16:creationId xmlns:a16="http://schemas.microsoft.com/office/drawing/2014/main" id="{78FA5A25-EA19-F527-A0D1-591678F6494A}"/>
              </a:ext>
            </a:extLst>
          </p:cNvPr>
          <p:cNvSpPr txBox="1"/>
          <p:nvPr/>
        </p:nvSpPr>
        <p:spPr>
          <a:xfrm>
            <a:off x="5318761" y="1492572"/>
            <a:ext cx="6364661" cy="1936428"/>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Calibri" panose="020F0502020204030204" pitchFamily="34" charset="0"/>
                <a:ea typeface="Calibri" panose="020F0502020204030204" pitchFamily="34" charset="0"/>
                <a:cs typeface="Sakkal Majalla" panose="02000000000000000000" pitchFamily="2" charset="-78"/>
              </a:defRPr>
            </a:lvl1pPr>
          </a:lstStyle>
          <a:p>
            <a:pPr>
              <a:buBlip>
                <a:blip r:embed="rId6"/>
              </a:buBlip>
            </a:pPr>
            <a:r>
              <a:rPr lang="ar-SA"/>
              <a:t>تُطبق المعايير الدولية للمراجعة في العديد من الدول حول العالم، حيث تُعتبر الأساس الذي يعتمد عليه المراجعون الخارجيون لتقديم خدماتهم. ومع ذلك، فإن التطبيق قد يختلف بناءً على القوانين المحلية لكل دولة</a:t>
            </a:r>
            <a:endParaRPr lang="en-US" dirty="0"/>
          </a:p>
        </p:txBody>
      </p:sp>
      <p:sp>
        <p:nvSpPr>
          <p:cNvPr id="7" name="TextBox 6">
            <a:extLst>
              <a:ext uri="{FF2B5EF4-FFF2-40B4-BE49-F238E27FC236}">
                <a16:creationId xmlns:a16="http://schemas.microsoft.com/office/drawing/2014/main" id="{613C4B4A-5FDB-104B-1DB8-07C5F194AB0A}"/>
              </a:ext>
            </a:extLst>
          </p:cNvPr>
          <p:cNvSpPr txBox="1"/>
          <p:nvPr/>
        </p:nvSpPr>
        <p:spPr>
          <a:xfrm>
            <a:off x="5318761" y="4269544"/>
            <a:ext cx="6364661" cy="1475404"/>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Calibri" panose="020F0502020204030204" pitchFamily="34" charset="0"/>
                <a:ea typeface="Calibri" panose="020F0502020204030204" pitchFamily="34" charset="0"/>
                <a:cs typeface="Sakkal Majalla" panose="02000000000000000000" pitchFamily="2" charset="-78"/>
              </a:defRPr>
            </a:lvl1pPr>
          </a:lstStyle>
          <a:p>
            <a:pPr>
              <a:buBlip>
                <a:blip r:embed="rId6"/>
              </a:buBlip>
            </a:pPr>
            <a:r>
              <a:rPr lang="ar-SA"/>
              <a:t>من المهم أن يتم تدريب المراجعين على فهم وتطبيق هذه المعايير، مع مراعاة أي تعديلات محلية قد تُضاف إلى الإطار الدولي</a:t>
            </a:r>
            <a:endParaRPr lang="en-US" dirty="0"/>
          </a:p>
        </p:txBody>
      </p:sp>
    </p:spTree>
    <p:extLst>
      <p:ext uri="{BB962C8B-B14F-4D97-AF65-F5344CB8AC3E}">
        <p14:creationId xmlns:p14="http://schemas.microsoft.com/office/powerpoint/2010/main" val="3820897214"/>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par>
                                <p:cTn id="8" presetID="42" presetClass="entr" presetSubtype="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1000"/>
                                        <p:tgtEl>
                                          <p:spTgt spid="6"/>
                                        </p:tgtEl>
                                      </p:cBhvr>
                                    </p:animEffect>
                                    <p:anim calcmode="lin" valueType="num">
                                      <p:cBhvr>
                                        <p:cTn id="11" dur="1000" fill="hold"/>
                                        <p:tgtEl>
                                          <p:spTgt spid="6"/>
                                        </p:tgtEl>
                                        <p:attrNameLst>
                                          <p:attrName>ppt_x</p:attrName>
                                        </p:attrNameLst>
                                      </p:cBhvr>
                                      <p:tavLst>
                                        <p:tav tm="0">
                                          <p:val>
                                            <p:strVal val="#ppt_x"/>
                                          </p:val>
                                        </p:tav>
                                        <p:tav tm="100000">
                                          <p:val>
                                            <p:strVal val="#ppt_x"/>
                                          </p:val>
                                        </p:tav>
                                      </p:tavLst>
                                    </p:anim>
                                    <p:anim calcmode="lin" valueType="num">
                                      <p:cBhvr>
                                        <p:cTn id="12"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1000"/>
                                        <p:tgtEl>
                                          <p:spTgt spid="7"/>
                                        </p:tgtEl>
                                      </p:cBhvr>
                                    </p:animEffect>
                                    <p:anim calcmode="lin" valueType="num">
                                      <p:cBhvr>
                                        <p:cTn id="18" dur="1000" fill="hold"/>
                                        <p:tgtEl>
                                          <p:spTgt spid="7"/>
                                        </p:tgtEl>
                                        <p:attrNameLst>
                                          <p:attrName>ppt_x</p:attrName>
                                        </p:attrNameLst>
                                      </p:cBhvr>
                                      <p:tavLst>
                                        <p:tav tm="0">
                                          <p:val>
                                            <p:strVal val="#ppt_x"/>
                                          </p:val>
                                        </p:tav>
                                        <p:tav tm="100000">
                                          <p:val>
                                            <p:strVal val="#ppt_x"/>
                                          </p:val>
                                        </p:tav>
                                      </p:tavLst>
                                    </p:anim>
                                    <p:anim calcmode="lin" valueType="num">
                                      <p:cBhvr>
                                        <p:cTn id="1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78BF2DB-CF62-1745-F069-3C075C121AA6}"/>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A1633CCE-BA89-85D1-6A01-E4FCAACAB1DC}"/>
              </a:ext>
            </a:extLst>
          </p:cNvPr>
          <p:cNvSpPr txBox="1"/>
          <p:nvPr/>
        </p:nvSpPr>
        <p:spPr>
          <a:xfrm>
            <a:off x="2779494" y="-86085"/>
            <a:ext cx="6633012" cy="646331"/>
          </a:xfrm>
          <a:prstGeom prst="rect">
            <a:avLst/>
          </a:prstGeom>
          <a:noFill/>
        </p:spPr>
        <p:txBody>
          <a:bodyPr wrap="square">
            <a:spAutoFit/>
          </a:bodyPr>
          <a:lstStyle/>
          <a:p>
            <a:pPr algn="ctr" rtl="1"/>
            <a:r>
              <a:rPr lang="en-US" sz="3600" b="1" dirty="0">
                <a:solidFill>
                  <a:schemeClr val="bg1"/>
                </a:solidFill>
                <a:latin typeface="Adobe Arabic" panose="02040503050201020203" pitchFamily="18" charset="-78"/>
                <a:cs typeface="Adobe Arabic" panose="02040503050201020203" pitchFamily="18" charset="-78"/>
              </a:rPr>
              <a:t> </a:t>
            </a:r>
            <a:r>
              <a:rPr lang="ar-SA" sz="3600" b="1" dirty="0">
                <a:solidFill>
                  <a:schemeClr val="bg1"/>
                </a:solidFill>
                <a:latin typeface="Adobe Arabic" panose="02040503050201020203" pitchFamily="18" charset="-78"/>
                <a:cs typeface="Adobe Arabic" panose="02040503050201020203" pitchFamily="18" charset="-78"/>
              </a:rPr>
              <a:t>التحديات المرتبطة بالمعايير الدولية للمراجعة</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27AABA78-CE03-B11F-4CCB-CCDACB43130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grpSp>
        <p:nvGrpSpPr>
          <p:cNvPr id="12" name="Group 11">
            <a:extLst>
              <a:ext uri="{FF2B5EF4-FFF2-40B4-BE49-F238E27FC236}">
                <a16:creationId xmlns:a16="http://schemas.microsoft.com/office/drawing/2014/main" id="{D4BD8F45-A198-A48A-08AE-ACBD610B83B2}"/>
              </a:ext>
            </a:extLst>
          </p:cNvPr>
          <p:cNvGrpSpPr/>
          <p:nvPr/>
        </p:nvGrpSpPr>
        <p:grpSpPr>
          <a:xfrm>
            <a:off x="4265291" y="2163085"/>
            <a:ext cx="3470336" cy="3197225"/>
            <a:chOff x="1891724" y="14611"/>
            <a:chExt cx="2798535" cy="2580195"/>
          </a:xfrm>
        </p:grpSpPr>
        <p:sp>
          <p:nvSpPr>
            <p:cNvPr id="16" name="مربع نص 24">
              <a:extLst>
                <a:ext uri="{FF2B5EF4-FFF2-40B4-BE49-F238E27FC236}">
                  <a16:creationId xmlns:a16="http://schemas.microsoft.com/office/drawing/2014/main" id="{3DE910D9-B17F-4F03-2EBC-D8BCAD6AF7AF}"/>
                </a:ext>
              </a:extLst>
            </p:cNvPr>
            <p:cNvSpPr txBox="1"/>
            <p:nvPr/>
          </p:nvSpPr>
          <p:spPr>
            <a:xfrm>
              <a:off x="2839428" y="990097"/>
              <a:ext cx="1825888" cy="730737"/>
            </a:xfrm>
            <a:prstGeom prst="rect">
              <a:avLst/>
            </a:prstGeom>
            <a:noFill/>
          </p:spPr>
          <p:txBody>
            <a:bodyPr wrap="square" rtlCol="1">
              <a:noAutofit/>
            </a:bodyPr>
            <a:lstStyle/>
            <a:p>
              <a:pPr algn="ctr" rtl="0">
                <a:lnSpc>
                  <a:spcPct val="115000"/>
                </a:lnSpc>
              </a:pPr>
              <a:r>
                <a:rPr lang="ar-SY" sz="32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التكاليف المرتفعة</a:t>
              </a:r>
              <a:endParaRPr lang="en-US"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17" name="Shape">
              <a:extLst>
                <a:ext uri="{FF2B5EF4-FFF2-40B4-BE49-F238E27FC236}">
                  <a16:creationId xmlns:a16="http://schemas.microsoft.com/office/drawing/2014/main" id="{D16B260A-DBC3-7682-B8F3-E0EDA85AED7E}"/>
                </a:ext>
              </a:extLst>
            </p:cNvPr>
            <p:cNvSpPr/>
            <p:nvPr/>
          </p:nvSpPr>
          <p:spPr>
            <a:xfrm>
              <a:off x="1891724" y="14611"/>
              <a:ext cx="2798535" cy="2580195"/>
            </a:xfrm>
            <a:custGeom>
              <a:avLst/>
              <a:gdLst/>
              <a:ahLst/>
              <a:cxnLst>
                <a:cxn ang="0">
                  <a:pos x="wd2" y="hd2"/>
                </a:cxn>
                <a:cxn ang="5400000">
                  <a:pos x="wd2" y="hd2"/>
                </a:cxn>
                <a:cxn ang="10800000">
                  <a:pos x="wd2" y="hd2"/>
                </a:cxn>
                <a:cxn ang="16200000">
                  <a:pos x="wd2" y="hd2"/>
                </a:cxn>
              </a:cxnLst>
              <a:rect l="0" t="0" r="r" b="b"/>
              <a:pathLst>
                <a:path w="21600" h="21486" extrusionOk="0">
                  <a:moveTo>
                    <a:pt x="12600" y="21486"/>
                  </a:moveTo>
                  <a:cubicBezTo>
                    <a:pt x="12178" y="21486"/>
                    <a:pt x="11773" y="21367"/>
                    <a:pt x="11406" y="21149"/>
                  </a:cubicBezTo>
                  <a:lnTo>
                    <a:pt x="3729" y="16373"/>
                  </a:lnTo>
                  <a:lnTo>
                    <a:pt x="386" y="16373"/>
                  </a:lnTo>
                  <a:cubicBezTo>
                    <a:pt x="294" y="16373"/>
                    <a:pt x="220" y="16334"/>
                    <a:pt x="165" y="16274"/>
                  </a:cubicBezTo>
                  <a:cubicBezTo>
                    <a:pt x="110" y="16215"/>
                    <a:pt x="73" y="16136"/>
                    <a:pt x="73" y="16036"/>
                  </a:cubicBezTo>
                  <a:lnTo>
                    <a:pt x="73" y="14293"/>
                  </a:lnTo>
                  <a:cubicBezTo>
                    <a:pt x="73" y="14154"/>
                    <a:pt x="110" y="14035"/>
                    <a:pt x="202" y="13956"/>
                  </a:cubicBezTo>
                  <a:cubicBezTo>
                    <a:pt x="790" y="13381"/>
                    <a:pt x="1561" y="12529"/>
                    <a:pt x="2516" y="11439"/>
                  </a:cubicBezTo>
                  <a:lnTo>
                    <a:pt x="3398" y="10448"/>
                  </a:lnTo>
                  <a:cubicBezTo>
                    <a:pt x="4463" y="9259"/>
                    <a:pt x="4684" y="8685"/>
                    <a:pt x="4684" y="8407"/>
                  </a:cubicBezTo>
                  <a:cubicBezTo>
                    <a:pt x="4684" y="8149"/>
                    <a:pt x="4592" y="7932"/>
                    <a:pt x="4408" y="7773"/>
                  </a:cubicBezTo>
                  <a:cubicBezTo>
                    <a:pt x="4225" y="7595"/>
                    <a:pt x="3986" y="7515"/>
                    <a:pt x="3692" y="7515"/>
                  </a:cubicBezTo>
                  <a:cubicBezTo>
                    <a:pt x="3398" y="7515"/>
                    <a:pt x="3159" y="7595"/>
                    <a:pt x="2976" y="7773"/>
                  </a:cubicBezTo>
                  <a:cubicBezTo>
                    <a:pt x="2792" y="7951"/>
                    <a:pt x="2718" y="8169"/>
                    <a:pt x="2718" y="8447"/>
                  </a:cubicBezTo>
                  <a:lnTo>
                    <a:pt x="2718" y="8823"/>
                  </a:lnTo>
                  <a:cubicBezTo>
                    <a:pt x="2718" y="8922"/>
                    <a:pt x="2682" y="9002"/>
                    <a:pt x="2627" y="9061"/>
                  </a:cubicBezTo>
                  <a:cubicBezTo>
                    <a:pt x="2571" y="9120"/>
                    <a:pt x="2498" y="9160"/>
                    <a:pt x="2406" y="9160"/>
                  </a:cubicBezTo>
                  <a:lnTo>
                    <a:pt x="312" y="9160"/>
                  </a:lnTo>
                  <a:cubicBezTo>
                    <a:pt x="220" y="9160"/>
                    <a:pt x="147" y="9120"/>
                    <a:pt x="92" y="9061"/>
                  </a:cubicBezTo>
                  <a:cubicBezTo>
                    <a:pt x="37" y="9002"/>
                    <a:pt x="0" y="8922"/>
                    <a:pt x="0" y="8823"/>
                  </a:cubicBezTo>
                  <a:lnTo>
                    <a:pt x="0" y="8031"/>
                  </a:lnTo>
                  <a:cubicBezTo>
                    <a:pt x="37" y="7416"/>
                    <a:pt x="239" y="6861"/>
                    <a:pt x="569" y="6406"/>
                  </a:cubicBezTo>
                  <a:cubicBezTo>
                    <a:pt x="900" y="5950"/>
                    <a:pt x="1341" y="5593"/>
                    <a:pt x="1892" y="5355"/>
                  </a:cubicBezTo>
                  <a:cubicBezTo>
                    <a:pt x="2424" y="5118"/>
                    <a:pt x="3031" y="4999"/>
                    <a:pt x="3692" y="4999"/>
                  </a:cubicBezTo>
                  <a:cubicBezTo>
                    <a:pt x="4427" y="4999"/>
                    <a:pt x="5088" y="5157"/>
                    <a:pt x="5639" y="5454"/>
                  </a:cubicBezTo>
                  <a:cubicBezTo>
                    <a:pt x="6190" y="5752"/>
                    <a:pt x="6631" y="6168"/>
                    <a:pt x="6924" y="6683"/>
                  </a:cubicBezTo>
                  <a:cubicBezTo>
                    <a:pt x="7218" y="7198"/>
                    <a:pt x="7365" y="7773"/>
                    <a:pt x="7365" y="8387"/>
                  </a:cubicBezTo>
                  <a:cubicBezTo>
                    <a:pt x="7365" y="8843"/>
                    <a:pt x="7255" y="9299"/>
                    <a:pt x="7053" y="9755"/>
                  </a:cubicBezTo>
                  <a:cubicBezTo>
                    <a:pt x="6851" y="10210"/>
                    <a:pt x="6557" y="10686"/>
                    <a:pt x="6153" y="11181"/>
                  </a:cubicBezTo>
                  <a:cubicBezTo>
                    <a:pt x="5878" y="11538"/>
                    <a:pt x="5565" y="11915"/>
                    <a:pt x="5235" y="12271"/>
                  </a:cubicBezTo>
                  <a:cubicBezTo>
                    <a:pt x="4904" y="12628"/>
                    <a:pt x="4427" y="13123"/>
                    <a:pt x="3820" y="13758"/>
                  </a:cubicBezTo>
                  <a:lnTo>
                    <a:pt x="3692" y="13896"/>
                  </a:lnTo>
                  <a:lnTo>
                    <a:pt x="7200" y="13896"/>
                  </a:lnTo>
                  <a:cubicBezTo>
                    <a:pt x="7273" y="13896"/>
                    <a:pt x="7329" y="13956"/>
                    <a:pt x="7329" y="14035"/>
                  </a:cubicBezTo>
                  <a:cubicBezTo>
                    <a:pt x="7329" y="14114"/>
                    <a:pt x="7273" y="14174"/>
                    <a:pt x="7200" y="14174"/>
                  </a:cubicBezTo>
                  <a:lnTo>
                    <a:pt x="3490" y="14174"/>
                  </a:lnTo>
                  <a:cubicBezTo>
                    <a:pt x="3416" y="14174"/>
                    <a:pt x="3343" y="14134"/>
                    <a:pt x="3306" y="14055"/>
                  </a:cubicBezTo>
                  <a:cubicBezTo>
                    <a:pt x="3269" y="13976"/>
                    <a:pt x="3288" y="13896"/>
                    <a:pt x="3343" y="13817"/>
                  </a:cubicBezTo>
                  <a:lnTo>
                    <a:pt x="3637" y="13520"/>
                  </a:lnTo>
                  <a:cubicBezTo>
                    <a:pt x="4243" y="12886"/>
                    <a:pt x="4702" y="12410"/>
                    <a:pt x="5051" y="12053"/>
                  </a:cubicBezTo>
                  <a:cubicBezTo>
                    <a:pt x="5382" y="11697"/>
                    <a:pt x="5694" y="11340"/>
                    <a:pt x="5951" y="10983"/>
                  </a:cubicBezTo>
                  <a:cubicBezTo>
                    <a:pt x="6337" y="10508"/>
                    <a:pt x="6612" y="10052"/>
                    <a:pt x="6814" y="9616"/>
                  </a:cubicBezTo>
                  <a:cubicBezTo>
                    <a:pt x="6998" y="9200"/>
                    <a:pt x="7090" y="8784"/>
                    <a:pt x="7090" y="8387"/>
                  </a:cubicBezTo>
                  <a:cubicBezTo>
                    <a:pt x="7090" y="7832"/>
                    <a:pt x="6961" y="7297"/>
                    <a:pt x="6686" y="6842"/>
                  </a:cubicBezTo>
                  <a:cubicBezTo>
                    <a:pt x="6410" y="6386"/>
                    <a:pt x="6025" y="6009"/>
                    <a:pt x="5510" y="5732"/>
                  </a:cubicBezTo>
                  <a:cubicBezTo>
                    <a:pt x="4996" y="5454"/>
                    <a:pt x="4390" y="5316"/>
                    <a:pt x="3692" y="5316"/>
                  </a:cubicBezTo>
                  <a:cubicBezTo>
                    <a:pt x="3067" y="5316"/>
                    <a:pt x="2498" y="5435"/>
                    <a:pt x="2002" y="5653"/>
                  </a:cubicBezTo>
                  <a:cubicBezTo>
                    <a:pt x="1506" y="5871"/>
                    <a:pt x="1102" y="6207"/>
                    <a:pt x="790" y="6624"/>
                  </a:cubicBezTo>
                  <a:cubicBezTo>
                    <a:pt x="496" y="7040"/>
                    <a:pt x="312" y="7535"/>
                    <a:pt x="276" y="8070"/>
                  </a:cubicBezTo>
                  <a:lnTo>
                    <a:pt x="276" y="8843"/>
                  </a:lnTo>
                  <a:cubicBezTo>
                    <a:pt x="276" y="8863"/>
                    <a:pt x="276" y="8863"/>
                    <a:pt x="294" y="8863"/>
                  </a:cubicBezTo>
                  <a:cubicBezTo>
                    <a:pt x="294" y="8863"/>
                    <a:pt x="312" y="8883"/>
                    <a:pt x="312" y="8883"/>
                  </a:cubicBezTo>
                  <a:lnTo>
                    <a:pt x="2406" y="8883"/>
                  </a:lnTo>
                  <a:cubicBezTo>
                    <a:pt x="2425" y="8883"/>
                    <a:pt x="2425" y="8883"/>
                    <a:pt x="2425" y="8863"/>
                  </a:cubicBezTo>
                  <a:cubicBezTo>
                    <a:pt x="2425" y="8863"/>
                    <a:pt x="2443" y="8843"/>
                    <a:pt x="2443" y="8843"/>
                  </a:cubicBezTo>
                  <a:lnTo>
                    <a:pt x="2443" y="8467"/>
                  </a:lnTo>
                  <a:cubicBezTo>
                    <a:pt x="2443" y="8110"/>
                    <a:pt x="2553" y="7793"/>
                    <a:pt x="2792" y="7575"/>
                  </a:cubicBezTo>
                  <a:cubicBezTo>
                    <a:pt x="3012" y="7357"/>
                    <a:pt x="3325" y="7238"/>
                    <a:pt x="3692" y="7238"/>
                  </a:cubicBezTo>
                  <a:cubicBezTo>
                    <a:pt x="4059" y="7238"/>
                    <a:pt x="4353" y="7357"/>
                    <a:pt x="4592" y="7575"/>
                  </a:cubicBezTo>
                  <a:cubicBezTo>
                    <a:pt x="4831" y="7793"/>
                    <a:pt x="4959" y="8090"/>
                    <a:pt x="4959" y="8447"/>
                  </a:cubicBezTo>
                  <a:cubicBezTo>
                    <a:pt x="4959" y="8942"/>
                    <a:pt x="4518" y="9675"/>
                    <a:pt x="3600" y="10706"/>
                  </a:cubicBezTo>
                  <a:lnTo>
                    <a:pt x="2737" y="11697"/>
                  </a:lnTo>
                  <a:cubicBezTo>
                    <a:pt x="1782" y="12787"/>
                    <a:pt x="992" y="13639"/>
                    <a:pt x="422" y="14233"/>
                  </a:cubicBezTo>
                  <a:cubicBezTo>
                    <a:pt x="386" y="14273"/>
                    <a:pt x="386" y="14312"/>
                    <a:pt x="386" y="14352"/>
                  </a:cubicBezTo>
                  <a:lnTo>
                    <a:pt x="386" y="16096"/>
                  </a:lnTo>
                  <a:cubicBezTo>
                    <a:pt x="386" y="16116"/>
                    <a:pt x="386" y="16116"/>
                    <a:pt x="404" y="16116"/>
                  </a:cubicBezTo>
                  <a:cubicBezTo>
                    <a:pt x="404" y="16116"/>
                    <a:pt x="422" y="16136"/>
                    <a:pt x="422" y="16136"/>
                  </a:cubicBezTo>
                  <a:lnTo>
                    <a:pt x="3802" y="16136"/>
                  </a:lnTo>
                  <a:lnTo>
                    <a:pt x="3802" y="16136"/>
                  </a:lnTo>
                  <a:cubicBezTo>
                    <a:pt x="3820" y="16136"/>
                    <a:pt x="3857" y="16136"/>
                    <a:pt x="3876" y="16155"/>
                  </a:cubicBezTo>
                  <a:lnTo>
                    <a:pt x="11590" y="20951"/>
                  </a:lnTo>
                  <a:cubicBezTo>
                    <a:pt x="12251" y="21367"/>
                    <a:pt x="13059" y="21367"/>
                    <a:pt x="13720" y="20951"/>
                  </a:cubicBezTo>
                  <a:lnTo>
                    <a:pt x="20296" y="16849"/>
                  </a:lnTo>
                  <a:cubicBezTo>
                    <a:pt x="20957" y="16433"/>
                    <a:pt x="21361" y="15680"/>
                    <a:pt x="21361" y="14867"/>
                  </a:cubicBezTo>
                  <a:lnTo>
                    <a:pt x="21361" y="6663"/>
                  </a:lnTo>
                  <a:cubicBezTo>
                    <a:pt x="21361" y="5851"/>
                    <a:pt x="20957" y="5078"/>
                    <a:pt x="20296" y="4682"/>
                  </a:cubicBezTo>
                  <a:lnTo>
                    <a:pt x="13720" y="580"/>
                  </a:lnTo>
                  <a:cubicBezTo>
                    <a:pt x="13078" y="183"/>
                    <a:pt x="12269" y="163"/>
                    <a:pt x="11608" y="580"/>
                  </a:cubicBezTo>
                  <a:cubicBezTo>
                    <a:pt x="11608" y="580"/>
                    <a:pt x="11590" y="580"/>
                    <a:pt x="11590" y="599"/>
                  </a:cubicBezTo>
                  <a:lnTo>
                    <a:pt x="5786" y="3968"/>
                  </a:lnTo>
                  <a:cubicBezTo>
                    <a:pt x="5712" y="4008"/>
                    <a:pt x="5639" y="3988"/>
                    <a:pt x="5602" y="3909"/>
                  </a:cubicBezTo>
                  <a:cubicBezTo>
                    <a:pt x="5565" y="3829"/>
                    <a:pt x="5584" y="3750"/>
                    <a:pt x="5657" y="3711"/>
                  </a:cubicBezTo>
                  <a:lnTo>
                    <a:pt x="11443" y="342"/>
                  </a:lnTo>
                  <a:cubicBezTo>
                    <a:pt x="11443" y="342"/>
                    <a:pt x="11443" y="342"/>
                    <a:pt x="11443" y="342"/>
                  </a:cubicBezTo>
                  <a:cubicBezTo>
                    <a:pt x="12178" y="-114"/>
                    <a:pt x="13096" y="-114"/>
                    <a:pt x="13831" y="342"/>
                  </a:cubicBezTo>
                  <a:lnTo>
                    <a:pt x="20406" y="4444"/>
                  </a:lnTo>
                  <a:cubicBezTo>
                    <a:pt x="21141" y="4900"/>
                    <a:pt x="21600" y="5772"/>
                    <a:pt x="21600" y="6683"/>
                  </a:cubicBezTo>
                  <a:lnTo>
                    <a:pt x="21600" y="14887"/>
                  </a:lnTo>
                  <a:cubicBezTo>
                    <a:pt x="21600" y="15799"/>
                    <a:pt x="21141" y="16671"/>
                    <a:pt x="20406" y="17126"/>
                  </a:cubicBezTo>
                  <a:lnTo>
                    <a:pt x="13831" y="21228"/>
                  </a:lnTo>
                  <a:cubicBezTo>
                    <a:pt x="13427" y="21367"/>
                    <a:pt x="13004" y="21486"/>
                    <a:pt x="12600" y="21486"/>
                  </a:cubicBezTo>
                  <a:close/>
                </a:path>
              </a:pathLst>
            </a:custGeom>
            <a:solidFill>
              <a:srgbClr val="168489"/>
            </a:solidFill>
            <a:ln w="12700">
              <a:solidFill>
                <a:srgbClr val="168489"/>
              </a:solidFill>
              <a:miter lim="400000"/>
            </a:ln>
          </p:spPr>
          <p:txBody>
            <a:bodyPr lIns="38100" tIns="38100" rIns="38100" bIns="38100" anchor="ctr"/>
            <a:lstStyle/>
            <a:p>
              <a:endParaRPr lang="en-US" sz="3200"/>
            </a:p>
          </p:txBody>
        </p:sp>
      </p:grpSp>
      <p:grpSp>
        <p:nvGrpSpPr>
          <p:cNvPr id="13" name="Group 12">
            <a:extLst>
              <a:ext uri="{FF2B5EF4-FFF2-40B4-BE49-F238E27FC236}">
                <a16:creationId xmlns:a16="http://schemas.microsoft.com/office/drawing/2014/main" id="{B704AA79-F878-0677-CBCE-491EAAA448C5}"/>
              </a:ext>
            </a:extLst>
          </p:cNvPr>
          <p:cNvGrpSpPr/>
          <p:nvPr/>
        </p:nvGrpSpPr>
        <p:grpSpPr>
          <a:xfrm>
            <a:off x="447529" y="2133599"/>
            <a:ext cx="3316876" cy="3209017"/>
            <a:chOff x="0" y="0"/>
            <a:chExt cx="2674783" cy="2589711"/>
          </a:xfrm>
        </p:grpSpPr>
        <p:sp>
          <p:nvSpPr>
            <p:cNvPr id="14" name="مربع نص 24">
              <a:extLst>
                <a:ext uri="{FF2B5EF4-FFF2-40B4-BE49-F238E27FC236}">
                  <a16:creationId xmlns:a16="http://schemas.microsoft.com/office/drawing/2014/main" id="{8D4C2F27-6AA1-9881-976A-740FF3490334}"/>
                </a:ext>
              </a:extLst>
            </p:cNvPr>
            <p:cNvSpPr txBox="1"/>
            <p:nvPr/>
          </p:nvSpPr>
          <p:spPr>
            <a:xfrm>
              <a:off x="619291" y="835189"/>
              <a:ext cx="1955511" cy="1600498"/>
            </a:xfrm>
            <a:prstGeom prst="rect">
              <a:avLst/>
            </a:prstGeom>
            <a:noFill/>
          </p:spPr>
          <p:txBody>
            <a:bodyPr wrap="square" rtlCol="1">
              <a:noAutofit/>
            </a:bodyPr>
            <a:lstStyle/>
            <a:p>
              <a:pPr algn="ctr" rtl="0">
                <a:lnSpc>
                  <a:spcPct val="115000"/>
                </a:lnSpc>
              </a:pPr>
              <a:r>
                <a:rPr lang="ar-SY" sz="32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الاختلافات الثقافية والقانونية</a:t>
              </a:r>
              <a:endParaRPr lang="en-US"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15" name="Shape">
              <a:extLst>
                <a:ext uri="{FF2B5EF4-FFF2-40B4-BE49-F238E27FC236}">
                  <a16:creationId xmlns:a16="http://schemas.microsoft.com/office/drawing/2014/main" id="{69C48E3A-1E0D-0811-3B64-6FCD80B12087}"/>
                </a:ext>
              </a:extLst>
            </p:cNvPr>
            <p:cNvSpPr/>
            <p:nvPr/>
          </p:nvSpPr>
          <p:spPr>
            <a:xfrm>
              <a:off x="0" y="0"/>
              <a:ext cx="2674783" cy="2589711"/>
            </a:xfrm>
            <a:custGeom>
              <a:avLst/>
              <a:gdLst/>
              <a:ahLst/>
              <a:cxnLst>
                <a:cxn ang="0">
                  <a:pos x="wd2" y="hd2"/>
                </a:cxn>
                <a:cxn ang="5400000">
                  <a:pos x="wd2" y="hd2"/>
                </a:cxn>
                <a:cxn ang="10800000">
                  <a:pos x="wd2" y="hd2"/>
                </a:cxn>
                <a:cxn ang="16200000">
                  <a:pos x="wd2" y="hd2"/>
                </a:cxn>
              </a:cxnLst>
              <a:rect l="0" t="0" r="r" b="b"/>
              <a:pathLst>
                <a:path w="21600" h="21486" extrusionOk="0">
                  <a:moveTo>
                    <a:pt x="12203" y="21486"/>
                  </a:moveTo>
                  <a:cubicBezTo>
                    <a:pt x="11761" y="21486"/>
                    <a:pt x="11338" y="21368"/>
                    <a:pt x="10954" y="21150"/>
                  </a:cubicBezTo>
                  <a:lnTo>
                    <a:pt x="4401" y="17320"/>
                  </a:lnTo>
                  <a:cubicBezTo>
                    <a:pt x="4362" y="17300"/>
                    <a:pt x="4324" y="17241"/>
                    <a:pt x="4324" y="17202"/>
                  </a:cubicBezTo>
                  <a:lnTo>
                    <a:pt x="4324" y="5493"/>
                  </a:lnTo>
                  <a:cubicBezTo>
                    <a:pt x="4324" y="5474"/>
                    <a:pt x="4324" y="5474"/>
                    <a:pt x="4305" y="5474"/>
                  </a:cubicBezTo>
                  <a:cubicBezTo>
                    <a:pt x="4305" y="5474"/>
                    <a:pt x="4285" y="5454"/>
                    <a:pt x="4285" y="5454"/>
                  </a:cubicBezTo>
                  <a:lnTo>
                    <a:pt x="2056" y="5454"/>
                  </a:lnTo>
                  <a:cubicBezTo>
                    <a:pt x="1999" y="5454"/>
                    <a:pt x="1941" y="5474"/>
                    <a:pt x="1883" y="5493"/>
                  </a:cubicBezTo>
                  <a:lnTo>
                    <a:pt x="327" y="6184"/>
                  </a:lnTo>
                  <a:cubicBezTo>
                    <a:pt x="288" y="6204"/>
                    <a:pt x="269" y="6224"/>
                    <a:pt x="269" y="6263"/>
                  </a:cubicBezTo>
                  <a:lnTo>
                    <a:pt x="307" y="7902"/>
                  </a:lnTo>
                  <a:cubicBezTo>
                    <a:pt x="307" y="7902"/>
                    <a:pt x="307" y="7922"/>
                    <a:pt x="307" y="7922"/>
                  </a:cubicBezTo>
                  <a:lnTo>
                    <a:pt x="327" y="7922"/>
                  </a:lnTo>
                  <a:lnTo>
                    <a:pt x="1806" y="7566"/>
                  </a:lnTo>
                  <a:cubicBezTo>
                    <a:pt x="1883" y="7547"/>
                    <a:pt x="1960" y="7566"/>
                    <a:pt x="2018" y="7626"/>
                  </a:cubicBezTo>
                  <a:cubicBezTo>
                    <a:pt x="2075" y="7685"/>
                    <a:pt x="2095" y="7744"/>
                    <a:pt x="2095" y="7784"/>
                  </a:cubicBezTo>
                  <a:lnTo>
                    <a:pt x="2095" y="16056"/>
                  </a:lnTo>
                  <a:cubicBezTo>
                    <a:pt x="2095" y="16135"/>
                    <a:pt x="2037" y="16195"/>
                    <a:pt x="1960" y="16195"/>
                  </a:cubicBezTo>
                  <a:cubicBezTo>
                    <a:pt x="1883" y="16195"/>
                    <a:pt x="1826" y="16135"/>
                    <a:pt x="1826" y="16056"/>
                  </a:cubicBezTo>
                  <a:lnTo>
                    <a:pt x="1826" y="7863"/>
                  </a:lnTo>
                  <a:lnTo>
                    <a:pt x="365" y="8218"/>
                  </a:lnTo>
                  <a:cubicBezTo>
                    <a:pt x="346" y="8218"/>
                    <a:pt x="346" y="8218"/>
                    <a:pt x="327" y="8218"/>
                  </a:cubicBezTo>
                  <a:cubicBezTo>
                    <a:pt x="192" y="8218"/>
                    <a:pt x="38" y="8139"/>
                    <a:pt x="38" y="7902"/>
                  </a:cubicBezTo>
                  <a:lnTo>
                    <a:pt x="0" y="6263"/>
                  </a:lnTo>
                  <a:cubicBezTo>
                    <a:pt x="0" y="6105"/>
                    <a:pt x="77" y="5967"/>
                    <a:pt x="231" y="5908"/>
                  </a:cubicBezTo>
                  <a:lnTo>
                    <a:pt x="1806" y="5197"/>
                  </a:lnTo>
                  <a:cubicBezTo>
                    <a:pt x="1902" y="5158"/>
                    <a:pt x="1999" y="5138"/>
                    <a:pt x="2095" y="5138"/>
                  </a:cubicBezTo>
                  <a:lnTo>
                    <a:pt x="4324" y="5138"/>
                  </a:lnTo>
                  <a:cubicBezTo>
                    <a:pt x="4420" y="5138"/>
                    <a:pt x="4497" y="5177"/>
                    <a:pt x="4554" y="5237"/>
                  </a:cubicBezTo>
                  <a:cubicBezTo>
                    <a:pt x="4612" y="5296"/>
                    <a:pt x="4651" y="5375"/>
                    <a:pt x="4651" y="5474"/>
                  </a:cubicBezTo>
                  <a:lnTo>
                    <a:pt x="4651" y="17083"/>
                  </a:lnTo>
                  <a:lnTo>
                    <a:pt x="11107" y="20894"/>
                  </a:lnTo>
                  <a:cubicBezTo>
                    <a:pt x="11799" y="21308"/>
                    <a:pt x="12645" y="21308"/>
                    <a:pt x="13337" y="20894"/>
                  </a:cubicBezTo>
                  <a:lnTo>
                    <a:pt x="20216" y="16807"/>
                  </a:lnTo>
                  <a:cubicBezTo>
                    <a:pt x="20908" y="16392"/>
                    <a:pt x="21331" y="15642"/>
                    <a:pt x="21331" y="14832"/>
                  </a:cubicBezTo>
                  <a:lnTo>
                    <a:pt x="21331" y="6658"/>
                  </a:lnTo>
                  <a:cubicBezTo>
                    <a:pt x="21331" y="5849"/>
                    <a:pt x="20908" y="5079"/>
                    <a:pt x="20216" y="4684"/>
                  </a:cubicBezTo>
                  <a:lnTo>
                    <a:pt x="13337" y="597"/>
                  </a:lnTo>
                  <a:cubicBezTo>
                    <a:pt x="12645" y="182"/>
                    <a:pt x="11799" y="182"/>
                    <a:pt x="11107" y="597"/>
                  </a:cubicBezTo>
                  <a:lnTo>
                    <a:pt x="5035" y="3953"/>
                  </a:lnTo>
                  <a:cubicBezTo>
                    <a:pt x="4958" y="3993"/>
                    <a:pt x="4881" y="3973"/>
                    <a:pt x="4843" y="3894"/>
                  </a:cubicBezTo>
                  <a:cubicBezTo>
                    <a:pt x="4804" y="3815"/>
                    <a:pt x="4823" y="3736"/>
                    <a:pt x="4900" y="3697"/>
                  </a:cubicBezTo>
                  <a:lnTo>
                    <a:pt x="10973" y="340"/>
                  </a:lnTo>
                  <a:cubicBezTo>
                    <a:pt x="11742" y="-114"/>
                    <a:pt x="12702" y="-114"/>
                    <a:pt x="13471" y="340"/>
                  </a:cubicBezTo>
                  <a:lnTo>
                    <a:pt x="20351" y="4427"/>
                  </a:lnTo>
                  <a:cubicBezTo>
                    <a:pt x="21120" y="4881"/>
                    <a:pt x="21600" y="5750"/>
                    <a:pt x="21600" y="6658"/>
                  </a:cubicBezTo>
                  <a:lnTo>
                    <a:pt x="21600" y="14832"/>
                  </a:lnTo>
                  <a:cubicBezTo>
                    <a:pt x="21600" y="15740"/>
                    <a:pt x="21120" y="16609"/>
                    <a:pt x="20351" y="17063"/>
                  </a:cubicBezTo>
                  <a:lnTo>
                    <a:pt x="13471" y="21150"/>
                  </a:lnTo>
                  <a:cubicBezTo>
                    <a:pt x="13087" y="21368"/>
                    <a:pt x="12645" y="21486"/>
                    <a:pt x="12203" y="21486"/>
                  </a:cubicBezTo>
                  <a:close/>
                  <a:moveTo>
                    <a:pt x="1922" y="7843"/>
                  </a:moveTo>
                  <a:cubicBezTo>
                    <a:pt x="1922" y="7843"/>
                    <a:pt x="1922" y="7843"/>
                    <a:pt x="1922" y="7843"/>
                  </a:cubicBezTo>
                  <a:cubicBezTo>
                    <a:pt x="1922" y="7843"/>
                    <a:pt x="1922" y="7843"/>
                    <a:pt x="1922" y="7843"/>
                  </a:cubicBezTo>
                  <a:close/>
                </a:path>
              </a:pathLst>
            </a:custGeom>
            <a:solidFill>
              <a:srgbClr val="168489"/>
            </a:solidFill>
            <a:ln w="12700">
              <a:solidFill>
                <a:srgbClr val="168489"/>
              </a:solidFill>
              <a:miter lim="400000"/>
            </a:ln>
          </p:spPr>
          <p:txBody>
            <a:bodyPr lIns="38100" tIns="38100" rIns="38100" bIns="38100" anchor="ctr"/>
            <a:lstStyle/>
            <a:p>
              <a:endParaRPr lang="en-US" sz="3200"/>
            </a:p>
          </p:txBody>
        </p:sp>
      </p:grpSp>
      <p:grpSp>
        <p:nvGrpSpPr>
          <p:cNvPr id="4" name="Group 3">
            <a:extLst>
              <a:ext uri="{FF2B5EF4-FFF2-40B4-BE49-F238E27FC236}">
                <a16:creationId xmlns:a16="http://schemas.microsoft.com/office/drawing/2014/main" id="{39C849A2-E197-BF87-6388-16E31EB5CF5E}"/>
              </a:ext>
            </a:extLst>
          </p:cNvPr>
          <p:cNvGrpSpPr/>
          <p:nvPr/>
        </p:nvGrpSpPr>
        <p:grpSpPr>
          <a:xfrm>
            <a:off x="8277096" y="2163085"/>
            <a:ext cx="3467375" cy="3209016"/>
            <a:chOff x="3879597" y="14611"/>
            <a:chExt cx="2796148" cy="2589711"/>
          </a:xfrm>
        </p:grpSpPr>
        <p:sp>
          <p:nvSpPr>
            <p:cNvPr id="10" name="مربع نص 18">
              <a:extLst>
                <a:ext uri="{FF2B5EF4-FFF2-40B4-BE49-F238E27FC236}">
                  <a16:creationId xmlns:a16="http://schemas.microsoft.com/office/drawing/2014/main" id="{81971874-46E0-3247-63EE-6EABD16515B9}"/>
                </a:ext>
              </a:extLst>
            </p:cNvPr>
            <p:cNvSpPr txBox="1"/>
            <p:nvPr/>
          </p:nvSpPr>
          <p:spPr>
            <a:xfrm>
              <a:off x="4782301" y="826005"/>
              <a:ext cx="1664200" cy="1128722"/>
            </a:xfrm>
            <a:prstGeom prst="rect">
              <a:avLst/>
            </a:prstGeom>
            <a:noFill/>
          </p:spPr>
          <p:txBody>
            <a:bodyPr wrap="square" rtlCol="1">
              <a:noAutofit/>
            </a:bodyPr>
            <a:lstStyle/>
            <a:p>
              <a:pPr algn="ctr" rtl="0">
                <a:lnSpc>
                  <a:spcPct val="115000"/>
                </a:lnSpc>
              </a:pPr>
              <a:r>
                <a:rPr lang="ar-SY"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التطور التكنولوجي</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11" name="Shape">
              <a:extLst>
                <a:ext uri="{FF2B5EF4-FFF2-40B4-BE49-F238E27FC236}">
                  <a16:creationId xmlns:a16="http://schemas.microsoft.com/office/drawing/2014/main" id="{9CEA5997-6539-6FD5-514C-E92E42374721}"/>
                </a:ext>
              </a:extLst>
            </p:cNvPr>
            <p:cNvSpPr/>
            <p:nvPr/>
          </p:nvSpPr>
          <p:spPr>
            <a:xfrm>
              <a:off x="3879597" y="14611"/>
              <a:ext cx="2796148" cy="2589711"/>
            </a:xfrm>
            <a:custGeom>
              <a:avLst/>
              <a:gdLst/>
              <a:ahLst/>
              <a:cxnLst>
                <a:cxn ang="0">
                  <a:pos x="wd2" y="hd2"/>
                </a:cxn>
                <a:cxn ang="5400000">
                  <a:pos x="wd2" y="hd2"/>
                </a:cxn>
                <a:cxn ang="10800000">
                  <a:pos x="wd2" y="hd2"/>
                </a:cxn>
                <a:cxn ang="16200000">
                  <a:pos x="wd2" y="hd2"/>
                </a:cxn>
              </a:cxnLst>
              <a:rect l="0" t="0" r="r" b="b"/>
              <a:pathLst>
                <a:path w="21600" h="21486" extrusionOk="0">
                  <a:moveTo>
                    <a:pt x="12611" y="21486"/>
                  </a:moveTo>
                  <a:cubicBezTo>
                    <a:pt x="12188" y="21486"/>
                    <a:pt x="11784" y="21368"/>
                    <a:pt x="11416" y="21150"/>
                  </a:cubicBezTo>
                  <a:lnTo>
                    <a:pt x="3989" y="16550"/>
                  </a:lnTo>
                  <a:cubicBezTo>
                    <a:pt x="3291" y="16550"/>
                    <a:pt x="2261" y="16333"/>
                    <a:pt x="1618" y="15898"/>
                  </a:cubicBezTo>
                  <a:cubicBezTo>
                    <a:pt x="1011" y="15484"/>
                    <a:pt x="570" y="14911"/>
                    <a:pt x="294" y="14200"/>
                  </a:cubicBezTo>
                  <a:cubicBezTo>
                    <a:pt x="129" y="13766"/>
                    <a:pt x="37" y="13292"/>
                    <a:pt x="0" y="12779"/>
                  </a:cubicBezTo>
                  <a:cubicBezTo>
                    <a:pt x="0" y="12562"/>
                    <a:pt x="110" y="12443"/>
                    <a:pt x="313" y="12443"/>
                  </a:cubicBezTo>
                  <a:lnTo>
                    <a:pt x="2408" y="12443"/>
                  </a:lnTo>
                  <a:cubicBezTo>
                    <a:pt x="2592" y="12443"/>
                    <a:pt x="2721" y="12562"/>
                    <a:pt x="2739" y="12759"/>
                  </a:cubicBezTo>
                  <a:cubicBezTo>
                    <a:pt x="2757" y="12996"/>
                    <a:pt x="2813" y="13233"/>
                    <a:pt x="2905" y="13470"/>
                  </a:cubicBezTo>
                  <a:cubicBezTo>
                    <a:pt x="2978" y="13648"/>
                    <a:pt x="3070" y="13786"/>
                    <a:pt x="3199" y="13885"/>
                  </a:cubicBezTo>
                  <a:cubicBezTo>
                    <a:pt x="3327" y="13983"/>
                    <a:pt x="3493" y="14023"/>
                    <a:pt x="3677" y="14023"/>
                  </a:cubicBezTo>
                  <a:cubicBezTo>
                    <a:pt x="4026" y="14023"/>
                    <a:pt x="4302" y="13845"/>
                    <a:pt x="4467" y="13509"/>
                  </a:cubicBezTo>
                  <a:cubicBezTo>
                    <a:pt x="4596" y="13272"/>
                    <a:pt x="4651" y="12957"/>
                    <a:pt x="4651" y="12542"/>
                  </a:cubicBezTo>
                  <a:cubicBezTo>
                    <a:pt x="4651" y="12147"/>
                    <a:pt x="4596" y="11811"/>
                    <a:pt x="4467" y="11515"/>
                  </a:cubicBezTo>
                  <a:cubicBezTo>
                    <a:pt x="4302" y="11180"/>
                    <a:pt x="4026" y="11022"/>
                    <a:pt x="3658" y="11022"/>
                  </a:cubicBezTo>
                  <a:cubicBezTo>
                    <a:pt x="3566" y="11022"/>
                    <a:pt x="3474" y="11061"/>
                    <a:pt x="3364" y="11120"/>
                  </a:cubicBezTo>
                  <a:cubicBezTo>
                    <a:pt x="3235" y="11199"/>
                    <a:pt x="3070" y="11318"/>
                    <a:pt x="2868" y="11456"/>
                  </a:cubicBezTo>
                  <a:cubicBezTo>
                    <a:pt x="2794" y="11515"/>
                    <a:pt x="2721" y="11535"/>
                    <a:pt x="2666" y="11535"/>
                  </a:cubicBezTo>
                  <a:cubicBezTo>
                    <a:pt x="2555" y="11535"/>
                    <a:pt x="2463" y="11476"/>
                    <a:pt x="2427" y="11377"/>
                  </a:cubicBezTo>
                  <a:lnTo>
                    <a:pt x="1397" y="9817"/>
                  </a:lnTo>
                  <a:cubicBezTo>
                    <a:pt x="1342" y="9738"/>
                    <a:pt x="1324" y="9659"/>
                    <a:pt x="1324" y="9600"/>
                  </a:cubicBezTo>
                  <a:cubicBezTo>
                    <a:pt x="1324" y="9482"/>
                    <a:pt x="1379" y="9403"/>
                    <a:pt x="1452" y="9343"/>
                  </a:cubicBezTo>
                  <a:lnTo>
                    <a:pt x="3474" y="7685"/>
                  </a:lnTo>
                  <a:lnTo>
                    <a:pt x="551" y="7685"/>
                  </a:lnTo>
                  <a:cubicBezTo>
                    <a:pt x="460" y="7685"/>
                    <a:pt x="386" y="7645"/>
                    <a:pt x="331" y="7586"/>
                  </a:cubicBezTo>
                  <a:cubicBezTo>
                    <a:pt x="276" y="7527"/>
                    <a:pt x="239" y="7448"/>
                    <a:pt x="239" y="7349"/>
                  </a:cubicBezTo>
                  <a:lnTo>
                    <a:pt x="239" y="5493"/>
                  </a:lnTo>
                  <a:cubicBezTo>
                    <a:pt x="239" y="5395"/>
                    <a:pt x="276" y="5316"/>
                    <a:pt x="331" y="5256"/>
                  </a:cubicBezTo>
                  <a:cubicBezTo>
                    <a:pt x="386" y="5197"/>
                    <a:pt x="460" y="5158"/>
                    <a:pt x="551" y="5158"/>
                  </a:cubicBezTo>
                  <a:lnTo>
                    <a:pt x="6894" y="5158"/>
                  </a:lnTo>
                  <a:cubicBezTo>
                    <a:pt x="6986" y="5158"/>
                    <a:pt x="7059" y="5197"/>
                    <a:pt x="7114" y="5256"/>
                  </a:cubicBezTo>
                  <a:cubicBezTo>
                    <a:pt x="7169" y="5316"/>
                    <a:pt x="7206" y="5395"/>
                    <a:pt x="7206" y="5493"/>
                  </a:cubicBezTo>
                  <a:lnTo>
                    <a:pt x="7206" y="7566"/>
                  </a:lnTo>
                  <a:cubicBezTo>
                    <a:pt x="7206" y="7705"/>
                    <a:pt x="7151" y="7823"/>
                    <a:pt x="7059" y="7922"/>
                  </a:cubicBezTo>
                  <a:lnTo>
                    <a:pt x="5294" y="9403"/>
                  </a:lnTo>
                  <a:cubicBezTo>
                    <a:pt x="5239" y="9462"/>
                    <a:pt x="5147" y="9442"/>
                    <a:pt x="5110" y="9383"/>
                  </a:cubicBezTo>
                  <a:cubicBezTo>
                    <a:pt x="5055" y="9324"/>
                    <a:pt x="5074" y="9225"/>
                    <a:pt x="5129" y="9185"/>
                  </a:cubicBezTo>
                  <a:lnTo>
                    <a:pt x="6894" y="7705"/>
                  </a:lnTo>
                  <a:cubicBezTo>
                    <a:pt x="6930" y="7665"/>
                    <a:pt x="6949" y="7645"/>
                    <a:pt x="6949" y="7586"/>
                  </a:cubicBezTo>
                  <a:lnTo>
                    <a:pt x="6949" y="5493"/>
                  </a:lnTo>
                  <a:cubicBezTo>
                    <a:pt x="6949" y="5474"/>
                    <a:pt x="6949" y="5474"/>
                    <a:pt x="6930" y="5474"/>
                  </a:cubicBezTo>
                  <a:cubicBezTo>
                    <a:pt x="6930" y="5474"/>
                    <a:pt x="6912" y="5454"/>
                    <a:pt x="6912" y="5454"/>
                  </a:cubicBezTo>
                  <a:lnTo>
                    <a:pt x="570" y="5454"/>
                  </a:lnTo>
                  <a:cubicBezTo>
                    <a:pt x="552" y="5454"/>
                    <a:pt x="552" y="5454"/>
                    <a:pt x="552" y="5474"/>
                  </a:cubicBezTo>
                  <a:cubicBezTo>
                    <a:pt x="552" y="5474"/>
                    <a:pt x="533" y="5493"/>
                    <a:pt x="533" y="5493"/>
                  </a:cubicBezTo>
                  <a:lnTo>
                    <a:pt x="533" y="7330"/>
                  </a:lnTo>
                  <a:cubicBezTo>
                    <a:pt x="533" y="7349"/>
                    <a:pt x="533" y="7349"/>
                    <a:pt x="552" y="7349"/>
                  </a:cubicBezTo>
                  <a:cubicBezTo>
                    <a:pt x="552" y="7349"/>
                    <a:pt x="570" y="7369"/>
                    <a:pt x="588" y="7369"/>
                  </a:cubicBezTo>
                  <a:lnTo>
                    <a:pt x="3769" y="7369"/>
                  </a:lnTo>
                  <a:cubicBezTo>
                    <a:pt x="3879" y="7369"/>
                    <a:pt x="3934" y="7448"/>
                    <a:pt x="3952" y="7507"/>
                  </a:cubicBezTo>
                  <a:cubicBezTo>
                    <a:pt x="3971" y="7586"/>
                    <a:pt x="3952" y="7645"/>
                    <a:pt x="3897" y="7705"/>
                  </a:cubicBezTo>
                  <a:cubicBezTo>
                    <a:pt x="3897" y="7705"/>
                    <a:pt x="3897" y="7705"/>
                    <a:pt x="3879" y="7724"/>
                  </a:cubicBezTo>
                  <a:lnTo>
                    <a:pt x="1636" y="9561"/>
                  </a:lnTo>
                  <a:cubicBezTo>
                    <a:pt x="1636" y="9561"/>
                    <a:pt x="1636" y="9561"/>
                    <a:pt x="1618" y="9561"/>
                  </a:cubicBezTo>
                  <a:lnTo>
                    <a:pt x="1618" y="9580"/>
                  </a:lnTo>
                  <a:cubicBezTo>
                    <a:pt x="1618" y="9580"/>
                    <a:pt x="1618" y="9600"/>
                    <a:pt x="1636" y="9640"/>
                  </a:cubicBezTo>
                  <a:lnTo>
                    <a:pt x="2666" y="11199"/>
                  </a:lnTo>
                  <a:cubicBezTo>
                    <a:pt x="2666" y="11199"/>
                    <a:pt x="2666" y="11219"/>
                    <a:pt x="2684" y="11219"/>
                  </a:cubicBezTo>
                  <a:cubicBezTo>
                    <a:pt x="2684" y="11219"/>
                    <a:pt x="2684" y="11239"/>
                    <a:pt x="2684" y="11239"/>
                  </a:cubicBezTo>
                  <a:cubicBezTo>
                    <a:pt x="2684" y="11239"/>
                    <a:pt x="2702" y="11239"/>
                    <a:pt x="2739" y="11219"/>
                  </a:cubicBezTo>
                  <a:cubicBezTo>
                    <a:pt x="2941" y="11061"/>
                    <a:pt x="3107" y="10943"/>
                    <a:pt x="3254" y="10864"/>
                  </a:cubicBezTo>
                  <a:cubicBezTo>
                    <a:pt x="3401" y="10765"/>
                    <a:pt x="3548" y="10725"/>
                    <a:pt x="3677" y="10725"/>
                  </a:cubicBezTo>
                  <a:cubicBezTo>
                    <a:pt x="4136" y="10725"/>
                    <a:pt x="4504" y="10943"/>
                    <a:pt x="4724" y="11377"/>
                  </a:cubicBezTo>
                  <a:cubicBezTo>
                    <a:pt x="4871" y="11713"/>
                    <a:pt x="4945" y="12108"/>
                    <a:pt x="4945" y="12542"/>
                  </a:cubicBezTo>
                  <a:cubicBezTo>
                    <a:pt x="4945" y="12996"/>
                    <a:pt x="4871" y="13371"/>
                    <a:pt x="4724" y="13648"/>
                  </a:cubicBezTo>
                  <a:cubicBezTo>
                    <a:pt x="4504" y="14082"/>
                    <a:pt x="4155" y="14319"/>
                    <a:pt x="3695" y="14319"/>
                  </a:cubicBezTo>
                  <a:cubicBezTo>
                    <a:pt x="3456" y="14319"/>
                    <a:pt x="3235" y="14260"/>
                    <a:pt x="3070" y="14121"/>
                  </a:cubicBezTo>
                  <a:cubicBezTo>
                    <a:pt x="2886" y="14003"/>
                    <a:pt x="2757" y="13806"/>
                    <a:pt x="2666" y="13569"/>
                  </a:cubicBezTo>
                  <a:cubicBezTo>
                    <a:pt x="2574" y="13312"/>
                    <a:pt x="2500" y="13055"/>
                    <a:pt x="2482" y="12779"/>
                  </a:cubicBezTo>
                  <a:cubicBezTo>
                    <a:pt x="2482" y="12739"/>
                    <a:pt x="2482" y="12720"/>
                    <a:pt x="2427" y="12720"/>
                  </a:cubicBezTo>
                  <a:lnTo>
                    <a:pt x="331" y="12720"/>
                  </a:lnTo>
                  <a:cubicBezTo>
                    <a:pt x="313" y="12720"/>
                    <a:pt x="294" y="12720"/>
                    <a:pt x="294" y="12720"/>
                  </a:cubicBezTo>
                  <a:cubicBezTo>
                    <a:pt x="294" y="12720"/>
                    <a:pt x="294" y="12720"/>
                    <a:pt x="294" y="12720"/>
                  </a:cubicBezTo>
                  <a:cubicBezTo>
                    <a:pt x="294" y="12720"/>
                    <a:pt x="294" y="12739"/>
                    <a:pt x="294" y="12759"/>
                  </a:cubicBezTo>
                  <a:cubicBezTo>
                    <a:pt x="331" y="13233"/>
                    <a:pt x="404" y="13687"/>
                    <a:pt x="570" y="14082"/>
                  </a:cubicBezTo>
                  <a:cubicBezTo>
                    <a:pt x="827" y="14734"/>
                    <a:pt x="1232" y="15267"/>
                    <a:pt x="1783" y="15642"/>
                  </a:cubicBezTo>
                  <a:cubicBezTo>
                    <a:pt x="2371" y="16037"/>
                    <a:pt x="3364" y="16254"/>
                    <a:pt x="4044" y="16254"/>
                  </a:cubicBezTo>
                  <a:cubicBezTo>
                    <a:pt x="4063" y="16254"/>
                    <a:pt x="4099" y="16254"/>
                    <a:pt x="4118" y="16274"/>
                  </a:cubicBezTo>
                  <a:lnTo>
                    <a:pt x="11563" y="20894"/>
                  </a:lnTo>
                  <a:cubicBezTo>
                    <a:pt x="12225" y="21308"/>
                    <a:pt x="13034" y="21308"/>
                    <a:pt x="13695" y="20894"/>
                  </a:cubicBezTo>
                  <a:lnTo>
                    <a:pt x="20276" y="16807"/>
                  </a:lnTo>
                  <a:cubicBezTo>
                    <a:pt x="20938" y="16392"/>
                    <a:pt x="21343" y="15642"/>
                    <a:pt x="21343" y="14832"/>
                  </a:cubicBezTo>
                  <a:lnTo>
                    <a:pt x="21343" y="6658"/>
                  </a:lnTo>
                  <a:cubicBezTo>
                    <a:pt x="21343" y="5849"/>
                    <a:pt x="20938" y="5079"/>
                    <a:pt x="20276" y="4684"/>
                  </a:cubicBezTo>
                  <a:lnTo>
                    <a:pt x="13695" y="597"/>
                  </a:lnTo>
                  <a:cubicBezTo>
                    <a:pt x="13034" y="182"/>
                    <a:pt x="12225" y="182"/>
                    <a:pt x="11563" y="597"/>
                  </a:cubicBezTo>
                  <a:lnTo>
                    <a:pt x="5846" y="3953"/>
                  </a:lnTo>
                  <a:cubicBezTo>
                    <a:pt x="5772" y="3993"/>
                    <a:pt x="5699" y="3973"/>
                    <a:pt x="5662" y="3894"/>
                  </a:cubicBezTo>
                  <a:cubicBezTo>
                    <a:pt x="5625" y="3815"/>
                    <a:pt x="5644" y="3736"/>
                    <a:pt x="5717" y="3697"/>
                  </a:cubicBezTo>
                  <a:lnTo>
                    <a:pt x="11434" y="340"/>
                  </a:lnTo>
                  <a:cubicBezTo>
                    <a:pt x="12170" y="-114"/>
                    <a:pt x="13089" y="-114"/>
                    <a:pt x="13824" y="340"/>
                  </a:cubicBezTo>
                  <a:lnTo>
                    <a:pt x="20405" y="4427"/>
                  </a:lnTo>
                  <a:cubicBezTo>
                    <a:pt x="21140" y="4881"/>
                    <a:pt x="21600" y="5750"/>
                    <a:pt x="21600" y="6658"/>
                  </a:cubicBezTo>
                  <a:lnTo>
                    <a:pt x="21600" y="14832"/>
                  </a:lnTo>
                  <a:cubicBezTo>
                    <a:pt x="21600" y="15740"/>
                    <a:pt x="21140" y="16609"/>
                    <a:pt x="20405" y="17063"/>
                  </a:cubicBezTo>
                  <a:lnTo>
                    <a:pt x="13806" y="21150"/>
                  </a:lnTo>
                  <a:cubicBezTo>
                    <a:pt x="13438" y="21368"/>
                    <a:pt x="13015" y="21486"/>
                    <a:pt x="12611" y="21486"/>
                  </a:cubicBezTo>
                  <a:close/>
                </a:path>
              </a:pathLst>
            </a:custGeom>
            <a:solidFill>
              <a:srgbClr val="168489"/>
            </a:solidFill>
            <a:ln w="12700">
              <a:solidFill>
                <a:srgbClr val="168489"/>
              </a:solidFill>
              <a:miter lim="400000"/>
            </a:ln>
          </p:spPr>
          <p:txBody>
            <a:bodyPr lIns="38100" tIns="38100" rIns="38100" bIns="38100" anchor="ctr"/>
            <a:lstStyle/>
            <a:p>
              <a:endParaRPr lang="en-US" sz="3200"/>
            </a:p>
          </p:txBody>
        </p:sp>
      </p:grpSp>
    </p:spTree>
    <p:extLst>
      <p:ext uri="{BB962C8B-B14F-4D97-AF65-F5344CB8AC3E}">
        <p14:creationId xmlns:p14="http://schemas.microsoft.com/office/powerpoint/2010/main" val="2429901802"/>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12"/>
                                        </p:tgtEl>
                                        <p:attrNameLst>
                                          <p:attrName>style.visibility</p:attrName>
                                        </p:attrNameLst>
                                      </p:cBhvr>
                                      <p:to>
                                        <p:strVal val="visible"/>
                                      </p:to>
                                    </p:set>
                                    <p:animEffect transition="in" filter="fade">
                                      <p:cBhvr>
                                        <p:cTn id="14" dur="1000"/>
                                        <p:tgtEl>
                                          <p:spTgt spid="12"/>
                                        </p:tgtEl>
                                      </p:cBhvr>
                                    </p:animEffect>
                                    <p:anim calcmode="lin" valueType="num">
                                      <p:cBhvr>
                                        <p:cTn id="15" dur="1000" fill="hold"/>
                                        <p:tgtEl>
                                          <p:spTgt spid="12"/>
                                        </p:tgtEl>
                                        <p:attrNameLst>
                                          <p:attrName>ppt_x</p:attrName>
                                        </p:attrNameLst>
                                      </p:cBhvr>
                                      <p:tavLst>
                                        <p:tav tm="0">
                                          <p:val>
                                            <p:strVal val="#ppt_x"/>
                                          </p:val>
                                        </p:tav>
                                        <p:tav tm="100000">
                                          <p:val>
                                            <p:strVal val="#ppt_x"/>
                                          </p:val>
                                        </p:tav>
                                      </p:tavLst>
                                    </p:anim>
                                    <p:anim calcmode="lin" valueType="num">
                                      <p:cBhvr>
                                        <p:cTn id="16"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fade">
                                      <p:cBhvr>
                                        <p:cTn id="21" dur="1000"/>
                                        <p:tgtEl>
                                          <p:spTgt spid="4"/>
                                        </p:tgtEl>
                                      </p:cBhvr>
                                    </p:animEffect>
                                    <p:anim calcmode="lin" valueType="num">
                                      <p:cBhvr>
                                        <p:cTn id="22" dur="1000" fill="hold"/>
                                        <p:tgtEl>
                                          <p:spTgt spid="4"/>
                                        </p:tgtEl>
                                        <p:attrNameLst>
                                          <p:attrName>ppt_x</p:attrName>
                                        </p:attrNameLst>
                                      </p:cBhvr>
                                      <p:tavLst>
                                        <p:tav tm="0">
                                          <p:val>
                                            <p:strVal val="#ppt_x"/>
                                          </p:val>
                                        </p:tav>
                                        <p:tav tm="100000">
                                          <p:val>
                                            <p:strVal val="#ppt_x"/>
                                          </p:val>
                                        </p:tav>
                                      </p:tavLst>
                                    </p:anim>
                                    <p:anim calcmode="lin" valueType="num">
                                      <p:cBhvr>
                                        <p:cTn id="23"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4E0D780-A5D3-7CE6-EA54-32E94A7918D8}"/>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DD428284-2BC0-EC82-96C0-86FC9BF33B6D}"/>
              </a:ext>
            </a:extLst>
          </p:cNvPr>
          <p:cNvSpPr txBox="1"/>
          <p:nvPr/>
        </p:nvSpPr>
        <p:spPr>
          <a:xfrm>
            <a:off x="2779494" y="-86085"/>
            <a:ext cx="6633012" cy="646331"/>
          </a:xfrm>
          <a:prstGeom prst="rect">
            <a:avLst/>
          </a:prstGeom>
          <a:noFill/>
        </p:spPr>
        <p:txBody>
          <a:bodyPr wrap="square">
            <a:spAutoFit/>
          </a:bodyPr>
          <a:lstStyle/>
          <a:p>
            <a:pPr algn="ctr" rtl="1"/>
            <a:r>
              <a:rPr lang="en-US" sz="3600" b="1" dirty="0">
                <a:solidFill>
                  <a:schemeClr val="bg1"/>
                </a:solidFill>
                <a:latin typeface="Adobe Arabic" panose="02040503050201020203" pitchFamily="18" charset="-78"/>
                <a:cs typeface="Adobe Arabic" panose="02040503050201020203" pitchFamily="18" charset="-78"/>
              </a:rPr>
              <a:t> </a:t>
            </a:r>
            <a:r>
              <a:rPr lang="ar-SA" sz="3600" b="1" dirty="0">
                <a:solidFill>
                  <a:schemeClr val="bg1"/>
                </a:solidFill>
                <a:latin typeface="Adobe Arabic" panose="02040503050201020203" pitchFamily="18" charset="-78"/>
                <a:cs typeface="Adobe Arabic" panose="02040503050201020203" pitchFamily="18" charset="-78"/>
              </a:rPr>
              <a:t>أهمية القوانين المحلية المنظمة للمراجعة الخارجية</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426BE2C8-1F4C-4B96-6463-8F0ABE6D92A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grpSp>
        <p:nvGrpSpPr>
          <p:cNvPr id="46" name="Group 45">
            <a:extLst>
              <a:ext uri="{FF2B5EF4-FFF2-40B4-BE49-F238E27FC236}">
                <a16:creationId xmlns:a16="http://schemas.microsoft.com/office/drawing/2014/main" id="{1BB1155E-EAE0-FEF9-1200-58C0EED76EDD}"/>
              </a:ext>
            </a:extLst>
          </p:cNvPr>
          <p:cNvGrpSpPr/>
          <p:nvPr/>
        </p:nvGrpSpPr>
        <p:grpSpPr>
          <a:xfrm>
            <a:off x="7171765" y="2343150"/>
            <a:ext cx="2248525" cy="2819390"/>
            <a:chOff x="7171765" y="2343150"/>
            <a:chExt cx="2248525" cy="2819390"/>
          </a:xfrm>
        </p:grpSpPr>
        <p:grpSp>
          <p:nvGrpSpPr>
            <p:cNvPr id="23" name="مجموعة 24">
              <a:extLst>
                <a:ext uri="{FF2B5EF4-FFF2-40B4-BE49-F238E27FC236}">
                  <a16:creationId xmlns:a16="http://schemas.microsoft.com/office/drawing/2014/main" id="{A87A2458-0E98-3633-BB4D-3A29270BF02C}"/>
                </a:ext>
              </a:extLst>
            </p:cNvPr>
            <p:cNvGrpSpPr/>
            <p:nvPr/>
          </p:nvGrpSpPr>
          <p:grpSpPr>
            <a:xfrm>
              <a:off x="7171765" y="2343150"/>
              <a:ext cx="2248525" cy="2819390"/>
              <a:chOff x="3450614" y="0"/>
              <a:chExt cx="1412799" cy="1771811"/>
            </a:xfrm>
          </p:grpSpPr>
          <p:grpSp>
            <p:nvGrpSpPr>
              <p:cNvPr id="29" name="مجموعة 25">
                <a:extLst>
                  <a:ext uri="{FF2B5EF4-FFF2-40B4-BE49-F238E27FC236}">
                    <a16:creationId xmlns:a16="http://schemas.microsoft.com/office/drawing/2014/main" id="{0BD46B8B-56E9-FFE0-6D10-4FAB9D733721}"/>
                  </a:ext>
                </a:extLst>
              </p:cNvPr>
              <p:cNvGrpSpPr/>
              <p:nvPr/>
            </p:nvGrpSpPr>
            <p:grpSpPr>
              <a:xfrm>
                <a:off x="3472763" y="0"/>
                <a:ext cx="1390650" cy="1771811"/>
                <a:chOff x="3472763" y="0"/>
                <a:chExt cx="1390650" cy="1771811"/>
              </a:xfrm>
            </p:grpSpPr>
            <p:sp>
              <p:nvSpPr>
                <p:cNvPr id="31" name="شكل بيضاوي 27">
                  <a:extLst>
                    <a:ext uri="{FF2B5EF4-FFF2-40B4-BE49-F238E27FC236}">
                      <a16:creationId xmlns:a16="http://schemas.microsoft.com/office/drawing/2014/main" id="{3CC04896-DF9A-1099-BD97-433E7056182A}"/>
                    </a:ext>
                  </a:extLst>
                </p:cNvPr>
                <p:cNvSpPr/>
                <p:nvPr/>
              </p:nvSpPr>
              <p:spPr>
                <a:xfrm>
                  <a:off x="3784011" y="0"/>
                  <a:ext cx="768154" cy="768154"/>
                </a:xfrm>
                <a:prstGeom prst="ellipse">
                  <a:avLst/>
                </a:prstGeom>
                <a:solidFill>
                  <a:srgbClr val="FFD366"/>
                </a:solidFill>
                <a:ln w="57150">
                  <a:solidFill>
                    <a:srgbClr val="FFD366"/>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endParaRPr lang="en-US" sz="3200"/>
                </a:p>
              </p:txBody>
            </p:sp>
            <p:sp>
              <p:nvSpPr>
                <p:cNvPr id="32" name="شكل حر: شكل 28">
                  <a:extLst>
                    <a:ext uri="{FF2B5EF4-FFF2-40B4-BE49-F238E27FC236}">
                      <a16:creationId xmlns:a16="http://schemas.microsoft.com/office/drawing/2014/main" id="{AB288C00-8522-EE0B-5553-44C1142B5AA4}"/>
                    </a:ext>
                  </a:extLst>
                </p:cNvPr>
                <p:cNvSpPr/>
                <p:nvPr/>
              </p:nvSpPr>
              <p:spPr>
                <a:xfrm>
                  <a:off x="3472763" y="384077"/>
                  <a:ext cx="1390650" cy="1387734"/>
                </a:xfrm>
                <a:custGeom>
                  <a:avLst/>
                  <a:gdLst>
                    <a:gd name="connsiteX0" fmla="*/ 202850 w 1390650"/>
                    <a:gd name="connsiteY0" fmla="*/ 0 h 1387734"/>
                    <a:gd name="connsiteX1" fmla="*/ 197385 w 1390650"/>
                    <a:gd name="connsiteY1" fmla="*/ 54213 h 1387734"/>
                    <a:gd name="connsiteX2" fmla="*/ 695325 w 1390650"/>
                    <a:gd name="connsiteY2" fmla="*/ 552153 h 1387734"/>
                    <a:gd name="connsiteX3" fmla="*/ 1193265 w 1390650"/>
                    <a:gd name="connsiteY3" fmla="*/ 54213 h 1387734"/>
                    <a:gd name="connsiteX4" fmla="*/ 1187800 w 1390650"/>
                    <a:gd name="connsiteY4" fmla="*/ 0 h 1387734"/>
                    <a:gd name="connsiteX5" fmla="*/ 1205582 w 1390650"/>
                    <a:gd name="connsiteY5" fmla="*/ 1793 h 1387734"/>
                    <a:gd name="connsiteX6" fmla="*/ 1390650 w 1390650"/>
                    <a:gd name="connsiteY6" fmla="*/ 228864 h 1387734"/>
                    <a:gd name="connsiteX7" fmla="*/ 1390650 w 1390650"/>
                    <a:gd name="connsiteY7" fmla="*/ 1155954 h 1387734"/>
                    <a:gd name="connsiteX8" fmla="*/ 1158870 w 1390650"/>
                    <a:gd name="connsiteY8" fmla="*/ 1387734 h 1387734"/>
                    <a:gd name="connsiteX9" fmla="*/ 231780 w 1390650"/>
                    <a:gd name="connsiteY9" fmla="*/ 1387734 h 1387734"/>
                    <a:gd name="connsiteX10" fmla="*/ 0 w 1390650"/>
                    <a:gd name="connsiteY10" fmla="*/ 1155954 h 1387734"/>
                    <a:gd name="connsiteX11" fmla="*/ 0 w 1390650"/>
                    <a:gd name="connsiteY11" fmla="*/ 228864 h 1387734"/>
                    <a:gd name="connsiteX12" fmla="*/ 185068 w 1390650"/>
                    <a:gd name="connsiteY12" fmla="*/ 1793 h 1387734"/>
                    <a:gd name="connsiteX13" fmla="*/ 202850 w 1390650"/>
                    <a:gd name="connsiteY13" fmla="*/ 0 h 13877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390650" h="1387734">
                      <a:moveTo>
                        <a:pt x="202850" y="0"/>
                      </a:moveTo>
                      <a:lnTo>
                        <a:pt x="197385" y="54213"/>
                      </a:lnTo>
                      <a:cubicBezTo>
                        <a:pt x="197385" y="329218"/>
                        <a:pt x="420320" y="552153"/>
                        <a:pt x="695325" y="552153"/>
                      </a:cubicBezTo>
                      <a:cubicBezTo>
                        <a:pt x="970330" y="552153"/>
                        <a:pt x="1193265" y="329218"/>
                        <a:pt x="1193265" y="54213"/>
                      </a:cubicBezTo>
                      <a:lnTo>
                        <a:pt x="1187800" y="0"/>
                      </a:lnTo>
                      <a:lnTo>
                        <a:pt x="1205582" y="1793"/>
                      </a:lnTo>
                      <a:cubicBezTo>
                        <a:pt x="1311200" y="23406"/>
                        <a:pt x="1390650" y="116856"/>
                        <a:pt x="1390650" y="228864"/>
                      </a:cubicBezTo>
                      <a:lnTo>
                        <a:pt x="1390650" y="1155954"/>
                      </a:lnTo>
                      <a:cubicBezTo>
                        <a:pt x="1390650" y="1283963"/>
                        <a:pt x="1286879" y="1387734"/>
                        <a:pt x="1158870" y="1387734"/>
                      </a:cubicBezTo>
                      <a:lnTo>
                        <a:pt x="231780" y="1387734"/>
                      </a:lnTo>
                      <a:cubicBezTo>
                        <a:pt x="103771" y="1387734"/>
                        <a:pt x="0" y="1283963"/>
                        <a:pt x="0" y="1155954"/>
                      </a:cubicBezTo>
                      <a:lnTo>
                        <a:pt x="0" y="228864"/>
                      </a:lnTo>
                      <a:cubicBezTo>
                        <a:pt x="0" y="116856"/>
                        <a:pt x="79450" y="23406"/>
                        <a:pt x="185068" y="1793"/>
                      </a:cubicBezTo>
                      <a:lnTo>
                        <a:pt x="202850" y="0"/>
                      </a:lnTo>
                      <a:close/>
                    </a:path>
                  </a:pathLst>
                </a:custGeom>
                <a:solidFill>
                  <a:schemeClr val="bg1">
                    <a:lumMod val="95000"/>
                  </a:schemeClr>
                </a:solidFill>
                <a:ln>
                  <a:solidFill>
                    <a:srgbClr val="FFD366"/>
                  </a:solidFill>
                </a:ln>
              </p:spPr>
              <p:style>
                <a:lnRef idx="2">
                  <a:schemeClr val="accent1">
                    <a:shade val="15000"/>
                  </a:schemeClr>
                </a:lnRef>
                <a:fillRef idx="1">
                  <a:schemeClr val="accent1"/>
                </a:fillRef>
                <a:effectRef idx="0">
                  <a:schemeClr val="accent1"/>
                </a:effectRef>
                <a:fontRef idx="minor">
                  <a:schemeClr val="lt1"/>
                </a:fontRef>
              </p:style>
              <p:txBody>
                <a:bodyPr wrap="square" rtlCol="1" anchor="ctr">
                  <a:noAutofit/>
                </a:bodyPr>
                <a:lstStyle/>
                <a:p>
                  <a:endParaRPr lang="en-US" sz="3200"/>
                </a:p>
              </p:txBody>
            </p:sp>
          </p:grpSp>
          <p:sp>
            <p:nvSpPr>
              <p:cNvPr id="30" name="مربع نص 25">
                <a:extLst>
                  <a:ext uri="{FF2B5EF4-FFF2-40B4-BE49-F238E27FC236}">
                    <a16:creationId xmlns:a16="http://schemas.microsoft.com/office/drawing/2014/main" id="{18D00938-0EBC-5472-621C-30A95E22460D}"/>
                  </a:ext>
                </a:extLst>
              </p:cNvPr>
              <p:cNvSpPr txBox="1"/>
              <p:nvPr/>
            </p:nvSpPr>
            <p:spPr>
              <a:xfrm>
                <a:off x="3450614" y="890118"/>
                <a:ext cx="1401767" cy="758200"/>
              </a:xfrm>
              <a:prstGeom prst="rect">
                <a:avLst/>
              </a:prstGeom>
            </p:spPr>
            <p:txBody>
              <a:bodyPr wrap="square" rtlCol="1">
                <a:spAutoFit/>
              </a:bodyPr>
              <a:lstStyle/>
              <a:p>
                <a:pPr algn="ctr" rtl="1">
                  <a:lnSpc>
                    <a:spcPct val="115000"/>
                  </a:lnSpc>
                </a:pPr>
                <a:r>
                  <a:rPr lang="ar-EG" sz="32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حماية حقوق الأطراف المعنية</a:t>
                </a:r>
                <a:endParaRPr lang="en-US"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pic>
          <p:nvPicPr>
            <p:cNvPr id="5" name="Graphic 43" descr="Man with solid fill">
              <a:extLst>
                <a:ext uri="{FF2B5EF4-FFF2-40B4-BE49-F238E27FC236}">
                  <a16:creationId xmlns:a16="http://schemas.microsoft.com/office/drawing/2014/main" id="{1037F462-FCEF-F6BC-C42F-9C31E44C9B06}"/>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7807669" y="2406619"/>
              <a:ext cx="1031298" cy="1031208"/>
            </a:xfrm>
            <a:prstGeom prst="rect">
              <a:avLst/>
            </a:prstGeom>
          </p:spPr>
        </p:pic>
      </p:grpSp>
      <p:grpSp>
        <p:nvGrpSpPr>
          <p:cNvPr id="49" name="Group 48">
            <a:extLst>
              <a:ext uri="{FF2B5EF4-FFF2-40B4-BE49-F238E27FC236}">
                <a16:creationId xmlns:a16="http://schemas.microsoft.com/office/drawing/2014/main" id="{C1AF6211-9462-241A-EE87-A07E0DCAB020}"/>
              </a:ext>
            </a:extLst>
          </p:cNvPr>
          <p:cNvGrpSpPr/>
          <p:nvPr/>
        </p:nvGrpSpPr>
        <p:grpSpPr>
          <a:xfrm>
            <a:off x="349491" y="2343150"/>
            <a:ext cx="2266862" cy="2819400"/>
            <a:chOff x="349491" y="2343150"/>
            <a:chExt cx="2266862" cy="2819400"/>
          </a:xfrm>
        </p:grpSpPr>
        <p:grpSp>
          <p:nvGrpSpPr>
            <p:cNvPr id="24" name="مجموعة 88">
              <a:extLst>
                <a:ext uri="{FF2B5EF4-FFF2-40B4-BE49-F238E27FC236}">
                  <a16:creationId xmlns:a16="http://schemas.microsoft.com/office/drawing/2014/main" id="{C174AC53-DA75-77E2-8C16-72D90CBA15E3}"/>
                </a:ext>
              </a:extLst>
            </p:cNvPr>
            <p:cNvGrpSpPr/>
            <p:nvPr/>
          </p:nvGrpSpPr>
          <p:grpSpPr>
            <a:xfrm>
              <a:off x="349491" y="2343150"/>
              <a:ext cx="2266862" cy="2819400"/>
              <a:chOff x="0" y="0"/>
              <a:chExt cx="1424322" cy="1771812"/>
            </a:xfrm>
          </p:grpSpPr>
          <p:grpSp>
            <p:nvGrpSpPr>
              <p:cNvPr id="25" name="مجموعة 89">
                <a:extLst>
                  <a:ext uri="{FF2B5EF4-FFF2-40B4-BE49-F238E27FC236}">
                    <a16:creationId xmlns:a16="http://schemas.microsoft.com/office/drawing/2014/main" id="{68EBC0C0-D8D9-69A5-8EBC-C32999F7E638}"/>
                  </a:ext>
                </a:extLst>
              </p:cNvPr>
              <p:cNvGrpSpPr/>
              <p:nvPr/>
            </p:nvGrpSpPr>
            <p:grpSpPr>
              <a:xfrm>
                <a:off x="0" y="0"/>
                <a:ext cx="1390650" cy="1771812"/>
                <a:chOff x="0" y="0"/>
                <a:chExt cx="1390650" cy="1771812"/>
              </a:xfrm>
            </p:grpSpPr>
            <p:sp>
              <p:nvSpPr>
                <p:cNvPr id="27" name="شكل بيضاوي 91">
                  <a:extLst>
                    <a:ext uri="{FF2B5EF4-FFF2-40B4-BE49-F238E27FC236}">
                      <a16:creationId xmlns:a16="http://schemas.microsoft.com/office/drawing/2014/main" id="{06267EBD-4101-05FA-697B-9D327F9DCB93}"/>
                    </a:ext>
                  </a:extLst>
                </p:cNvPr>
                <p:cNvSpPr/>
                <p:nvPr/>
              </p:nvSpPr>
              <p:spPr>
                <a:xfrm>
                  <a:off x="311248" y="0"/>
                  <a:ext cx="768154" cy="768154"/>
                </a:xfrm>
                <a:prstGeom prst="ellipse">
                  <a:avLst/>
                </a:prstGeom>
                <a:solidFill>
                  <a:srgbClr val="168489"/>
                </a:solidFill>
                <a:ln w="57150">
                  <a:solidFill>
                    <a:srgbClr val="168489"/>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endParaRPr lang="en-US" sz="3200"/>
                </a:p>
              </p:txBody>
            </p:sp>
            <p:sp>
              <p:nvSpPr>
                <p:cNvPr id="28" name="شكل حر: شكل 92">
                  <a:extLst>
                    <a:ext uri="{FF2B5EF4-FFF2-40B4-BE49-F238E27FC236}">
                      <a16:creationId xmlns:a16="http://schemas.microsoft.com/office/drawing/2014/main" id="{47F98D90-DE56-DB11-E255-44ADEC66ECC4}"/>
                    </a:ext>
                  </a:extLst>
                </p:cNvPr>
                <p:cNvSpPr/>
                <p:nvPr/>
              </p:nvSpPr>
              <p:spPr>
                <a:xfrm>
                  <a:off x="0" y="384077"/>
                  <a:ext cx="1390650" cy="1387735"/>
                </a:xfrm>
                <a:custGeom>
                  <a:avLst/>
                  <a:gdLst>
                    <a:gd name="connsiteX0" fmla="*/ 202850 w 1390650"/>
                    <a:gd name="connsiteY0" fmla="*/ 0 h 1387734"/>
                    <a:gd name="connsiteX1" fmla="*/ 197385 w 1390650"/>
                    <a:gd name="connsiteY1" fmla="*/ 54213 h 1387734"/>
                    <a:gd name="connsiteX2" fmla="*/ 695325 w 1390650"/>
                    <a:gd name="connsiteY2" fmla="*/ 552153 h 1387734"/>
                    <a:gd name="connsiteX3" fmla="*/ 1193265 w 1390650"/>
                    <a:gd name="connsiteY3" fmla="*/ 54213 h 1387734"/>
                    <a:gd name="connsiteX4" fmla="*/ 1187800 w 1390650"/>
                    <a:gd name="connsiteY4" fmla="*/ 0 h 1387734"/>
                    <a:gd name="connsiteX5" fmla="*/ 1205582 w 1390650"/>
                    <a:gd name="connsiteY5" fmla="*/ 1793 h 1387734"/>
                    <a:gd name="connsiteX6" fmla="*/ 1390650 w 1390650"/>
                    <a:gd name="connsiteY6" fmla="*/ 228864 h 1387734"/>
                    <a:gd name="connsiteX7" fmla="*/ 1390650 w 1390650"/>
                    <a:gd name="connsiteY7" fmla="*/ 1155954 h 1387734"/>
                    <a:gd name="connsiteX8" fmla="*/ 1158870 w 1390650"/>
                    <a:gd name="connsiteY8" fmla="*/ 1387734 h 1387734"/>
                    <a:gd name="connsiteX9" fmla="*/ 231780 w 1390650"/>
                    <a:gd name="connsiteY9" fmla="*/ 1387734 h 1387734"/>
                    <a:gd name="connsiteX10" fmla="*/ 0 w 1390650"/>
                    <a:gd name="connsiteY10" fmla="*/ 1155954 h 1387734"/>
                    <a:gd name="connsiteX11" fmla="*/ 0 w 1390650"/>
                    <a:gd name="connsiteY11" fmla="*/ 228864 h 1387734"/>
                    <a:gd name="connsiteX12" fmla="*/ 185068 w 1390650"/>
                    <a:gd name="connsiteY12" fmla="*/ 1793 h 1387734"/>
                    <a:gd name="connsiteX13" fmla="*/ 202850 w 1390650"/>
                    <a:gd name="connsiteY13" fmla="*/ 0 h 13877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390650" h="1387734">
                      <a:moveTo>
                        <a:pt x="202850" y="0"/>
                      </a:moveTo>
                      <a:lnTo>
                        <a:pt x="197385" y="54213"/>
                      </a:lnTo>
                      <a:cubicBezTo>
                        <a:pt x="197385" y="329218"/>
                        <a:pt x="420320" y="552153"/>
                        <a:pt x="695325" y="552153"/>
                      </a:cubicBezTo>
                      <a:cubicBezTo>
                        <a:pt x="970330" y="552153"/>
                        <a:pt x="1193265" y="329218"/>
                        <a:pt x="1193265" y="54213"/>
                      </a:cubicBezTo>
                      <a:lnTo>
                        <a:pt x="1187800" y="0"/>
                      </a:lnTo>
                      <a:lnTo>
                        <a:pt x="1205582" y="1793"/>
                      </a:lnTo>
                      <a:cubicBezTo>
                        <a:pt x="1311200" y="23406"/>
                        <a:pt x="1390650" y="116856"/>
                        <a:pt x="1390650" y="228864"/>
                      </a:cubicBezTo>
                      <a:lnTo>
                        <a:pt x="1390650" y="1155954"/>
                      </a:lnTo>
                      <a:cubicBezTo>
                        <a:pt x="1390650" y="1283963"/>
                        <a:pt x="1286879" y="1387734"/>
                        <a:pt x="1158870" y="1387734"/>
                      </a:cubicBezTo>
                      <a:lnTo>
                        <a:pt x="231780" y="1387734"/>
                      </a:lnTo>
                      <a:cubicBezTo>
                        <a:pt x="103771" y="1387734"/>
                        <a:pt x="0" y="1283963"/>
                        <a:pt x="0" y="1155954"/>
                      </a:cubicBezTo>
                      <a:lnTo>
                        <a:pt x="0" y="228864"/>
                      </a:lnTo>
                      <a:cubicBezTo>
                        <a:pt x="0" y="116856"/>
                        <a:pt x="79450" y="23406"/>
                        <a:pt x="185068" y="1793"/>
                      </a:cubicBezTo>
                      <a:lnTo>
                        <a:pt x="202850" y="0"/>
                      </a:lnTo>
                      <a:close/>
                    </a:path>
                  </a:pathLst>
                </a:custGeom>
                <a:solidFill>
                  <a:schemeClr val="bg1">
                    <a:lumMod val="95000"/>
                  </a:schemeClr>
                </a:solidFill>
                <a:ln>
                  <a:solidFill>
                    <a:srgbClr val="168489"/>
                  </a:solidFill>
                </a:ln>
              </p:spPr>
              <p:style>
                <a:lnRef idx="2">
                  <a:schemeClr val="accent1">
                    <a:shade val="15000"/>
                  </a:schemeClr>
                </a:lnRef>
                <a:fillRef idx="1">
                  <a:schemeClr val="accent1"/>
                </a:fillRef>
                <a:effectRef idx="0">
                  <a:schemeClr val="accent1"/>
                </a:effectRef>
                <a:fontRef idx="minor">
                  <a:schemeClr val="lt1"/>
                </a:fontRef>
              </p:style>
              <p:txBody>
                <a:bodyPr wrap="square" rtlCol="1" anchor="ctr">
                  <a:noAutofit/>
                </a:bodyPr>
                <a:lstStyle/>
                <a:p>
                  <a:endParaRPr lang="en-US" sz="3200"/>
                </a:p>
              </p:txBody>
            </p:sp>
          </p:grpSp>
          <p:sp>
            <p:nvSpPr>
              <p:cNvPr id="26" name="مربع نص 29">
                <a:extLst>
                  <a:ext uri="{FF2B5EF4-FFF2-40B4-BE49-F238E27FC236}">
                    <a16:creationId xmlns:a16="http://schemas.microsoft.com/office/drawing/2014/main" id="{E318E2EC-8D5C-C396-38CC-4EB959790737}"/>
                  </a:ext>
                </a:extLst>
              </p:cNvPr>
              <p:cNvSpPr txBox="1"/>
              <p:nvPr/>
            </p:nvSpPr>
            <p:spPr>
              <a:xfrm>
                <a:off x="51047" y="890115"/>
                <a:ext cx="1373275" cy="758198"/>
              </a:xfrm>
              <a:prstGeom prst="rect">
                <a:avLst/>
              </a:prstGeom>
            </p:spPr>
            <p:txBody>
              <a:bodyPr wrap="square" rtlCol="1">
                <a:spAutoFit/>
              </a:bodyPr>
              <a:lstStyle/>
              <a:p>
                <a:pPr algn="ctr" rtl="1">
                  <a:lnSpc>
                    <a:spcPct val="115000"/>
                  </a:lnSpc>
                </a:pPr>
                <a:r>
                  <a:rPr lang="ar-EG"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تقليل المخاطر المالية</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pic>
          <p:nvPicPr>
            <p:cNvPr id="6" name="Graphic 150" descr="Downward trend graph with solid fill">
              <a:extLst>
                <a:ext uri="{FF2B5EF4-FFF2-40B4-BE49-F238E27FC236}">
                  <a16:creationId xmlns:a16="http://schemas.microsoft.com/office/drawing/2014/main" id="{9971FDA6-8F93-377A-FECC-74BE90366D57}"/>
                </a:ext>
              </a:extLst>
            </p:cNvPr>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998597" y="2440265"/>
              <a:ext cx="1049089" cy="1048999"/>
            </a:xfrm>
            <a:prstGeom prst="rect">
              <a:avLst/>
            </a:prstGeom>
          </p:spPr>
        </p:pic>
      </p:grpSp>
      <p:grpSp>
        <p:nvGrpSpPr>
          <p:cNvPr id="48" name="Group 47">
            <a:extLst>
              <a:ext uri="{FF2B5EF4-FFF2-40B4-BE49-F238E27FC236}">
                <a16:creationId xmlns:a16="http://schemas.microsoft.com/office/drawing/2014/main" id="{2BED7607-F22A-9DEC-08FD-CA67FD7E6878}"/>
              </a:ext>
            </a:extLst>
          </p:cNvPr>
          <p:cNvGrpSpPr/>
          <p:nvPr/>
        </p:nvGrpSpPr>
        <p:grpSpPr>
          <a:xfrm>
            <a:off x="2477575" y="2343150"/>
            <a:ext cx="2572353" cy="2819394"/>
            <a:chOff x="2477575" y="2343150"/>
            <a:chExt cx="2572353" cy="2819394"/>
          </a:xfrm>
        </p:grpSpPr>
        <p:grpSp>
          <p:nvGrpSpPr>
            <p:cNvPr id="22" name="مجموعة 93">
              <a:extLst>
                <a:ext uri="{FF2B5EF4-FFF2-40B4-BE49-F238E27FC236}">
                  <a16:creationId xmlns:a16="http://schemas.microsoft.com/office/drawing/2014/main" id="{38961EEF-9F9F-90EA-287D-79C0251A444A}"/>
                </a:ext>
              </a:extLst>
            </p:cNvPr>
            <p:cNvGrpSpPr/>
            <p:nvPr/>
          </p:nvGrpSpPr>
          <p:grpSpPr>
            <a:xfrm>
              <a:off x="2477575" y="2343150"/>
              <a:ext cx="2572353" cy="2819394"/>
              <a:chOff x="1072710" y="0"/>
              <a:chExt cx="1616278" cy="1771811"/>
            </a:xfrm>
          </p:grpSpPr>
          <p:grpSp>
            <p:nvGrpSpPr>
              <p:cNvPr id="33" name="مجموعة 94">
                <a:extLst>
                  <a:ext uri="{FF2B5EF4-FFF2-40B4-BE49-F238E27FC236}">
                    <a16:creationId xmlns:a16="http://schemas.microsoft.com/office/drawing/2014/main" id="{F690FF4E-AB8C-5BFA-3414-0D25DF585937}"/>
                  </a:ext>
                </a:extLst>
              </p:cNvPr>
              <p:cNvGrpSpPr/>
              <p:nvPr/>
            </p:nvGrpSpPr>
            <p:grpSpPr>
              <a:xfrm>
                <a:off x="1176013" y="0"/>
                <a:ext cx="1390650" cy="1771811"/>
                <a:chOff x="1176013" y="0"/>
                <a:chExt cx="1390650" cy="1771811"/>
              </a:xfrm>
            </p:grpSpPr>
            <p:sp>
              <p:nvSpPr>
                <p:cNvPr id="35" name="شكل بيضاوي 96">
                  <a:extLst>
                    <a:ext uri="{FF2B5EF4-FFF2-40B4-BE49-F238E27FC236}">
                      <a16:creationId xmlns:a16="http://schemas.microsoft.com/office/drawing/2014/main" id="{E76A691C-323C-A156-F204-FE0C1B51D820}"/>
                    </a:ext>
                  </a:extLst>
                </p:cNvPr>
                <p:cNvSpPr/>
                <p:nvPr/>
              </p:nvSpPr>
              <p:spPr>
                <a:xfrm>
                  <a:off x="1487261" y="0"/>
                  <a:ext cx="768154" cy="768154"/>
                </a:xfrm>
                <a:prstGeom prst="ellipse">
                  <a:avLst/>
                </a:prstGeom>
                <a:solidFill>
                  <a:srgbClr val="A0C9CA"/>
                </a:solidFill>
                <a:ln w="57150">
                  <a:solidFill>
                    <a:srgbClr val="A0C9CA"/>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endParaRPr lang="en-US" sz="3200"/>
                </a:p>
              </p:txBody>
            </p:sp>
            <p:sp>
              <p:nvSpPr>
                <p:cNvPr id="36" name="شكل حر: شكل 97">
                  <a:extLst>
                    <a:ext uri="{FF2B5EF4-FFF2-40B4-BE49-F238E27FC236}">
                      <a16:creationId xmlns:a16="http://schemas.microsoft.com/office/drawing/2014/main" id="{2ABB50F5-931D-5312-B2E4-679910B5C975}"/>
                    </a:ext>
                  </a:extLst>
                </p:cNvPr>
                <p:cNvSpPr/>
                <p:nvPr/>
              </p:nvSpPr>
              <p:spPr>
                <a:xfrm>
                  <a:off x="1176013" y="384078"/>
                  <a:ext cx="1390650" cy="1387733"/>
                </a:xfrm>
                <a:custGeom>
                  <a:avLst/>
                  <a:gdLst>
                    <a:gd name="connsiteX0" fmla="*/ 202850 w 1390650"/>
                    <a:gd name="connsiteY0" fmla="*/ 0 h 1387734"/>
                    <a:gd name="connsiteX1" fmla="*/ 197385 w 1390650"/>
                    <a:gd name="connsiteY1" fmla="*/ 54213 h 1387734"/>
                    <a:gd name="connsiteX2" fmla="*/ 695325 w 1390650"/>
                    <a:gd name="connsiteY2" fmla="*/ 552153 h 1387734"/>
                    <a:gd name="connsiteX3" fmla="*/ 1193265 w 1390650"/>
                    <a:gd name="connsiteY3" fmla="*/ 54213 h 1387734"/>
                    <a:gd name="connsiteX4" fmla="*/ 1187800 w 1390650"/>
                    <a:gd name="connsiteY4" fmla="*/ 0 h 1387734"/>
                    <a:gd name="connsiteX5" fmla="*/ 1205582 w 1390650"/>
                    <a:gd name="connsiteY5" fmla="*/ 1793 h 1387734"/>
                    <a:gd name="connsiteX6" fmla="*/ 1390650 w 1390650"/>
                    <a:gd name="connsiteY6" fmla="*/ 228864 h 1387734"/>
                    <a:gd name="connsiteX7" fmla="*/ 1390650 w 1390650"/>
                    <a:gd name="connsiteY7" fmla="*/ 1155954 h 1387734"/>
                    <a:gd name="connsiteX8" fmla="*/ 1158870 w 1390650"/>
                    <a:gd name="connsiteY8" fmla="*/ 1387734 h 1387734"/>
                    <a:gd name="connsiteX9" fmla="*/ 231780 w 1390650"/>
                    <a:gd name="connsiteY9" fmla="*/ 1387734 h 1387734"/>
                    <a:gd name="connsiteX10" fmla="*/ 0 w 1390650"/>
                    <a:gd name="connsiteY10" fmla="*/ 1155954 h 1387734"/>
                    <a:gd name="connsiteX11" fmla="*/ 0 w 1390650"/>
                    <a:gd name="connsiteY11" fmla="*/ 228864 h 1387734"/>
                    <a:gd name="connsiteX12" fmla="*/ 185068 w 1390650"/>
                    <a:gd name="connsiteY12" fmla="*/ 1793 h 1387734"/>
                    <a:gd name="connsiteX13" fmla="*/ 202850 w 1390650"/>
                    <a:gd name="connsiteY13" fmla="*/ 0 h 13877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390650" h="1387734">
                      <a:moveTo>
                        <a:pt x="202850" y="0"/>
                      </a:moveTo>
                      <a:lnTo>
                        <a:pt x="197385" y="54213"/>
                      </a:lnTo>
                      <a:cubicBezTo>
                        <a:pt x="197385" y="329218"/>
                        <a:pt x="420320" y="552153"/>
                        <a:pt x="695325" y="552153"/>
                      </a:cubicBezTo>
                      <a:cubicBezTo>
                        <a:pt x="970330" y="552153"/>
                        <a:pt x="1193265" y="329218"/>
                        <a:pt x="1193265" y="54213"/>
                      </a:cubicBezTo>
                      <a:lnTo>
                        <a:pt x="1187800" y="0"/>
                      </a:lnTo>
                      <a:lnTo>
                        <a:pt x="1205582" y="1793"/>
                      </a:lnTo>
                      <a:cubicBezTo>
                        <a:pt x="1311200" y="23406"/>
                        <a:pt x="1390650" y="116856"/>
                        <a:pt x="1390650" y="228864"/>
                      </a:cubicBezTo>
                      <a:lnTo>
                        <a:pt x="1390650" y="1155954"/>
                      </a:lnTo>
                      <a:cubicBezTo>
                        <a:pt x="1390650" y="1283963"/>
                        <a:pt x="1286879" y="1387734"/>
                        <a:pt x="1158870" y="1387734"/>
                      </a:cubicBezTo>
                      <a:lnTo>
                        <a:pt x="231780" y="1387734"/>
                      </a:lnTo>
                      <a:cubicBezTo>
                        <a:pt x="103771" y="1387734"/>
                        <a:pt x="0" y="1283963"/>
                        <a:pt x="0" y="1155954"/>
                      </a:cubicBezTo>
                      <a:lnTo>
                        <a:pt x="0" y="228864"/>
                      </a:lnTo>
                      <a:cubicBezTo>
                        <a:pt x="0" y="116856"/>
                        <a:pt x="79450" y="23406"/>
                        <a:pt x="185068" y="1793"/>
                      </a:cubicBezTo>
                      <a:lnTo>
                        <a:pt x="202850" y="0"/>
                      </a:lnTo>
                      <a:close/>
                    </a:path>
                  </a:pathLst>
                </a:custGeom>
                <a:solidFill>
                  <a:schemeClr val="bg1">
                    <a:lumMod val="95000"/>
                  </a:schemeClr>
                </a:solidFill>
                <a:ln>
                  <a:solidFill>
                    <a:srgbClr val="A0C9CA"/>
                  </a:solidFill>
                </a:ln>
              </p:spPr>
              <p:style>
                <a:lnRef idx="2">
                  <a:schemeClr val="accent1">
                    <a:shade val="15000"/>
                  </a:schemeClr>
                </a:lnRef>
                <a:fillRef idx="1">
                  <a:schemeClr val="accent1"/>
                </a:fillRef>
                <a:effectRef idx="0">
                  <a:schemeClr val="accent1"/>
                </a:effectRef>
                <a:fontRef idx="minor">
                  <a:schemeClr val="lt1"/>
                </a:fontRef>
              </p:style>
              <p:txBody>
                <a:bodyPr wrap="square" rtlCol="1" anchor="ctr">
                  <a:noAutofit/>
                </a:bodyPr>
                <a:lstStyle/>
                <a:p>
                  <a:endParaRPr lang="en-US" sz="3200"/>
                </a:p>
              </p:txBody>
            </p:sp>
          </p:grpSp>
          <p:sp>
            <p:nvSpPr>
              <p:cNvPr id="34" name="مربع نص 25">
                <a:extLst>
                  <a:ext uri="{FF2B5EF4-FFF2-40B4-BE49-F238E27FC236}">
                    <a16:creationId xmlns:a16="http://schemas.microsoft.com/office/drawing/2014/main" id="{3764C0D1-779E-B402-242D-B68A469C6942}"/>
                  </a:ext>
                </a:extLst>
              </p:cNvPr>
              <p:cNvSpPr txBox="1"/>
              <p:nvPr/>
            </p:nvSpPr>
            <p:spPr>
              <a:xfrm>
                <a:off x="1072710" y="873449"/>
                <a:ext cx="1616278" cy="758199"/>
              </a:xfrm>
              <a:prstGeom prst="rect">
                <a:avLst/>
              </a:prstGeom>
              <a:noFill/>
            </p:spPr>
            <p:txBody>
              <a:bodyPr wrap="square" rtlCol="1">
                <a:spAutoFit/>
              </a:bodyPr>
              <a:lstStyle/>
              <a:p>
                <a:pPr algn="ctr" rtl="1">
                  <a:lnSpc>
                    <a:spcPct val="115000"/>
                  </a:lnSpc>
                </a:pPr>
                <a:r>
                  <a:rPr lang="ar-EG"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مواكبة التطورات الدولية</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pic>
          <p:nvPicPr>
            <p:cNvPr id="7" name="Graphic 93" descr="Business Growth with solid fill">
              <a:extLst>
                <a:ext uri="{FF2B5EF4-FFF2-40B4-BE49-F238E27FC236}">
                  <a16:creationId xmlns:a16="http://schemas.microsoft.com/office/drawing/2014/main" id="{3BF4F945-3496-EA9E-1B15-B59C55E153D4}"/>
                </a:ext>
              </a:extLst>
            </p:cNvPr>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3151013" y="2454246"/>
              <a:ext cx="965007" cy="964881"/>
            </a:xfrm>
            <a:prstGeom prst="rect">
              <a:avLst/>
            </a:prstGeom>
          </p:spPr>
        </p:pic>
      </p:grpSp>
      <p:grpSp>
        <p:nvGrpSpPr>
          <p:cNvPr id="47" name="Group 46">
            <a:extLst>
              <a:ext uri="{FF2B5EF4-FFF2-40B4-BE49-F238E27FC236}">
                <a16:creationId xmlns:a16="http://schemas.microsoft.com/office/drawing/2014/main" id="{AFA25511-E52D-011C-9562-7CF875D555B0}"/>
              </a:ext>
            </a:extLst>
          </p:cNvPr>
          <p:cNvGrpSpPr/>
          <p:nvPr/>
        </p:nvGrpSpPr>
        <p:grpSpPr>
          <a:xfrm>
            <a:off x="4816669" y="2343150"/>
            <a:ext cx="2390348" cy="2819398"/>
            <a:chOff x="4816669" y="2343150"/>
            <a:chExt cx="2390348" cy="2819398"/>
          </a:xfrm>
        </p:grpSpPr>
        <p:grpSp>
          <p:nvGrpSpPr>
            <p:cNvPr id="21" name="مجموعة 7">
              <a:extLst>
                <a:ext uri="{FF2B5EF4-FFF2-40B4-BE49-F238E27FC236}">
                  <a16:creationId xmlns:a16="http://schemas.microsoft.com/office/drawing/2014/main" id="{0426F931-A034-3110-DFEA-690395E29816}"/>
                </a:ext>
              </a:extLst>
            </p:cNvPr>
            <p:cNvGrpSpPr/>
            <p:nvPr/>
          </p:nvGrpSpPr>
          <p:grpSpPr>
            <a:xfrm>
              <a:off x="4816669" y="2343150"/>
              <a:ext cx="2390348" cy="2819398"/>
              <a:chOff x="2272718" y="0"/>
              <a:chExt cx="1501911" cy="1771811"/>
            </a:xfrm>
          </p:grpSpPr>
          <p:grpSp>
            <p:nvGrpSpPr>
              <p:cNvPr id="37" name="مجموعة 20">
                <a:extLst>
                  <a:ext uri="{FF2B5EF4-FFF2-40B4-BE49-F238E27FC236}">
                    <a16:creationId xmlns:a16="http://schemas.microsoft.com/office/drawing/2014/main" id="{B627B206-AC82-AAEE-28F3-EA2E6F7C8512}"/>
                  </a:ext>
                </a:extLst>
              </p:cNvPr>
              <p:cNvGrpSpPr/>
              <p:nvPr/>
            </p:nvGrpSpPr>
            <p:grpSpPr>
              <a:xfrm>
                <a:off x="2334193" y="0"/>
                <a:ext cx="1390650" cy="1771811"/>
                <a:chOff x="2334193" y="0"/>
                <a:chExt cx="1390650" cy="1771811"/>
              </a:xfrm>
            </p:grpSpPr>
            <p:sp>
              <p:nvSpPr>
                <p:cNvPr id="39" name="شكل بيضاوي 22">
                  <a:extLst>
                    <a:ext uri="{FF2B5EF4-FFF2-40B4-BE49-F238E27FC236}">
                      <a16:creationId xmlns:a16="http://schemas.microsoft.com/office/drawing/2014/main" id="{26985956-C03E-4593-3077-9B26DDBAA896}"/>
                    </a:ext>
                  </a:extLst>
                </p:cNvPr>
                <p:cNvSpPr/>
                <p:nvPr/>
              </p:nvSpPr>
              <p:spPr>
                <a:xfrm>
                  <a:off x="2645441" y="0"/>
                  <a:ext cx="768154" cy="768154"/>
                </a:xfrm>
                <a:prstGeom prst="ellipse">
                  <a:avLst/>
                </a:prstGeom>
                <a:solidFill>
                  <a:srgbClr val="BFBFBF"/>
                </a:solidFill>
                <a:ln w="57150">
                  <a:solidFill>
                    <a:srgbClr val="BFBFBF"/>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endParaRPr lang="en-US" sz="3200"/>
                </a:p>
              </p:txBody>
            </p:sp>
            <p:sp>
              <p:nvSpPr>
                <p:cNvPr id="40" name="شكل حر: شكل 23">
                  <a:extLst>
                    <a:ext uri="{FF2B5EF4-FFF2-40B4-BE49-F238E27FC236}">
                      <a16:creationId xmlns:a16="http://schemas.microsoft.com/office/drawing/2014/main" id="{3C4E9CEA-94D7-276D-65B8-586F549D26DC}"/>
                    </a:ext>
                  </a:extLst>
                </p:cNvPr>
                <p:cNvSpPr/>
                <p:nvPr/>
              </p:nvSpPr>
              <p:spPr>
                <a:xfrm>
                  <a:off x="2334193" y="384077"/>
                  <a:ext cx="1390650" cy="1387734"/>
                </a:xfrm>
                <a:custGeom>
                  <a:avLst/>
                  <a:gdLst>
                    <a:gd name="connsiteX0" fmla="*/ 202850 w 1390650"/>
                    <a:gd name="connsiteY0" fmla="*/ 0 h 1387734"/>
                    <a:gd name="connsiteX1" fmla="*/ 197385 w 1390650"/>
                    <a:gd name="connsiteY1" fmla="*/ 54213 h 1387734"/>
                    <a:gd name="connsiteX2" fmla="*/ 695325 w 1390650"/>
                    <a:gd name="connsiteY2" fmla="*/ 552153 h 1387734"/>
                    <a:gd name="connsiteX3" fmla="*/ 1193265 w 1390650"/>
                    <a:gd name="connsiteY3" fmla="*/ 54213 h 1387734"/>
                    <a:gd name="connsiteX4" fmla="*/ 1187800 w 1390650"/>
                    <a:gd name="connsiteY4" fmla="*/ 0 h 1387734"/>
                    <a:gd name="connsiteX5" fmla="*/ 1205582 w 1390650"/>
                    <a:gd name="connsiteY5" fmla="*/ 1793 h 1387734"/>
                    <a:gd name="connsiteX6" fmla="*/ 1390650 w 1390650"/>
                    <a:gd name="connsiteY6" fmla="*/ 228864 h 1387734"/>
                    <a:gd name="connsiteX7" fmla="*/ 1390650 w 1390650"/>
                    <a:gd name="connsiteY7" fmla="*/ 1155954 h 1387734"/>
                    <a:gd name="connsiteX8" fmla="*/ 1158870 w 1390650"/>
                    <a:gd name="connsiteY8" fmla="*/ 1387734 h 1387734"/>
                    <a:gd name="connsiteX9" fmla="*/ 231780 w 1390650"/>
                    <a:gd name="connsiteY9" fmla="*/ 1387734 h 1387734"/>
                    <a:gd name="connsiteX10" fmla="*/ 0 w 1390650"/>
                    <a:gd name="connsiteY10" fmla="*/ 1155954 h 1387734"/>
                    <a:gd name="connsiteX11" fmla="*/ 0 w 1390650"/>
                    <a:gd name="connsiteY11" fmla="*/ 228864 h 1387734"/>
                    <a:gd name="connsiteX12" fmla="*/ 185068 w 1390650"/>
                    <a:gd name="connsiteY12" fmla="*/ 1793 h 1387734"/>
                    <a:gd name="connsiteX13" fmla="*/ 202850 w 1390650"/>
                    <a:gd name="connsiteY13" fmla="*/ 0 h 13877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390650" h="1387734">
                      <a:moveTo>
                        <a:pt x="202850" y="0"/>
                      </a:moveTo>
                      <a:lnTo>
                        <a:pt x="197385" y="54213"/>
                      </a:lnTo>
                      <a:cubicBezTo>
                        <a:pt x="197385" y="329218"/>
                        <a:pt x="420320" y="552153"/>
                        <a:pt x="695325" y="552153"/>
                      </a:cubicBezTo>
                      <a:cubicBezTo>
                        <a:pt x="970330" y="552153"/>
                        <a:pt x="1193265" y="329218"/>
                        <a:pt x="1193265" y="54213"/>
                      </a:cubicBezTo>
                      <a:lnTo>
                        <a:pt x="1187800" y="0"/>
                      </a:lnTo>
                      <a:lnTo>
                        <a:pt x="1205582" y="1793"/>
                      </a:lnTo>
                      <a:cubicBezTo>
                        <a:pt x="1311200" y="23406"/>
                        <a:pt x="1390650" y="116856"/>
                        <a:pt x="1390650" y="228864"/>
                      </a:cubicBezTo>
                      <a:lnTo>
                        <a:pt x="1390650" y="1155954"/>
                      </a:lnTo>
                      <a:cubicBezTo>
                        <a:pt x="1390650" y="1283963"/>
                        <a:pt x="1286879" y="1387734"/>
                        <a:pt x="1158870" y="1387734"/>
                      </a:cubicBezTo>
                      <a:lnTo>
                        <a:pt x="231780" y="1387734"/>
                      </a:lnTo>
                      <a:cubicBezTo>
                        <a:pt x="103771" y="1387734"/>
                        <a:pt x="0" y="1283963"/>
                        <a:pt x="0" y="1155954"/>
                      </a:cubicBezTo>
                      <a:lnTo>
                        <a:pt x="0" y="228864"/>
                      </a:lnTo>
                      <a:cubicBezTo>
                        <a:pt x="0" y="116856"/>
                        <a:pt x="79450" y="23406"/>
                        <a:pt x="185068" y="1793"/>
                      </a:cubicBezTo>
                      <a:lnTo>
                        <a:pt x="202850" y="0"/>
                      </a:lnTo>
                      <a:close/>
                    </a:path>
                  </a:pathLst>
                </a:custGeom>
                <a:solidFill>
                  <a:schemeClr val="bg1">
                    <a:lumMod val="95000"/>
                  </a:schemeClr>
                </a:solidFill>
                <a:ln>
                  <a:solidFill>
                    <a:srgbClr val="BFBFBF"/>
                  </a:solidFill>
                </a:ln>
              </p:spPr>
              <p:style>
                <a:lnRef idx="2">
                  <a:schemeClr val="accent1">
                    <a:shade val="15000"/>
                  </a:schemeClr>
                </a:lnRef>
                <a:fillRef idx="1">
                  <a:schemeClr val="accent1"/>
                </a:fillRef>
                <a:effectRef idx="0">
                  <a:schemeClr val="accent1"/>
                </a:effectRef>
                <a:fontRef idx="minor">
                  <a:schemeClr val="lt1"/>
                </a:fontRef>
              </p:style>
              <p:txBody>
                <a:bodyPr wrap="square" rtlCol="1" anchor="ctr">
                  <a:noAutofit/>
                </a:bodyPr>
                <a:lstStyle/>
                <a:p>
                  <a:endParaRPr lang="en-US" sz="3200"/>
                </a:p>
              </p:txBody>
            </p:sp>
          </p:grpSp>
          <p:sp>
            <p:nvSpPr>
              <p:cNvPr id="38" name="مربع نص 29">
                <a:extLst>
                  <a:ext uri="{FF2B5EF4-FFF2-40B4-BE49-F238E27FC236}">
                    <a16:creationId xmlns:a16="http://schemas.microsoft.com/office/drawing/2014/main" id="{55081A4D-30DF-0648-A29A-A35387A9ADE5}"/>
                  </a:ext>
                </a:extLst>
              </p:cNvPr>
              <p:cNvSpPr txBox="1"/>
              <p:nvPr/>
            </p:nvSpPr>
            <p:spPr>
              <a:xfrm>
                <a:off x="2272718" y="890116"/>
                <a:ext cx="1501911" cy="758198"/>
              </a:xfrm>
              <a:prstGeom prst="rect">
                <a:avLst/>
              </a:prstGeom>
              <a:noFill/>
            </p:spPr>
            <p:txBody>
              <a:bodyPr wrap="square" rtlCol="1">
                <a:spAutoFit/>
              </a:bodyPr>
              <a:lstStyle/>
              <a:p>
                <a:pPr algn="ctr" rtl="1">
                  <a:lnSpc>
                    <a:spcPct val="115000"/>
                  </a:lnSpc>
                </a:pPr>
                <a:r>
                  <a:rPr lang="ar-EG" sz="32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تعزيز الحوكمة المؤسسية</a:t>
                </a:r>
                <a:endParaRPr lang="en-US"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pic>
          <p:nvPicPr>
            <p:cNvPr id="18" name="Graphic 153" descr="Connections with solid fill">
              <a:extLst>
                <a:ext uri="{FF2B5EF4-FFF2-40B4-BE49-F238E27FC236}">
                  <a16:creationId xmlns:a16="http://schemas.microsoft.com/office/drawing/2014/main" id="{03CE2D39-FA38-AEFC-7DA2-D43DAE508CC4}"/>
                </a:ext>
              </a:extLst>
            </p:cNvPr>
            <p:cNvPicPr>
              <a:picLocks noChangeAspect="1"/>
            </p:cNvPicPr>
            <p:nvPr/>
          </p:nvPicPr>
          <p:blipFill>
            <a:blip r:embed="rId10" cstate="print">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5481120" y="2427280"/>
              <a:ext cx="1096623" cy="1096529"/>
            </a:xfrm>
            <a:prstGeom prst="rect">
              <a:avLst/>
            </a:prstGeom>
          </p:spPr>
        </p:pic>
      </p:grpSp>
      <p:grpSp>
        <p:nvGrpSpPr>
          <p:cNvPr id="45" name="Group 44">
            <a:extLst>
              <a:ext uri="{FF2B5EF4-FFF2-40B4-BE49-F238E27FC236}">
                <a16:creationId xmlns:a16="http://schemas.microsoft.com/office/drawing/2014/main" id="{7967DED7-43A9-3AF8-52CB-F6F0524556E2}"/>
              </a:ext>
            </a:extLst>
          </p:cNvPr>
          <p:cNvGrpSpPr/>
          <p:nvPr/>
        </p:nvGrpSpPr>
        <p:grpSpPr>
          <a:xfrm>
            <a:off x="9411243" y="2343150"/>
            <a:ext cx="2431262" cy="2819384"/>
            <a:chOff x="9411243" y="2343150"/>
            <a:chExt cx="2431262" cy="2819384"/>
          </a:xfrm>
        </p:grpSpPr>
        <p:grpSp>
          <p:nvGrpSpPr>
            <p:cNvPr id="20" name="مجموعة 29">
              <a:extLst>
                <a:ext uri="{FF2B5EF4-FFF2-40B4-BE49-F238E27FC236}">
                  <a16:creationId xmlns:a16="http://schemas.microsoft.com/office/drawing/2014/main" id="{9A3E8A19-71CD-6A1F-AC69-D3C8AD16D56C}"/>
                </a:ext>
              </a:extLst>
            </p:cNvPr>
            <p:cNvGrpSpPr/>
            <p:nvPr/>
          </p:nvGrpSpPr>
          <p:grpSpPr>
            <a:xfrm>
              <a:off x="9411243" y="2343150"/>
              <a:ext cx="2431262" cy="2819384"/>
              <a:chOff x="4567733" y="0"/>
              <a:chExt cx="1527617" cy="1771811"/>
            </a:xfrm>
          </p:grpSpPr>
          <p:grpSp>
            <p:nvGrpSpPr>
              <p:cNvPr id="41" name="مجموعة 30">
                <a:extLst>
                  <a:ext uri="{FF2B5EF4-FFF2-40B4-BE49-F238E27FC236}">
                    <a16:creationId xmlns:a16="http://schemas.microsoft.com/office/drawing/2014/main" id="{9BE7E7F5-6FA5-5110-2C73-12E69E1CB91E}"/>
                  </a:ext>
                </a:extLst>
              </p:cNvPr>
              <p:cNvGrpSpPr/>
              <p:nvPr/>
            </p:nvGrpSpPr>
            <p:grpSpPr>
              <a:xfrm>
                <a:off x="4610638" y="0"/>
                <a:ext cx="1390650" cy="1771811"/>
                <a:chOff x="4610638" y="0"/>
                <a:chExt cx="1390650" cy="1771811"/>
              </a:xfrm>
            </p:grpSpPr>
            <p:sp>
              <p:nvSpPr>
                <p:cNvPr id="43" name="شكل بيضاوي 64">
                  <a:extLst>
                    <a:ext uri="{FF2B5EF4-FFF2-40B4-BE49-F238E27FC236}">
                      <a16:creationId xmlns:a16="http://schemas.microsoft.com/office/drawing/2014/main" id="{A1F2F161-43A4-1C8F-090E-02966ED54BB7}"/>
                    </a:ext>
                  </a:extLst>
                </p:cNvPr>
                <p:cNvSpPr/>
                <p:nvPr/>
              </p:nvSpPr>
              <p:spPr>
                <a:xfrm>
                  <a:off x="4921886" y="0"/>
                  <a:ext cx="768154" cy="768154"/>
                </a:xfrm>
                <a:prstGeom prst="ellipse">
                  <a:avLst/>
                </a:prstGeom>
                <a:solidFill>
                  <a:srgbClr val="168489"/>
                </a:solidFill>
                <a:ln w="57150">
                  <a:solidFill>
                    <a:srgbClr val="168489"/>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endParaRPr lang="en-US" sz="3200"/>
                </a:p>
              </p:txBody>
            </p:sp>
            <p:sp>
              <p:nvSpPr>
                <p:cNvPr id="44" name="شكل حر: شكل 70">
                  <a:extLst>
                    <a:ext uri="{FF2B5EF4-FFF2-40B4-BE49-F238E27FC236}">
                      <a16:creationId xmlns:a16="http://schemas.microsoft.com/office/drawing/2014/main" id="{68C3B753-900A-ADE6-280D-D703228B3B46}"/>
                    </a:ext>
                  </a:extLst>
                </p:cNvPr>
                <p:cNvSpPr/>
                <p:nvPr/>
              </p:nvSpPr>
              <p:spPr>
                <a:xfrm>
                  <a:off x="4610638" y="384077"/>
                  <a:ext cx="1390650" cy="1387734"/>
                </a:xfrm>
                <a:custGeom>
                  <a:avLst/>
                  <a:gdLst>
                    <a:gd name="connsiteX0" fmla="*/ 202850 w 1390650"/>
                    <a:gd name="connsiteY0" fmla="*/ 0 h 1387734"/>
                    <a:gd name="connsiteX1" fmla="*/ 197385 w 1390650"/>
                    <a:gd name="connsiteY1" fmla="*/ 54213 h 1387734"/>
                    <a:gd name="connsiteX2" fmla="*/ 695325 w 1390650"/>
                    <a:gd name="connsiteY2" fmla="*/ 552153 h 1387734"/>
                    <a:gd name="connsiteX3" fmla="*/ 1193265 w 1390650"/>
                    <a:gd name="connsiteY3" fmla="*/ 54213 h 1387734"/>
                    <a:gd name="connsiteX4" fmla="*/ 1187800 w 1390650"/>
                    <a:gd name="connsiteY4" fmla="*/ 0 h 1387734"/>
                    <a:gd name="connsiteX5" fmla="*/ 1205582 w 1390650"/>
                    <a:gd name="connsiteY5" fmla="*/ 1793 h 1387734"/>
                    <a:gd name="connsiteX6" fmla="*/ 1390650 w 1390650"/>
                    <a:gd name="connsiteY6" fmla="*/ 228864 h 1387734"/>
                    <a:gd name="connsiteX7" fmla="*/ 1390650 w 1390650"/>
                    <a:gd name="connsiteY7" fmla="*/ 1155954 h 1387734"/>
                    <a:gd name="connsiteX8" fmla="*/ 1158870 w 1390650"/>
                    <a:gd name="connsiteY8" fmla="*/ 1387734 h 1387734"/>
                    <a:gd name="connsiteX9" fmla="*/ 231780 w 1390650"/>
                    <a:gd name="connsiteY9" fmla="*/ 1387734 h 1387734"/>
                    <a:gd name="connsiteX10" fmla="*/ 0 w 1390650"/>
                    <a:gd name="connsiteY10" fmla="*/ 1155954 h 1387734"/>
                    <a:gd name="connsiteX11" fmla="*/ 0 w 1390650"/>
                    <a:gd name="connsiteY11" fmla="*/ 228864 h 1387734"/>
                    <a:gd name="connsiteX12" fmla="*/ 185068 w 1390650"/>
                    <a:gd name="connsiteY12" fmla="*/ 1793 h 1387734"/>
                    <a:gd name="connsiteX13" fmla="*/ 202850 w 1390650"/>
                    <a:gd name="connsiteY13" fmla="*/ 0 h 13877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390650" h="1387734">
                      <a:moveTo>
                        <a:pt x="202850" y="0"/>
                      </a:moveTo>
                      <a:lnTo>
                        <a:pt x="197385" y="54213"/>
                      </a:lnTo>
                      <a:cubicBezTo>
                        <a:pt x="197385" y="329218"/>
                        <a:pt x="420320" y="552153"/>
                        <a:pt x="695325" y="552153"/>
                      </a:cubicBezTo>
                      <a:cubicBezTo>
                        <a:pt x="970330" y="552153"/>
                        <a:pt x="1193265" y="329218"/>
                        <a:pt x="1193265" y="54213"/>
                      </a:cubicBezTo>
                      <a:lnTo>
                        <a:pt x="1187800" y="0"/>
                      </a:lnTo>
                      <a:lnTo>
                        <a:pt x="1205582" y="1793"/>
                      </a:lnTo>
                      <a:cubicBezTo>
                        <a:pt x="1311200" y="23406"/>
                        <a:pt x="1390650" y="116856"/>
                        <a:pt x="1390650" y="228864"/>
                      </a:cubicBezTo>
                      <a:lnTo>
                        <a:pt x="1390650" y="1155954"/>
                      </a:lnTo>
                      <a:cubicBezTo>
                        <a:pt x="1390650" y="1283963"/>
                        <a:pt x="1286879" y="1387734"/>
                        <a:pt x="1158870" y="1387734"/>
                      </a:cubicBezTo>
                      <a:lnTo>
                        <a:pt x="231780" y="1387734"/>
                      </a:lnTo>
                      <a:cubicBezTo>
                        <a:pt x="103771" y="1387734"/>
                        <a:pt x="0" y="1283963"/>
                        <a:pt x="0" y="1155954"/>
                      </a:cubicBezTo>
                      <a:lnTo>
                        <a:pt x="0" y="228864"/>
                      </a:lnTo>
                      <a:cubicBezTo>
                        <a:pt x="0" y="116856"/>
                        <a:pt x="79450" y="23406"/>
                        <a:pt x="185068" y="1793"/>
                      </a:cubicBezTo>
                      <a:lnTo>
                        <a:pt x="202850" y="0"/>
                      </a:lnTo>
                      <a:close/>
                    </a:path>
                  </a:pathLst>
                </a:custGeom>
                <a:solidFill>
                  <a:schemeClr val="bg1">
                    <a:lumMod val="95000"/>
                  </a:schemeClr>
                </a:solidFill>
                <a:ln>
                  <a:solidFill>
                    <a:srgbClr val="168489"/>
                  </a:solidFill>
                </a:ln>
              </p:spPr>
              <p:style>
                <a:lnRef idx="2">
                  <a:schemeClr val="accent1">
                    <a:shade val="15000"/>
                  </a:schemeClr>
                </a:lnRef>
                <a:fillRef idx="1">
                  <a:schemeClr val="accent1"/>
                </a:fillRef>
                <a:effectRef idx="0">
                  <a:schemeClr val="accent1"/>
                </a:effectRef>
                <a:fontRef idx="minor">
                  <a:schemeClr val="lt1"/>
                </a:fontRef>
              </p:style>
              <p:txBody>
                <a:bodyPr wrap="square" rtlCol="1" anchor="ctr">
                  <a:noAutofit/>
                </a:bodyPr>
                <a:lstStyle/>
                <a:p>
                  <a:endParaRPr lang="en-US" sz="3200"/>
                </a:p>
              </p:txBody>
            </p:sp>
          </p:grpSp>
          <p:sp>
            <p:nvSpPr>
              <p:cNvPr id="42" name="مربع نص 25">
                <a:extLst>
                  <a:ext uri="{FF2B5EF4-FFF2-40B4-BE49-F238E27FC236}">
                    <a16:creationId xmlns:a16="http://schemas.microsoft.com/office/drawing/2014/main" id="{C84E8B0B-7666-A499-2410-048303541E39}"/>
                  </a:ext>
                </a:extLst>
              </p:cNvPr>
              <p:cNvSpPr txBox="1"/>
              <p:nvPr/>
            </p:nvSpPr>
            <p:spPr>
              <a:xfrm>
                <a:off x="4567733" y="890120"/>
                <a:ext cx="1527617" cy="758202"/>
              </a:xfrm>
              <a:prstGeom prst="rect">
                <a:avLst/>
              </a:prstGeom>
              <a:noFill/>
            </p:spPr>
            <p:txBody>
              <a:bodyPr wrap="square" rtlCol="1">
                <a:spAutoFit/>
              </a:bodyPr>
              <a:lstStyle/>
              <a:p>
                <a:pPr algn="ctr" rtl="1">
                  <a:lnSpc>
                    <a:spcPct val="115000"/>
                  </a:lnSpc>
                </a:pPr>
                <a:r>
                  <a:rPr lang="ar-EG" sz="32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ضمان الشفافية والمصداقية</a:t>
                </a:r>
                <a:endParaRPr lang="en-US"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pic>
          <p:nvPicPr>
            <p:cNvPr id="19" name="Graphic 39" descr="Person with idea with solid fill">
              <a:extLst>
                <a:ext uri="{FF2B5EF4-FFF2-40B4-BE49-F238E27FC236}">
                  <a16:creationId xmlns:a16="http://schemas.microsoft.com/office/drawing/2014/main" id="{F787F999-D7D6-717E-C130-D18DA5566781}"/>
                </a:ext>
              </a:extLst>
            </p:cNvPr>
            <p:cNvPicPr>
              <a:picLocks noChangeAspect="1"/>
            </p:cNvPicPr>
            <p:nvPr/>
          </p:nvPicPr>
          <p:blipFill>
            <a:blip r:embed="rId12" cstate="print">
              <a:extLst>
                <a:ext uri="{28A0092B-C50C-407E-A947-70E740481C1C}">
                  <a14:useLocalDpi xmlns:a14="http://schemas.microsoft.com/office/drawing/2010/main" val="0"/>
                </a:ext>
                <a:ext uri="{96DAC541-7B7A-43D3-8B79-37D633B846F1}">
                  <asvg:svgBlip xmlns:asvg="http://schemas.microsoft.com/office/drawing/2016/SVG/main" r:embed="rId13"/>
                </a:ext>
              </a:extLst>
            </a:blip>
            <a:stretch>
              <a:fillRect/>
            </a:stretch>
          </p:blipFill>
          <p:spPr>
            <a:xfrm>
              <a:off x="10085486" y="2427844"/>
              <a:ext cx="1053025" cy="1052931"/>
            </a:xfrm>
            <a:prstGeom prst="rect">
              <a:avLst/>
            </a:prstGeom>
          </p:spPr>
        </p:pic>
      </p:grpSp>
    </p:spTree>
    <p:extLst>
      <p:ext uri="{BB962C8B-B14F-4D97-AF65-F5344CB8AC3E}">
        <p14:creationId xmlns:p14="http://schemas.microsoft.com/office/powerpoint/2010/main" val="4091652057"/>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45"/>
                                        </p:tgtEl>
                                        <p:attrNameLst>
                                          <p:attrName>style.visibility</p:attrName>
                                        </p:attrNameLst>
                                      </p:cBhvr>
                                      <p:to>
                                        <p:strVal val="visible"/>
                                      </p:to>
                                    </p:set>
                                    <p:anim calcmode="lin" valueType="num">
                                      <p:cBhvr additive="base">
                                        <p:cTn id="7" dur="500" fill="hold"/>
                                        <p:tgtEl>
                                          <p:spTgt spid="45"/>
                                        </p:tgtEl>
                                        <p:attrNameLst>
                                          <p:attrName>ppt_x</p:attrName>
                                        </p:attrNameLst>
                                      </p:cBhvr>
                                      <p:tavLst>
                                        <p:tav tm="0">
                                          <p:val>
                                            <p:strVal val="#ppt_x"/>
                                          </p:val>
                                        </p:tav>
                                        <p:tav tm="100000">
                                          <p:val>
                                            <p:strVal val="#ppt_x"/>
                                          </p:val>
                                        </p:tav>
                                      </p:tavLst>
                                    </p:anim>
                                    <p:anim calcmode="lin" valueType="num">
                                      <p:cBhvr additive="base">
                                        <p:cTn id="8" dur="500" fill="hold"/>
                                        <p:tgtEl>
                                          <p:spTgt spid="4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46"/>
                                        </p:tgtEl>
                                        <p:attrNameLst>
                                          <p:attrName>style.visibility</p:attrName>
                                        </p:attrNameLst>
                                      </p:cBhvr>
                                      <p:to>
                                        <p:strVal val="visible"/>
                                      </p:to>
                                    </p:set>
                                    <p:anim calcmode="lin" valueType="num">
                                      <p:cBhvr additive="base">
                                        <p:cTn id="13" dur="500" fill="hold"/>
                                        <p:tgtEl>
                                          <p:spTgt spid="46"/>
                                        </p:tgtEl>
                                        <p:attrNameLst>
                                          <p:attrName>ppt_x</p:attrName>
                                        </p:attrNameLst>
                                      </p:cBhvr>
                                      <p:tavLst>
                                        <p:tav tm="0">
                                          <p:val>
                                            <p:strVal val="#ppt_x"/>
                                          </p:val>
                                        </p:tav>
                                        <p:tav tm="100000">
                                          <p:val>
                                            <p:strVal val="#ppt_x"/>
                                          </p:val>
                                        </p:tav>
                                      </p:tavLst>
                                    </p:anim>
                                    <p:anim calcmode="lin" valueType="num">
                                      <p:cBhvr additive="base">
                                        <p:cTn id="14" dur="500" fill="hold"/>
                                        <p:tgtEl>
                                          <p:spTgt spid="46"/>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47"/>
                                        </p:tgtEl>
                                        <p:attrNameLst>
                                          <p:attrName>style.visibility</p:attrName>
                                        </p:attrNameLst>
                                      </p:cBhvr>
                                      <p:to>
                                        <p:strVal val="visible"/>
                                      </p:to>
                                    </p:set>
                                    <p:anim calcmode="lin" valueType="num">
                                      <p:cBhvr additive="base">
                                        <p:cTn id="19" dur="500" fill="hold"/>
                                        <p:tgtEl>
                                          <p:spTgt spid="47"/>
                                        </p:tgtEl>
                                        <p:attrNameLst>
                                          <p:attrName>ppt_x</p:attrName>
                                        </p:attrNameLst>
                                      </p:cBhvr>
                                      <p:tavLst>
                                        <p:tav tm="0">
                                          <p:val>
                                            <p:strVal val="#ppt_x"/>
                                          </p:val>
                                        </p:tav>
                                        <p:tav tm="100000">
                                          <p:val>
                                            <p:strVal val="#ppt_x"/>
                                          </p:val>
                                        </p:tav>
                                      </p:tavLst>
                                    </p:anim>
                                    <p:anim calcmode="lin" valueType="num">
                                      <p:cBhvr additive="base">
                                        <p:cTn id="20" dur="500" fill="hold"/>
                                        <p:tgtEl>
                                          <p:spTgt spid="47"/>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48"/>
                                        </p:tgtEl>
                                        <p:attrNameLst>
                                          <p:attrName>style.visibility</p:attrName>
                                        </p:attrNameLst>
                                      </p:cBhvr>
                                      <p:to>
                                        <p:strVal val="visible"/>
                                      </p:to>
                                    </p:set>
                                    <p:anim calcmode="lin" valueType="num">
                                      <p:cBhvr additive="base">
                                        <p:cTn id="25" dur="500" fill="hold"/>
                                        <p:tgtEl>
                                          <p:spTgt spid="48"/>
                                        </p:tgtEl>
                                        <p:attrNameLst>
                                          <p:attrName>ppt_x</p:attrName>
                                        </p:attrNameLst>
                                      </p:cBhvr>
                                      <p:tavLst>
                                        <p:tav tm="0">
                                          <p:val>
                                            <p:strVal val="#ppt_x"/>
                                          </p:val>
                                        </p:tav>
                                        <p:tav tm="100000">
                                          <p:val>
                                            <p:strVal val="#ppt_x"/>
                                          </p:val>
                                        </p:tav>
                                      </p:tavLst>
                                    </p:anim>
                                    <p:anim calcmode="lin" valueType="num">
                                      <p:cBhvr additive="base">
                                        <p:cTn id="26" dur="500" fill="hold"/>
                                        <p:tgtEl>
                                          <p:spTgt spid="48"/>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49"/>
                                        </p:tgtEl>
                                        <p:attrNameLst>
                                          <p:attrName>style.visibility</p:attrName>
                                        </p:attrNameLst>
                                      </p:cBhvr>
                                      <p:to>
                                        <p:strVal val="visible"/>
                                      </p:to>
                                    </p:set>
                                    <p:anim calcmode="lin" valueType="num">
                                      <p:cBhvr additive="base">
                                        <p:cTn id="31" dur="500" fill="hold"/>
                                        <p:tgtEl>
                                          <p:spTgt spid="49"/>
                                        </p:tgtEl>
                                        <p:attrNameLst>
                                          <p:attrName>ppt_x</p:attrName>
                                        </p:attrNameLst>
                                      </p:cBhvr>
                                      <p:tavLst>
                                        <p:tav tm="0">
                                          <p:val>
                                            <p:strVal val="#ppt_x"/>
                                          </p:val>
                                        </p:tav>
                                        <p:tav tm="100000">
                                          <p:val>
                                            <p:strVal val="#ppt_x"/>
                                          </p:val>
                                        </p:tav>
                                      </p:tavLst>
                                    </p:anim>
                                    <p:anim calcmode="lin" valueType="num">
                                      <p:cBhvr additive="base">
                                        <p:cTn id="32" dur="500" fill="hold"/>
                                        <p:tgtEl>
                                          <p:spTgt spid="4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5DA945C-618D-D074-85BA-5D8CF9D41E7F}"/>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728F5AC5-1396-EA61-12F0-E50E87D61BA4}"/>
              </a:ext>
            </a:extLst>
          </p:cNvPr>
          <p:cNvSpPr txBox="1"/>
          <p:nvPr/>
        </p:nvSpPr>
        <p:spPr>
          <a:xfrm>
            <a:off x="2779494" y="-86085"/>
            <a:ext cx="6633012" cy="646331"/>
          </a:xfrm>
          <a:prstGeom prst="rect">
            <a:avLst/>
          </a:prstGeom>
          <a:noFill/>
        </p:spPr>
        <p:txBody>
          <a:bodyPr wrap="square">
            <a:spAutoFit/>
          </a:bodyPr>
          <a:lstStyle/>
          <a:p>
            <a:pPr algn="ctr" rtl="1"/>
            <a:r>
              <a:rPr lang="en-US" sz="3600" b="1" dirty="0">
                <a:solidFill>
                  <a:schemeClr val="bg1"/>
                </a:solidFill>
                <a:latin typeface="Adobe Arabic" panose="02040503050201020203" pitchFamily="18" charset="-78"/>
                <a:cs typeface="Adobe Arabic" panose="02040503050201020203" pitchFamily="18" charset="-78"/>
              </a:rPr>
              <a:t> </a:t>
            </a:r>
            <a:r>
              <a:rPr lang="ar-SA" sz="3600" b="1" dirty="0">
                <a:solidFill>
                  <a:schemeClr val="bg1"/>
                </a:solidFill>
                <a:latin typeface="Adobe Arabic" panose="02040503050201020203" pitchFamily="18" charset="-78"/>
                <a:cs typeface="Adobe Arabic" panose="02040503050201020203" pitchFamily="18" charset="-78"/>
              </a:rPr>
              <a:t>أبرز القوانين السعودية المنظمة للمراجعة الخارجية</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AFEE2073-CABD-21FE-454C-C3EE9717B89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grpSp>
        <p:nvGrpSpPr>
          <p:cNvPr id="13" name="Group 12">
            <a:extLst>
              <a:ext uri="{FF2B5EF4-FFF2-40B4-BE49-F238E27FC236}">
                <a16:creationId xmlns:a16="http://schemas.microsoft.com/office/drawing/2014/main" id="{980AA40C-0A64-4688-EBD1-A4EF087D962D}"/>
              </a:ext>
            </a:extLst>
          </p:cNvPr>
          <p:cNvGrpSpPr/>
          <p:nvPr/>
        </p:nvGrpSpPr>
        <p:grpSpPr>
          <a:xfrm>
            <a:off x="9240306" y="1697139"/>
            <a:ext cx="2761199" cy="4305726"/>
            <a:chOff x="4250037" y="0"/>
            <a:chExt cx="1484495" cy="2315872"/>
          </a:xfrm>
        </p:grpSpPr>
        <p:sp>
          <p:nvSpPr>
            <p:cNvPr id="58" name="Equals 57">
              <a:extLst>
                <a:ext uri="{FF2B5EF4-FFF2-40B4-BE49-F238E27FC236}">
                  <a16:creationId xmlns:a16="http://schemas.microsoft.com/office/drawing/2014/main" id="{38D85435-6507-EE6D-1313-570DDB648AB9}"/>
                </a:ext>
              </a:extLst>
            </p:cNvPr>
            <p:cNvSpPr/>
            <p:nvPr/>
          </p:nvSpPr>
          <p:spPr>
            <a:xfrm>
              <a:off x="4371294" y="640741"/>
              <a:ext cx="1225615" cy="520881"/>
            </a:xfrm>
            <a:prstGeom prst="mathEqual">
              <a:avLst/>
            </a:prstGeom>
            <a:solidFill>
              <a:srgbClr val="A0C9CA"/>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3200"/>
            </a:p>
          </p:txBody>
        </p:sp>
        <p:sp>
          <p:nvSpPr>
            <p:cNvPr id="59" name="TextBox 6">
              <a:extLst>
                <a:ext uri="{FF2B5EF4-FFF2-40B4-BE49-F238E27FC236}">
                  <a16:creationId xmlns:a16="http://schemas.microsoft.com/office/drawing/2014/main" id="{AD245AFA-5273-50BC-D787-F47B0BBF1B7A}"/>
                </a:ext>
              </a:extLst>
            </p:cNvPr>
            <p:cNvSpPr txBox="1"/>
            <p:nvPr/>
          </p:nvSpPr>
          <p:spPr>
            <a:xfrm>
              <a:off x="4281969" y="0"/>
              <a:ext cx="1346240" cy="841856"/>
            </a:xfrm>
            <a:prstGeom prst="rect">
              <a:avLst/>
            </a:prstGeom>
            <a:noFill/>
          </p:spPr>
          <p:txBody>
            <a:bodyPr wrap="square" rtlCol="0">
              <a:noAutofit/>
            </a:bodyPr>
            <a:lstStyle/>
            <a:p>
              <a:pPr algn="ctr" rtl="0">
                <a:lnSpc>
                  <a:spcPct val="115000"/>
                </a:lnSpc>
              </a:pPr>
              <a:r>
                <a:rPr lang="en-GB" sz="6600" b="1" kern="1200">
                  <a:solidFill>
                    <a:srgbClr val="168489"/>
                  </a:solidFill>
                  <a:effectLst/>
                  <a:latin typeface="Calibri" panose="020F0502020204030204" pitchFamily="34" charset="0"/>
                  <a:ea typeface="Calibri" panose="020F0502020204030204" pitchFamily="34" charset="0"/>
                  <a:cs typeface="Activist Light"/>
                </a:rPr>
                <a:t>01</a:t>
              </a:r>
              <a:endParaRPr lang="en-US" sz="66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60" name="مربع نص 18">
              <a:extLst>
                <a:ext uri="{FF2B5EF4-FFF2-40B4-BE49-F238E27FC236}">
                  <a16:creationId xmlns:a16="http://schemas.microsoft.com/office/drawing/2014/main" id="{9B58D2C0-13C5-9719-E91E-EF33CB824A7D}"/>
                </a:ext>
              </a:extLst>
            </p:cNvPr>
            <p:cNvSpPr txBox="1"/>
            <p:nvPr/>
          </p:nvSpPr>
          <p:spPr>
            <a:xfrm>
              <a:off x="4250037" y="1161468"/>
              <a:ext cx="1484495" cy="1154404"/>
            </a:xfrm>
            <a:prstGeom prst="rect">
              <a:avLst/>
            </a:prstGeom>
            <a:noFill/>
          </p:spPr>
          <p:txBody>
            <a:bodyPr wrap="square" rtlCol="1">
              <a:noAutofit/>
            </a:bodyPr>
            <a:lstStyle/>
            <a:p>
              <a:pPr algn="ctr" rtl="1">
                <a:lnSpc>
                  <a:spcPct val="115000"/>
                </a:lnSpc>
              </a:pPr>
              <a:r>
                <a:rPr lang="ar-SY" sz="3200" b="1" kern="1200">
                  <a:solidFill>
                    <a:srgbClr val="000000"/>
                  </a:solidFill>
                  <a:effectLst/>
                  <a:latin typeface="Times New Roman" panose="02020603050405020304" pitchFamily="18" charset="0"/>
                  <a:ea typeface="GE Dinar Two Medium" panose="020A0503020102020204" pitchFamily="18" charset="-78"/>
                  <a:cs typeface="Adobe Arabic" panose="02040503050201020203" pitchFamily="18" charset="-78"/>
                </a:rPr>
                <a:t>نظام المحاسبين القانونيين (الصادر بالمرسوم الملكي رقم م/12) </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algn="ctr" rtl="1">
                <a:lnSpc>
                  <a:spcPct val="115000"/>
                </a:lnSpc>
              </a:pPr>
              <a:r>
                <a:rPr lang="en-US" sz="3200" b="1" kern="1200">
                  <a:solidFill>
                    <a:srgbClr val="000000"/>
                  </a:solidFill>
                  <a:effectLst/>
                  <a:latin typeface="Adobe Arabic" panose="02040503050201020203" pitchFamily="18" charset="-78"/>
                  <a:ea typeface="GE Dinar Two Medium" panose="020A0503020102020204" pitchFamily="18" charset="-78"/>
                  <a:cs typeface="Sakkal Majalla" panose="02000000000000000000" pitchFamily="2" charset="-78"/>
                </a:rPr>
                <a:t> </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14" name="Group 13">
            <a:extLst>
              <a:ext uri="{FF2B5EF4-FFF2-40B4-BE49-F238E27FC236}">
                <a16:creationId xmlns:a16="http://schemas.microsoft.com/office/drawing/2014/main" id="{A0EF1EAA-B2F4-8C35-6E64-FDE6FFBE7A28}"/>
              </a:ext>
            </a:extLst>
          </p:cNvPr>
          <p:cNvGrpSpPr/>
          <p:nvPr/>
        </p:nvGrpSpPr>
        <p:grpSpPr>
          <a:xfrm>
            <a:off x="6834635" y="1697139"/>
            <a:ext cx="2669014" cy="4138763"/>
            <a:chOff x="3127740" y="0"/>
            <a:chExt cx="1434934" cy="2226070"/>
          </a:xfrm>
        </p:grpSpPr>
        <p:sp>
          <p:nvSpPr>
            <p:cNvPr id="55" name="Equals 54">
              <a:extLst>
                <a:ext uri="{FF2B5EF4-FFF2-40B4-BE49-F238E27FC236}">
                  <a16:creationId xmlns:a16="http://schemas.microsoft.com/office/drawing/2014/main" id="{359EF3DF-6487-30A7-A2EF-FDD7222831F3}"/>
                </a:ext>
              </a:extLst>
            </p:cNvPr>
            <p:cNvSpPr/>
            <p:nvPr/>
          </p:nvSpPr>
          <p:spPr>
            <a:xfrm>
              <a:off x="3308036" y="640741"/>
              <a:ext cx="1225615" cy="520881"/>
            </a:xfrm>
            <a:prstGeom prst="mathEqual">
              <a:avLst/>
            </a:prstGeom>
            <a:solidFill>
              <a:srgbClr val="A0C9CA"/>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3200"/>
            </a:p>
          </p:txBody>
        </p:sp>
        <p:sp>
          <p:nvSpPr>
            <p:cNvPr id="56" name="TextBox 6">
              <a:extLst>
                <a:ext uri="{FF2B5EF4-FFF2-40B4-BE49-F238E27FC236}">
                  <a16:creationId xmlns:a16="http://schemas.microsoft.com/office/drawing/2014/main" id="{1197B5A1-D748-3A6D-4EED-1738B27C7583}"/>
                </a:ext>
              </a:extLst>
            </p:cNvPr>
            <p:cNvSpPr txBox="1"/>
            <p:nvPr/>
          </p:nvSpPr>
          <p:spPr>
            <a:xfrm>
              <a:off x="3322432" y="0"/>
              <a:ext cx="1196092" cy="841856"/>
            </a:xfrm>
            <a:prstGeom prst="rect">
              <a:avLst/>
            </a:prstGeom>
            <a:noFill/>
          </p:spPr>
          <p:txBody>
            <a:bodyPr wrap="square" rtlCol="0">
              <a:noAutofit/>
            </a:bodyPr>
            <a:lstStyle/>
            <a:p>
              <a:pPr algn="ctr" rtl="1">
                <a:lnSpc>
                  <a:spcPct val="115000"/>
                </a:lnSpc>
              </a:pPr>
              <a:r>
                <a:rPr lang="en-GB" sz="6600" b="1" kern="1200">
                  <a:solidFill>
                    <a:srgbClr val="168489"/>
                  </a:solidFill>
                  <a:effectLst/>
                  <a:latin typeface="Calibri" panose="020F0502020204030204" pitchFamily="34" charset="0"/>
                  <a:ea typeface="Calibri" panose="020F0502020204030204" pitchFamily="34" charset="0"/>
                  <a:cs typeface="Activist Light"/>
                </a:rPr>
                <a:t>02</a:t>
              </a:r>
              <a:endParaRPr lang="en-US" sz="66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57" name="مربع نص 18">
              <a:extLst>
                <a:ext uri="{FF2B5EF4-FFF2-40B4-BE49-F238E27FC236}">
                  <a16:creationId xmlns:a16="http://schemas.microsoft.com/office/drawing/2014/main" id="{AD1A31C6-AC6E-EDCE-9CCD-F2AD3059C677}"/>
                </a:ext>
              </a:extLst>
            </p:cNvPr>
            <p:cNvSpPr txBox="1"/>
            <p:nvPr/>
          </p:nvSpPr>
          <p:spPr>
            <a:xfrm>
              <a:off x="3127740" y="1209603"/>
              <a:ext cx="1434934" cy="1016467"/>
            </a:xfrm>
            <a:prstGeom prst="rect">
              <a:avLst/>
            </a:prstGeom>
            <a:noFill/>
          </p:spPr>
          <p:txBody>
            <a:bodyPr wrap="square" rtlCol="1">
              <a:noAutofit/>
            </a:bodyPr>
            <a:lstStyle/>
            <a:p>
              <a:pPr algn="ctr" rtl="1">
                <a:lnSpc>
                  <a:spcPct val="115000"/>
                </a:lnSpc>
              </a:pPr>
              <a:r>
                <a:rPr lang="ar-SY" sz="3200" b="1" kern="1200" dirty="0">
                  <a:solidFill>
                    <a:srgbClr val="000000"/>
                  </a:solidFill>
                  <a:effectLst/>
                  <a:latin typeface="Times New Roman" panose="02020603050405020304" pitchFamily="18" charset="0"/>
                  <a:ea typeface="GE Dinar Two Medium" panose="020A0503020102020204" pitchFamily="18" charset="-78"/>
                  <a:cs typeface="Adobe Arabic" panose="02040503050201020203" pitchFamily="18" charset="-78"/>
                </a:rPr>
                <a:t>الهيئة السعودية للمراجعين والمحاسبين (</a:t>
              </a:r>
              <a:r>
                <a:rPr lang="en-US" sz="3200" b="1" kern="1200" dirty="0">
                  <a:solidFill>
                    <a:srgbClr val="000000"/>
                  </a:solidFill>
                  <a:effectLst/>
                  <a:latin typeface="Adobe Arabic" panose="02040503050201020203" pitchFamily="18" charset="-78"/>
                  <a:ea typeface="GE Dinar Two Medium" panose="020A0503020102020204" pitchFamily="18" charset="-78"/>
                  <a:cs typeface="Sakkal Majalla" panose="02000000000000000000" pitchFamily="2" charset="-78"/>
                </a:rPr>
                <a:t>SOCPA</a:t>
              </a:r>
              <a:r>
                <a:rPr lang="ar-SY" sz="3200" b="1" kern="1200" dirty="0">
                  <a:solidFill>
                    <a:srgbClr val="000000"/>
                  </a:solidFill>
                  <a:effectLst/>
                  <a:latin typeface="Times New Roman" panose="02020603050405020304" pitchFamily="18" charset="0"/>
                  <a:ea typeface="GE Dinar Two Medium" panose="020A0503020102020204" pitchFamily="18" charset="-78"/>
                  <a:cs typeface="Adobe Arabic" panose="02040503050201020203" pitchFamily="18" charset="-78"/>
                </a:rPr>
                <a:t>) </a:t>
              </a:r>
              <a:endParaRPr lang="en-US"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algn="ctr" rtl="1">
                <a:lnSpc>
                  <a:spcPct val="115000"/>
                </a:lnSpc>
              </a:pPr>
              <a:r>
                <a:rPr lang="en-US" sz="3200" b="1" kern="1200" dirty="0">
                  <a:solidFill>
                    <a:srgbClr val="000000"/>
                  </a:solidFill>
                  <a:effectLst/>
                  <a:latin typeface="Adobe Arabic" panose="02040503050201020203" pitchFamily="18" charset="-78"/>
                  <a:ea typeface="GE Dinar Two Medium" panose="020A0503020102020204" pitchFamily="18" charset="-78"/>
                  <a:cs typeface="Sakkal Majalla" panose="02000000000000000000" pitchFamily="2" charset="-78"/>
                </a:rPr>
                <a:t> </a:t>
              </a:r>
              <a:endParaRPr lang="en-US"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15" name="Group 14">
            <a:extLst>
              <a:ext uri="{FF2B5EF4-FFF2-40B4-BE49-F238E27FC236}">
                <a16:creationId xmlns:a16="http://schemas.microsoft.com/office/drawing/2014/main" id="{53EEF86F-3EEE-2764-0673-5D6BC1ECDF73}"/>
              </a:ext>
            </a:extLst>
          </p:cNvPr>
          <p:cNvGrpSpPr/>
          <p:nvPr/>
        </p:nvGrpSpPr>
        <p:grpSpPr>
          <a:xfrm>
            <a:off x="4681929" y="1697143"/>
            <a:ext cx="2514832" cy="4395194"/>
            <a:chOff x="2117291" y="2"/>
            <a:chExt cx="1352043" cy="2363994"/>
          </a:xfrm>
        </p:grpSpPr>
        <p:sp>
          <p:nvSpPr>
            <p:cNvPr id="52" name="Equals 51">
              <a:extLst>
                <a:ext uri="{FF2B5EF4-FFF2-40B4-BE49-F238E27FC236}">
                  <a16:creationId xmlns:a16="http://schemas.microsoft.com/office/drawing/2014/main" id="{CABE951D-FA28-CFB9-4776-4A8A70BFC922}"/>
                </a:ext>
              </a:extLst>
            </p:cNvPr>
            <p:cNvSpPr/>
            <p:nvPr/>
          </p:nvSpPr>
          <p:spPr>
            <a:xfrm>
              <a:off x="2220625" y="640743"/>
              <a:ext cx="1225615" cy="520881"/>
            </a:xfrm>
            <a:prstGeom prst="mathEqual">
              <a:avLst/>
            </a:prstGeom>
            <a:solidFill>
              <a:srgbClr val="A0C9CA"/>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3200"/>
            </a:p>
          </p:txBody>
        </p:sp>
        <p:sp>
          <p:nvSpPr>
            <p:cNvPr id="53" name="TextBox 6">
              <a:extLst>
                <a:ext uri="{FF2B5EF4-FFF2-40B4-BE49-F238E27FC236}">
                  <a16:creationId xmlns:a16="http://schemas.microsoft.com/office/drawing/2014/main" id="{D2E2A616-6C2B-2174-E530-B6C93FD0C51B}"/>
                </a:ext>
              </a:extLst>
            </p:cNvPr>
            <p:cNvSpPr txBox="1"/>
            <p:nvPr/>
          </p:nvSpPr>
          <p:spPr>
            <a:xfrm>
              <a:off x="2235162" y="2"/>
              <a:ext cx="1195363" cy="841856"/>
            </a:xfrm>
            <a:prstGeom prst="rect">
              <a:avLst/>
            </a:prstGeom>
            <a:noFill/>
          </p:spPr>
          <p:txBody>
            <a:bodyPr wrap="square" rtlCol="0">
              <a:noAutofit/>
            </a:bodyPr>
            <a:lstStyle/>
            <a:p>
              <a:pPr algn="ctr" rtl="1">
                <a:lnSpc>
                  <a:spcPct val="115000"/>
                </a:lnSpc>
              </a:pPr>
              <a:r>
                <a:rPr lang="en-GB" sz="6600" b="1" kern="1200">
                  <a:solidFill>
                    <a:srgbClr val="168489"/>
                  </a:solidFill>
                  <a:effectLst/>
                  <a:latin typeface="Calibri" panose="020F0502020204030204" pitchFamily="34" charset="0"/>
                  <a:ea typeface="Calibri" panose="020F0502020204030204" pitchFamily="34" charset="0"/>
                  <a:cs typeface="Activist Light"/>
                </a:rPr>
                <a:t>03</a:t>
              </a:r>
              <a:endParaRPr lang="en-US" sz="66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54" name="مربع نص 18">
              <a:extLst>
                <a:ext uri="{FF2B5EF4-FFF2-40B4-BE49-F238E27FC236}">
                  <a16:creationId xmlns:a16="http://schemas.microsoft.com/office/drawing/2014/main" id="{195A4819-B020-01BE-20F2-B7D85AADA036}"/>
                </a:ext>
              </a:extLst>
            </p:cNvPr>
            <p:cNvSpPr txBox="1"/>
            <p:nvPr/>
          </p:nvSpPr>
          <p:spPr>
            <a:xfrm>
              <a:off x="2117291" y="1209592"/>
              <a:ext cx="1352043" cy="1154404"/>
            </a:xfrm>
            <a:prstGeom prst="rect">
              <a:avLst/>
            </a:prstGeom>
            <a:noFill/>
          </p:spPr>
          <p:txBody>
            <a:bodyPr wrap="square" rtlCol="1">
              <a:noAutofit/>
            </a:bodyPr>
            <a:lstStyle/>
            <a:p>
              <a:pPr algn="ctr" rtl="1">
                <a:lnSpc>
                  <a:spcPct val="115000"/>
                </a:lnSpc>
              </a:pPr>
              <a:r>
                <a:rPr lang="ar-SY" sz="3200" b="1" kern="1200" dirty="0">
                  <a:solidFill>
                    <a:srgbClr val="000000"/>
                  </a:solidFill>
                  <a:effectLst/>
                  <a:latin typeface="Times New Roman" panose="02020603050405020304" pitchFamily="18" charset="0"/>
                  <a:ea typeface="GE Dinar Two Medium" panose="020A0503020102020204" pitchFamily="18" charset="-78"/>
                  <a:cs typeface="Adobe Arabic" panose="02040503050201020203" pitchFamily="18" charset="-78"/>
                </a:rPr>
                <a:t>نظام الشركات (الصادر بالمرسوم الملكي رقم م/3)</a:t>
              </a:r>
              <a:endParaRPr lang="en-US"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algn="ctr" rtl="1">
                <a:lnSpc>
                  <a:spcPct val="115000"/>
                </a:lnSpc>
              </a:pPr>
              <a:r>
                <a:rPr lang="en-US" sz="3200" b="1" kern="1200" dirty="0">
                  <a:solidFill>
                    <a:srgbClr val="000000"/>
                  </a:solidFill>
                  <a:effectLst/>
                  <a:latin typeface="Adobe Arabic" panose="02040503050201020203" pitchFamily="18" charset="-78"/>
                  <a:ea typeface="GE Dinar Two Medium" panose="020A0503020102020204" pitchFamily="18" charset="-78"/>
                  <a:cs typeface="Sakkal Majalla" panose="02000000000000000000" pitchFamily="2" charset="-78"/>
                </a:rPr>
                <a:t> </a:t>
              </a:r>
              <a:endParaRPr lang="en-US"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16" name="Group 15">
            <a:extLst>
              <a:ext uri="{FF2B5EF4-FFF2-40B4-BE49-F238E27FC236}">
                <a16:creationId xmlns:a16="http://schemas.microsoft.com/office/drawing/2014/main" id="{78A6E8A0-1CB3-05C5-CFF1-9CFA50B7A37D}"/>
              </a:ext>
            </a:extLst>
          </p:cNvPr>
          <p:cNvGrpSpPr/>
          <p:nvPr/>
        </p:nvGrpSpPr>
        <p:grpSpPr>
          <a:xfrm>
            <a:off x="2347863" y="1697139"/>
            <a:ext cx="2553744" cy="4116059"/>
            <a:chOff x="1010460" y="0"/>
            <a:chExt cx="1372963" cy="2213858"/>
          </a:xfrm>
        </p:grpSpPr>
        <p:sp>
          <p:nvSpPr>
            <p:cNvPr id="17" name="Equals 16">
              <a:extLst>
                <a:ext uri="{FF2B5EF4-FFF2-40B4-BE49-F238E27FC236}">
                  <a16:creationId xmlns:a16="http://schemas.microsoft.com/office/drawing/2014/main" id="{F22D1C30-B287-681F-3262-9D2720A6C140}"/>
                </a:ext>
              </a:extLst>
            </p:cNvPr>
            <p:cNvSpPr/>
            <p:nvPr/>
          </p:nvSpPr>
          <p:spPr>
            <a:xfrm>
              <a:off x="1134342" y="640741"/>
              <a:ext cx="1225615" cy="520881"/>
            </a:xfrm>
            <a:prstGeom prst="mathEqual">
              <a:avLst/>
            </a:prstGeom>
            <a:solidFill>
              <a:srgbClr val="A0C9CA"/>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3200"/>
            </a:p>
          </p:txBody>
        </p:sp>
        <p:sp>
          <p:nvSpPr>
            <p:cNvPr id="50" name="TextBox 6">
              <a:extLst>
                <a:ext uri="{FF2B5EF4-FFF2-40B4-BE49-F238E27FC236}">
                  <a16:creationId xmlns:a16="http://schemas.microsoft.com/office/drawing/2014/main" id="{39776C77-2742-CEE9-8DAA-0A8FB9CD5871}"/>
                </a:ext>
              </a:extLst>
            </p:cNvPr>
            <p:cNvSpPr txBox="1"/>
            <p:nvPr/>
          </p:nvSpPr>
          <p:spPr>
            <a:xfrm>
              <a:off x="1149021" y="0"/>
              <a:ext cx="1196092" cy="841856"/>
            </a:xfrm>
            <a:prstGeom prst="rect">
              <a:avLst/>
            </a:prstGeom>
            <a:noFill/>
          </p:spPr>
          <p:txBody>
            <a:bodyPr wrap="square" rtlCol="0">
              <a:noAutofit/>
            </a:bodyPr>
            <a:lstStyle/>
            <a:p>
              <a:pPr algn="ctr" rtl="1">
                <a:lnSpc>
                  <a:spcPct val="115000"/>
                </a:lnSpc>
              </a:pPr>
              <a:r>
                <a:rPr lang="en-GB" sz="6600" b="1" kern="1200">
                  <a:solidFill>
                    <a:srgbClr val="168489"/>
                  </a:solidFill>
                  <a:effectLst/>
                  <a:latin typeface="Calibri" panose="020F0502020204030204" pitchFamily="34" charset="0"/>
                  <a:ea typeface="Calibri" panose="020F0502020204030204" pitchFamily="34" charset="0"/>
                  <a:cs typeface="Activist Light"/>
                </a:rPr>
                <a:t>04</a:t>
              </a:r>
              <a:endParaRPr lang="en-US" sz="66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51" name="مربع نص 18">
              <a:extLst>
                <a:ext uri="{FF2B5EF4-FFF2-40B4-BE49-F238E27FC236}">
                  <a16:creationId xmlns:a16="http://schemas.microsoft.com/office/drawing/2014/main" id="{EC0AD06D-D18F-0B4D-FF0D-3958E39D9FA9}"/>
                </a:ext>
              </a:extLst>
            </p:cNvPr>
            <p:cNvSpPr txBox="1"/>
            <p:nvPr/>
          </p:nvSpPr>
          <p:spPr>
            <a:xfrm>
              <a:off x="1010460" y="1208882"/>
              <a:ext cx="1372963" cy="1004976"/>
            </a:xfrm>
            <a:prstGeom prst="rect">
              <a:avLst/>
            </a:prstGeom>
            <a:noFill/>
          </p:spPr>
          <p:txBody>
            <a:bodyPr wrap="square" rtlCol="1">
              <a:noAutofit/>
            </a:bodyPr>
            <a:lstStyle/>
            <a:p>
              <a:pPr algn="ctr" rtl="1">
                <a:lnSpc>
                  <a:spcPct val="115000"/>
                </a:lnSpc>
              </a:pPr>
              <a:r>
                <a:rPr lang="ar-SY" sz="3200" b="1" kern="1200">
                  <a:solidFill>
                    <a:srgbClr val="000000"/>
                  </a:solidFill>
                  <a:effectLst/>
                  <a:latin typeface="Times New Roman" panose="02020603050405020304" pitchFamily="18" charset="0"/>
                  <a:ea typeface="GE Dinar Two Medium" panose="020A0503020102020204" pitchFamily="18" charset="-78"/>
                  <a:cs typeface="Adobe Arabic" panose="02040503050201020203" pitchFamily="18" charset="-78"/>
                </a:rPr>
                <a:t>نظام السوق المالية (الصادر بالمرسوم الملكي رقم م/30) </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algn="ctr" rtl="1">
                <a:lnSpc>
                  <a:spcPct val="115000"/>
                </a:lnSpc>
              </a:pPr>
              <a:r>
                <a:rPr lang="en-US" sz="3200" b="1" kern="1200">
                  <a:solidFill>
                    <a:srgbClr val="000000"/>
                  </a:solidFill>
                  <a:effectLst/>
                  <a:latin typeface="Adobe Arabic" panose="02040503050201020203" pitchFamily="18" charset="-78"/>
                  <a:ea typeface="GE Dinar Two Medium" panose="020A0503020102020204" pitchFamily="18" charset="-78"/>
                  <a:cs typeface="Sakkal Majalla" panose="02000000000000000000" pitchFamily="2" charset="-78"/>
                </a:rPr>
                <a:t> </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4" name="Group 3">
            <a:extLst>
              <a:ext uri="{FF2B5EF4-FFF2-40B4-BE49-F238E27FC236}">
                <a16:creationId xmlns:a16="http://schemas.microsoft.com/office/drawing/2014/main" id="{FAC710A0-4C83-1D18-BB8C-23A23E812297}"/>
              </a:ext>
            </a:extLst>
          </p:cNvPr>
          <p:cNvGrpSpPr/>
          <p:nvPr/>
        </p:nvGrpSpPr>
        <p:grpSpPr>
          <a:xfrm>
            <a:off x="190501" y="1697143"/>
            <a:ext cx="2371611" cy="3663524"/>
            <a:chOff x="0" y="2"/>
            <a:chExt cx="1275043" cy="1970458"/>
          </a:xfrm>
        </p:grpSpPr>
        <p:sp>
          <p:nvSpPr>
            <p:cNvPr id="10" name="Equals 9">
              <a:extLst>
                <a:ext uri="{FF2B5EF4-FFF2-40B4-BE49-F238E27FC236}">
                  <a16:creationId xmlns:a16="http://schemas.microsoft.com/office/drawing/2014/main" id="{1424DE7F-8CCB-5247-A436-43A7F3CA27D8}"/>
                </a:ext>
              </a:extLst>
            </p:cNvPr>
            <p:cNvSpPr/>
            <p:nvPr/>
          </p:nvSpPr>
          <p:spPr>
            <a:xfrm>
              <a:off x="49428" y="640743"/>
              <a:ext cx="1225615" cy="520881"/>
            </a:xfrm>
            <a:prstGeom prst="mathEqual">
              <a:avLst/>
            </a:prstGeom>
            <a:solidFill>
              <a:srgbClr val="A0C9CA"/>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3200"/>
            </a:p>
          </p:txBody>
        </p:sp>
        <p:sp>
          <p:nvSpPr>
            <p:cNvPr id="11" name="TextBox 6">
              <a:extLst>
                <a:ext uri="{FF2B5EF4-FFF2-40B4-BE49-F238E27FC236}">
                  <a16:creationId xmlns:a16="http://schemas.microsoft.com/office/drawing/2014/main" id="{320EC14D-FB0D-91EF-FB02-5C6A13B58105}"/>
                </a:ext>
              </a:extLst>
            </p:cNvPr>
            <p:cNvSpPr txBox="1"/>
            <p:nvPr/>
          </p:nvSpPr>
          <p:spPr>
            <a:xfrm>
              <a:off x="64252" y="2"/>
              <a:ext cx="1196092" cy="841856"/>
            </a:xfrm>
            <a:prstGeom prst="rect">
              <a:avLst/>
            </a:prstGeom>
            <a:noFill/>
          </p:spPr>
          <p:txBody>
            <a:bodyPr wrap="square" rtlCol="0">
              <a:noAutofit/>
            </a:bodyPr>
            <a:lstStyle/>
            <a:p>
              <a:pPr algn="ctr" rtl="1">
                <a:lnSpc>
                  <a:spcPct val="115000"/>
                </a:lnSpc>
              </a:pPr>
              <a:r>
                <a:rPr lang="en-GB" sz="6600" b="1" kern="1200">
                  <a:solidFill>
                    <a:srgbClr val="168489"/>
                  </a:solidFill>
                  <a:effectLst/>
                  <a:latin typeface="Calibri" panose="020F0502020204030204" pitchFamily="34" charset="0"/>
                  <a:ea typeface="Calibri" panose="020F0502020204030204" pitchFamily="34" charset="0"/>
                  <a:cs typeface="Activist Light"/>
                </a:rPr>
                <a:t>05</a:t>
              </a:r>
              <a:endParaRPr lang="en-US" sz="66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12" name="مربع نص 18">
              <a:extLst>
                <a:ext uri="{FF2B5EF4-FFF2-40B4-BE49-F238E27FC236}">
                  <a16:creationId xmlns:a16="http://schemas.microsoft.com/office/drawing/2014/main" id="{589268E7-2A73-35D7-84E6-8912186B2D5D}"/>
                </a:ext>
              </a:extLst>
            </p:cNvPr>
            <p:cNvSpPr txBox="1"/>
            <p:nvPr/>
          </p:nvSpPr>
          <p:spPr>
            <a:xfrm>
              <a:off x="0" y="1228799"/>
              <a:ext cx="1224171" cy="741661"/>
            </a:xfrm>
            <a:prstGeom prst="rect">
              <a:avLst/>
            </a:prstGeom>
            <a:noFill/>
          </p:spPr>
          <p:txBody>
            <a:bodyPr wrap="square" rtlCol="1">
              <a:noAutofit/>
            </a:bodyPr>
            <a:lstStyle/>
            <a:p>
              <a:pPr algn="ctr" rtl="1">
                <a:lnSpc>
                  <a:spcPct val="115000"/>
                </a:lnSpc>
              </a:pPr>
              <a:r>
                <a:rPr lang="ar-SY" sz="3200" b="1" kern="1200">
                  <a:solidFill>
                    <a:srgbClr val="000000"/>
                  </a:solidFill>
                  <a:effectLst/>
                  <a:latin typeface="Times New Roman" panose="02020603050405020304" pitchFamily="18" charset="0"/>
                  <a:ea typeface="GE Dinar Two Medium" panose="020A0503020102020204" pitchFamily="18" charset="-78"/>
                  <a:cs typeface="Adobe Arabic" panose="02040503050201020203" pitchFamily="18" charset="-78"/>
                </a:rPr>
                <a:t>قواعد سلوك وأخلاقيات المهنة</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Tree>
    <p:extLst>
      <p:ext uri="{BB962C8B-B14F-4D97-AF65-F5344CB8AC3E}">
        <p14:creationId xmlns:p14="http://schemas.microsoft.com/office/powerpoint/2010/main" val="600062803"/>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14"/>
                                        </p:tgtEl>
                                        <p:attrNameLst>
                                          <p:attrName>style.visibility</p:attrName>
                                        </p:attrNameLst>
                                      </p:cBhvr>
                                      <p:to>
                                        <p:strVal val="visible"/>
                                      </p:to>
                                    </p:set>
                                    <p:animEffect transition="in" filter="fade">
                                      <p:cBhvr>
                                        <p:cTn id="14" dur="1000"/>
                                        <p:tgtEl>
                                          <p:spTgt spid="14"/>
                                        </p:tgtEl>
                                      </p:cBhvr>
                                    </p:animEffect>
                                    <p:anim calcmode="lin" valueType="num">
                                      <p:cBhvr>
                                        <p:cTn id="15" dur="1000" fill="hold"/>
                                        <p:tgtEl>
                                          <p:spTgt spid="14"/>
                                        </p:tgtEl>
                                        <p:attrNameLst>
                                          <p:attrName>ppt_x</p:attrName>
                                        </p:attrNameLst>
                                      </p:cBhvr>
                                      <p:tavLst>
                                        <p:tav tm="0">
                                          <p:val>
                                            <p:strVal val="#ppt_x"/>
                                          </p:val>
                                        </p:tav>
                                        <p:tav tm="100000">
                                          <p:val>
                                            <p:strVal val="#ppt_x"/>
                                          </p:val>
                                        </p:tav>
                                      </p:tavLst>
                                    </p:anim>
                                    <p:anim calcmode="lin" valueType="num">
                                      <p:cBhvr>
                                        <p:cTn id="16"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15"/>
                                        </p:tgtEl>
                                        <p:attrNameLst>
                                          <p:attrName>style.visibility</p:attrName>
                                        </p:attrNameLst>
                                      </p:cBhvr>
                                      <p:to>
                                        <p:strVal val="visible"/>
                                      </p:to>
                                    </p:set>
                                    <p:animEffect transition="in" filter="fade">
                                      <p:cBhvr>
                                        <p:cTn id="21" dur="1000"/>
                                        <p:tgtEl>
                                          <p:spTgt spid="15"/>
                                        </p:tgtEl>
                                      </p:cBhvr>
                                    </p:animEffect>
                                    <p:anim calcmode="lin" valueType="num">
                                      <p:cBhvr>
                                        <p:cTn id="22" dur="1000" fill="hold"/>
                                        <p:tgtEl>
                                          <p:spTgt spid="15"/>
                                        </p:tgtEl>
                                        <p:attrNameLst>
                                          <p:attrName>ppt_x</p:attrName>
                                        </p:attrNameLst>
                                      </p:cBhvr>
                                      <p:tavLst>
                                        <p:tav tm="0">
                                          <p:val>
                                            <p:strVal val="#ppt_x"/>
                                          </p:val>
                                        </p:tav>
                                        <p:tav tm="100000">
                                          <p:val>
                                            <p:strVal val="#ppt_x"/>
                                          </p:val>
                                        </p:tav>
                                      </p:tavLst>
                                    </p:anim>
                                    <p:anim calcmode="lin" valueType="num">
                                      <p:cBhvr>
                                        <p:cTn id="23"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16"/>
                                        </p:tgtEl>
                                        <p:attrNameLst>
                                          <p:attrName>style.visibility</p:attrName>
                                        </p:attrNameLst>
                                      </p:cBhvr>
                                      <p:to>
                                        <p:strVal val="visible"/>
                                      </p:to>
                                    </p:set>
                                    <p:animEffect transition="in" filter="fade">
                                      <p:cBhvr>
                                        <p:cTn id="28" dur="1000"/>
                                        <p:tgtEl>
                                          <p:spTgt spid="16"/>
                                        </p:tgtEl>
                                      </p:cBhvr>
                                    </p:animEffect>
                                    <p:anim calcmode="lin" valueType="num">
                                      <p:cBhvr>
                                        <p:cTn id="29" dur="1000" fill="hold"/>
                                        <p:tgtEl>
                                          <p:spTgt spid="16"/>
                                        </p:tgtEl>
                                        <p:attrNameLst>
                                          <p:attrName>ppt_x</p:attrName>
                                        </p:attrNameLst>
                                      </p:cBhvr>
                                      <p:tavLst>
                                        <p:tav tm="0">
                                          <p:val>
                                            <p:strVal val="#ppt_x"/>
                                          </p:val>
                                        </p:tav>
                                        <p:tav tm="100000">
                                          <p:val>
                                            <p:strVal val="#ppt_x"/>
                                          </p:val>
                                        </p:tav>
                                      </p:tavLst>
                                    </p:anim>
                                    <p:anim calcmode="lin" valueType="num">
                                      <p:cBhvr>
                                        <p:cTn id="30"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4"/>
                                        </p:tgtEl>
                                        <p:attrNameLst>
                                          <p:attrName>style.visibility</p:attrName>
                                        </p:attrNameLst>
                                      </p:cBhvr>
                                      <p:to>
                                        <p:strVal val="visible"/>
                                      </p:to>
                                    </p:set>
                                    <p:animEffect transition="in" filter="fade">
                                      <p:cBhvr>
                                        <p:cTn id="35" dur="1000"/>
                                        <p:tgtEl>
                                          <p:spTgt spid="4"/>
                                        </p:tgtEl>
                                      </p:cBhvr>
                                    </p:animEffect>
                                    <p:anim calcmode="lin" valueType="num">
                                      <p:cBhvr>
                                        <p:cTn id="36" dur="1000" fill="hold"/>
                                        <p:tgtEl>
                                          <p:spTgt spid="4"/>
                                        </p:tgtEl>
                                        <p:attrNameLst>
                                          <p:attrName>ppt_x</p:attrName>
                                        </p:attrNameLst>
                                      </p:cBhvr>
                                      <p:tavLst>
                                        <p:tav tm="0">
                                          <p:val>
                                            <p:strVal val="#ppt_x"/>
                                          </p:val>
                                        </p:tav>
                                        <p:tav tm="100000">
                                          <p:val>
                                            <p:strVal val="#ppt_x"/>
                                          </p:val>
                                        </p:tav>
                                      </p:tavLst>
                                    </p:anim>
                                    <p:anim calcmode="lin" valueType="num">
                                      <p:cBhvr>
                                        <p:cTn id="37"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7BB960F-8DD7-41F0-4406-B33B7D149191}"/>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F6E284A1-39CB-4594-1918-E9D995045EB5}"/>
              </a:ext>
            </a:extLst>
          </p:cNvPr>
          <p:cNvSpPr txBox="1"/>
          <p:nvPr/>
        </p:nvSpPr>
        <p:spPr>
          <a:xfrm>
            <a:off x="2779494" y="-86085"/>
            <a:ext cx="6633012" cy="646331"/>
          </a:xfrm>
          <a:prstGeom prst="rect">
            <a:avLst/>
          </a:prstGeom>
          <a:noFill/>
        </p:spPr>
        <p:txBody>
          <a:bodyPr wrap="square">
            <a:spAutoFit/>
          </a:bodyPr>
          <a:lstStyle/>
          <a:p>
            <a:pPr algn="ctr" rtl="1"/>
            <a:r>
              <a:rPr lang="ar-SA" sz="3600" b="1" dirty="0">
                <a:solidFill>
                  <a:schemeClr val="bg1"/>
                </a:solidFill>
                <a:latin typeface="Adobe Arabic" panose="02040503050201020203" pitchFamily="18" charset="-78"/>
                <a:cs typeface="Adobe Arabic" panose="02040503050201020203" pitchFamily="18" charset="-78"/>
              </a:rPr>
              <a:t>التحديات المرتبطة بتطبيق القوانين</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04A567B8-381F-F5A2-D81C-0715F2BF629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grpSp>
        <p:nvGrpSpPr>
          <p:cNvPr id="37" name="Group 36">
            <a:extLst>
              <a:ext uri="{FF2B5EF4-FFF2-40B4-BE49-F238E27FC236}">
                <a16:creationId xmlns:a16="http://schemas.microsoft.com/office/drawing/2014/main" id="{D22FEF3D-BA2A-237B-EA27-D1FE2545D7E9}"/>
              </a:ext>
            </a:extLst>
          </p:cNvPr>
          <p:cNvGrpSpPr/>
          <p:nvPr/>
        </p:nvGrpSpPr>
        <p:grpSpPr>
          <a:xfrm>
            <a:off x="6329183" y="3850764"/>
            <a:ext cx="5339788" cy="1059185"/>
            <a:chOff x="6329183" y="3627116"/>
            <a:chExt cx="5339788" cy="1059185"/>
          </a:xfrm>
        </p:grpSpPr>
        <p:sp>
          <p:nvSpPr>
            <p:cNvPr id="3" name="Google Shape;2171;p42">
              <a:extLst>
                <a:ext uri="{FF2B5EF4-FFF2-40B4-BE49-F238E27FC236}">
                  <a16:creationId xmlns:a16="http://schemas.microsoft.com/office/drawing/2014/main" id="{75283B53-FE95-6927-E859-564891DBC97F}"/>
                </a:ext>
              </a:extLst>
            </p:cNvPr>
            <p:cNvSpPr>
              <a:spLocks/>
            </p:cNvSpPr>
            <p:nvPr/>
          </p:nvSpPr>
          <p:spPr bwMode="auto">
            <a:xfrm flipH="1">
              <a:off x="10838804" y="3627116"/>
              <a:ext cx="830167" cy="1059185"/>
            </a:xfrm>
            <a:custGeom>
              <a:avLst/>
              <a:gdLst>
                <a:gd name="T0" fmla="*/ 12025 w 24051"/>
                <a:gd name="T1" fmla="*/ 0 h 30255"/>
                <a:gd name="T2" fmla="*/ 0 w 24051"/>
                <a:gd name="T3" fmla="*/ 6942 h 30255"/>
                <a:gd name="T4" fmla="*/ 0 w 24051"/>
                <a:gd name="T5" fmla="*/ 30254 h 30255"/>
                <a:gd name="T6" fmla="*/ 24051 w 24051"/>
                <a:gd name="T7" fmla="*/ 30254 h 30255"/>
                <a:gd name="T8" fmla="*/ 24051 w 24051"/>
                <a:gd name="T9" fmla="*/ 6942 h 30255"/>
                <a:gd name="T10" fmla="*/ 12025 w 24051"/>
                <a:gd name="T11" fmla="*/ 0 h 30255"/>
                <a:gd name="T12" fmla="*/ 0 w 24051"/>
                <a:gd name="T13" fmla="*/ 0 h 30255"/>
                <a:gd name="T14" fmla="*/ 24051 w 24051"/>
                <a:gd name="T15" fmla="*/ 30255 h 30255"/>
              </a:gdLst>
              <a:ahLst/>
              <a:cxnLst>
                <a:cxn ang="0">
                  <a:pos x="T0" y="T1"/>
                </a:cxn>
                <a:cxn ang="0">
                  <a:pos x="T2" y="T3"/>
                </a:cxn>
                <a:cxn ang="0">
                  <a:pos x="T4" y="T5"/>
                </a:cxn>
                <a:cxn ang="0">
                  <a:pos x="T6" y="T7"/>
                </a:cxn>
                <a:cxn ang="0">
                  <a:pos x="T8" y="T9"/>
                </a:cxn>
                <a:cxn ang="0">
                  <a:pos x="T10" y="T11"/>
                </a:cxn>
              </a:cxnLst>
              <a:rect l="T12" t="T13" r="T14" b="T15"/>
              <a:pathLst>
                <a:path w="24051" h="30255" extrusionOk="0">
                  <a:moveTo>
                    <a:pt x="12025" y="0"/>
                  </a:moveTo>
                  <a:lnTo>
                    <a:pt x="0" y="6942"/>
                  </a:lnTo>
                  <a:lnTo>
                    <a:pt x="0" y="30254"/>
                  </a:lnTo>
                  <a:lnTo>
                    <a:pt x="24051" y="30254"/>
                  </a:lnTo>
                  <a:lnTo>
                    <a:pt x="24051" y="6942"/>
                  </a:lnTo>
                  <a:lnTo>
                    <a:pt x="12025" y="0"/>
                  </a:lnTo>
                  <a:close/>
                </a:path>
              </a:pathLst>
            </a:custGeom>
            <a:solidFill>
              <a:srgbClr val="A0C9CA"/>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91425" tIns="91425" rIns="91425" bIns="91425" anchor="ctr" anchorCtr="0" upright="1">
              <a:noAutofit/>
            </a:bodyPr>
            <a:lstStyle/>
            <a:p>
              <a:pPr algn="ctr" rtl="0">
                <a:lnSpc>
                  <a:spcPct val="115000"/>
                </a:lnSpc>
              </a:pPr>
              <a:r>
                <a:rPr lang="en-US" sz="3200" kern="1200">
                  <a:solidFill>
                    <a:srgbClr val="FFFFFF"/>
                  </a:solidFill>
                  <a:effectLst/>
                  <a:latin typeface="Adobe Arabic" panose="02040503050201020203" pitchFamily="18" charset="-78"/>
                  <a:ea typeface="GE Dinar Two Medium" panose="020A0503020102020204" pitchFamily="18" charset="-78"/>
                  <a:cs typeface="Sakkal Majalla" panose="02000000000000000000" pitchFamily="2" charset="-78"/>
                </a:rPr>
                <a:t>3</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5" name="Google Shape;2172;p42">
              <a:extLst>
                <a:ext uri="{FF2B5EF4-FFF2-40B4-BE49-F238E27FC236}">
                  <a16:creationId xmlns:a16="http://schemas.microsoft.com/office/drawing/2014/main" id="{5975FF2C-6CE4-D4F6-A8F7-0C69562D26E5}"/>
                </a:ext>
              </a:extLst>
            </p:cNvPr>
            <p:cNvSpPr>
              <a:spLocks/>
            </p:cNvSpPr>
            <p:nvPr/>
          </p:nvSpPr>
          <p:spPr bwMode="auto">
            <a:xfrm flipH="1">
              <a:off x="10838804" y="4175640"/>
              <a:ext cx="588960" cy="510661"/>
            </a:xfrm>
            <a:custGeom>
              <a:avLst/>
              <a:gdLst>
                <a:gd name="T0" fmla="*/ 17062 w 17062"/>
                <a:gd name="T1" fmla="*/ 0 h 14586"/>
                <a:gd name="T2" fmla="*/ 0 w 17062"/>
                <a:gd name="T3" fmla="*/ 14585 h 14586"/>
                <a:gd name="T4" fmla="*/ 17062 w 17062"/>
                <a:gd name="T5" fmla="*/ 14585 h 14586"/>
                <a:gd name="T6" fmla="*/ 17062 w 17062"/>
                <a:gd name="T7" fmla="*/ 0 h 14586"/>
              </a:gdLst>
              <a:ahLst/>
              <a:cxnLst>
                <a:cxn ang="0">
                  <a:pos x="T0" y="T1"/>
                </a:cxn>
                <a:cxn ang="0">
                  <a:pos x="T2" y="T3"/>
                </a:cxn>
                <a:cxn ang="0">
                  <a:pos x="T4" y="T5"/>
                </a:cxn>
                <a:cxn ang="0">
                  <a:pos x="T6" y="T7"/>
                </a:cxn>
              </a:cxnLst>
              <a:rect l="0" t="0" r="r" b="b"/>
              <a:pathLst>
                <a:path w="17062" h="14586" extrusionOk="0">
                  <a:moveTo>
                    <a:pt x="17062" y="0"/>
                  </a:moveTo>
                  <a:lnTo>
                    <a:pt x="0" y="14585"/>
                  </a:lnTo>
                  <a:lnTo>
                    <a:pt x="17062" y="14585"/>
                  </a:lnTo>
                  <a:lnTo>
                    <a:pt x="17062" y="0"/>
                  </a:lnTo>
                  <a:close/>
                </a:path>
              </a:pathLst>
            </a:custGeom>
            <a:solidFill>
              <a:srgbClr val="168489"/>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endParaRPr lang="en-US" sz="3200"/>
            </a:p>
          </p:txBody>
        </p:sp>
        <p:sp>
          <p:nvSpPr>
            <p:cNvPr id="6" name="Google Shape;2173;p42">
              <a:extLst>
                <a:ext uri="{FF2B5EF4-FFF2-40B4-BE49-F238E27FC236}">
                  <a16:creationId xmlns:a16="http://schemas.microsoft.com/office/drawing/2014/main" id="{68F5E2B8-385C-5D88-8638-56A35ECA2FB6}"/>
                </a:ext>
              </a:extLst>
            </p:cNvPr>
            <p:cNvSpPr>
              <a:spLocks/>
            </p:cNvSpPr>
            <p:nvPr/>
          </p:nvSpPr>
          <p:spPr bwMode="auto">
            <a:xfrm flipH="1">
              <a:off x="6329183" y="3627116"/>
              <a:ext cx="4582345" cy="948300"/>
            </a:xfrm>
            <a:custGeom>
              <a:avLst/>
              <a:gdLst>
                <a:gd name="T0" fmla="*/ 9585 w 132743"/>
                <a:gd name="T1" fmla="*/ 1 h 23600"/>
                <a:gd name="T2" fmla="*/ 0 w 132743"/>
                <a:gd name="T3" fmla="*/ 16610 h 23600"/>
                <a:gd name="T4" fmla="*/ 2322 w 132743"/>
                <a:gd name="T5" fmla="*/ 23599 h 23600"/>
                <a:gd name="T6" fmla="*/ 119896 w 132743"/>
                <a:gd name="T7" fmla="*/ 23599 h 23600"/>
                <a:gd name="T8" fmla="*/ 132743 w 132743"/>
                <a:gd name="T9" fmla="*/ 1 h 23600"/>
                <a:gd name="T10" fmla="*/ 9585 w 132743"/>
                <a:gd name="T11" fmla="*/ 1 h 23600"/>
                <a:gd name="T12" fmla="*/ 0 w 132743"/>
                <a:gd name="T13" fmla="*/ 0 h 23600"/>
                <a:gd name="T14" fmla="*/ 132743 w 132743"/>
                <a:gd name="T15" fmla="*/ 23600 h 23600"/>
              </a:gdLst>
              <a:ahLst/>
              <a:cxnLst>
                <a:cxn ang="0">
                  <a:pos x="T0" y="T1"/>
                </a:cxn>
                <a:cxn ang="0">
                  <a:pos x="T2" y="T3"/>
                </a:cxn>
                <a:cxn ang="0">
                  <a:pos x="T4" y="T5"/>
                </a:cxn>
                <a:cxn ang="0">
                  <a:pos x="T6" y="T7"/>
                </a:cxn>
                <a:cxn ang="0">
                  <a:pos x="T8" y="T9"/>
                </a:cxn>
                <a:cxn ang="0">
                  <a:pos x="T10" y="T11"/>
                </a:cxn>
              </a:cxnLst>
              <a:rect l="T12" t="T13" r="T14" b="T15"/>
              <a:pathLst>
                <a:path w="132743" h="23600" extrusionOk="0">
                  <a:moveTo>
                    <a:pt x="9585" y="1"/>
                  </a:moveTo>
                  <a:lnTo>
                    <a:pt x="0" y="16610"/>
                  </a:lnTo>
                  <a:lnTo>
                    <a:pt x="2322" y="23599"/>
                  </a:lnTo>
                  <a:lnTo>
                    <a:pt x="119896" y="23599"/>
                  </a:lnTo>
                  <a:lnTo>
                    <a:pt x="132743" y="1"/>
                  </a:lnTo>
                  <a:lnTo>
                    <a:pt x="9585" y="1"/>
                  </a:lnTo>
                  <a:close/>
                </a:path>
              </a:pathLst>
            </a:custGeom>
            <a:solidFill>
              <a:srgbClr val="EEEEEE"/>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365749" tIns="182875" rIns="91425" bIns="91425" anchor="t" anchorCtr="0" upright="1">
              <a:noAutofit/>
            </a:bodyPr>
            <a:lstStyle/>
            <a:p>
              <a:pPr algn="ctr" rtl="0">
                <a:lnSpc>
                  <a:spcPct val="80000"/>
                </a:lnSpc>
              </a:pPr>
              <a:r>
                <a:rPr lang="ar-SY" sz="3200" b="1" kern="1200">
                  <a:solidFill>
                    <a:srgbClr val="000000"/>
                  </a:solidFill>
                  <a:effectLst/>
                  <a:latin typeface="Times New Roman" panose="02020603050405020304" pitchFamily="18" charset="0"/>
                  <a:ea typeface="GE Dinar Two Medium" panose="020A0503020102020204" pitchFamily="18" charset="-78"/>
                  <a:cs typeface="Adobe Arabic" panose="02040503050201020203" pitchFamily="18" charset="-78"/>
                </a:rPr>
                <a:t>الكفاءة المهنية</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7" name="Google Shape;2174;p42">
              <a:extLst>
                <a:ext uri="{FF2B5EF4-FFF2-40B4-BE49-F238E27FC236}">
                  <a16:creationId xmlns:a16="http://schemas.microsoft.com/office/drawing/2014/main" id="{B75B6FFE-7B84-C604-653A-98EB664394BB}"/>
                </a:ext>
              </a:extLst>
            </p:cNvPr>
            <p:cNvSpPr>
              <a:spLocks/>
            </p:cNvSpPr>
            <p:nvPr/>
          </p:nvSpPr>
          <p:spPr bwMode="auto">
            <a:xfrm flipH="1">
              <a:off x="6329183" y="3627116"/>
              <a:ext cx="4286834" cy="948300"/>
            </a:xfrm>
            <a:custGeom>
              <a:avLst/>
              <a:gdLst>
                <a:gd name="T0" fmla="*/ 1025 w 124183"/>
                <a:gd name="T1" fmla="*/ 1 h 23600"/>
                <a:gd name="T2" fmla="*/ 1 w 124183"/>
                <a:gd name="T3" fmla="*/ 1775 h 23600"/>
                <a:gd name="T4" fmla="*/ 120385 w 124183"/>
                <a:gd name="T5" fmla="*/ 1775 h 23600"/>
                <a:gd name="T6" fmla="*/ 108645 w 124183"/>
                <a:gd name="T7" fmla="*/ 23599 h 23600"/>
                <a:gd name="T8" fmla="*/ 111336 w 124183"/>
                <a:gd name="T9" fmla="*/ 23599 h 23600"/>
                <a:gd name="T10" fmla="*/ 124183 w 124183"/>
                <a:gd name="T11" fmla="*/ 1 h 23600"/>
                <a:gd name="T12" fmla="*/ 1025 w 124183"/>
                <a:gd name="T13" fmla="*/ 1 h 23600"/>
              </a:gdLst>
              <a:ahLst/>
              <a:cxnLst>
                <a:cxn ang="0">
                  <a:pos x="T0" y="T1"/>
                </a:cxn>
                <a:cxn ang="0">
                  <a:pos x="T2" y="T3"/>
                </a:cxn>
                <a:cxn ang="0">
                  <a:pos x="T4" y="T5"/>
                </a:cxn>
                <a:cxn ang="0">
                  <a:pos x="T6" y="T7"/>
                </a:cxn>
                <a:cxn ang="0">
                  <a:pos x="T8" y="T9"/>
                </a:cxn>
                <a:cxn ang="0">
                  <a:pos x="T10" y="T11"/>
                </a:cxn>
                <a:cxn ang="0">
                  <a:pos x="T12" y="T13"/>
                </a:cxn>
              </a:cxnLst>
              <a:rect l="0" t="0" r="r" b="b"/>
              <a:pathLst>
                <a:path w="124183" h="23600" extrusionOk="0">
                  <a:moveTo>
                    <a:pt x="1025" y="1"/>
                  </a:moveTo>
                  <a:lnTo>
                    <a:pt x="1" y="1775"/>
                  </a:lnTo>
                  <a:lnTo>
                    <a:pt x="120385" y="1775"/>
                  </a:lnTo>
                  <a:lnTo>
                    <a:pt x="108645" y="23599"/>
                  </a:lnTo>
                  <a:lnTo>
                    <a:pt x="111336" y="23599"/>
                  </a:lnTo>
                  <a:lnTo>
                    <a:pt x="124183" y="1"/>
                  </a:lnTo>
                  <a:lnTo>
                    <a:pt x="1025" y="1"/>
                  </a:lnTo>
                  <a:close/>
                </a:path>
              </a:pathLst>
            </a:custGeom>
            <a:solidFill>
              <a:srgbClr val="A0C9CA"/>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endParaRPr lang="en-US" sz="3200"/>
            </a:p>
          </p:txBody>
        </p:sp>
        <p:sp>
          <p:nvSpPr>
            <p:cNvPr id="18" name="Google Shape;2175;p42">
              <a:extLst>
                <a:ext uri="{FF2B5EF4-FFF2-40B4-BE49-F238E27FC236}">
                  <a16:creationId xmlns:a16="http://schemas.microsoft.com/office/drawing/2014/main" id="{3912A6F3-5E35-284F-F250-D59A03D783B7}"/>
                </a:ext>
              </a:extLst>
            </p:cNvPr>
            <p:cNvSpPr>
              <a:spLocks/>
            </p:cNvSpPr>
            <p:nvPr/>
          </p:nvSpPr>
          <p:spPr bwMode="auto">
            <a:xfrm flipH="1">
              <a:off x="8490723" y="4452976"/>
              <a:ext cx="2665045" cy="233325"/>
            </a:xfrm>
            <a:custGeom>
              <a:avLst/>
              <a:gdLst>
                <a:gd name="T0" fmla="*/ 6335 w 77201"/>
                <a:gd name="T1" fmla="*/ 0 h 11086"/>
                <a:gd name="T2" fmla="*/ 1 w 77201"/>
                <a:gd name="T3" fmla="*/ 11085 h 11086"/>
                <a:gd name="T4" fmla="*/ 71129 w 77201"/>
                <a:gd name="T5" fmla="*/ 11085 h 11086"/>
                <a:gd name="T6" fmla="*/ 77201 w 77201"/>
                <a:gd name="T7" fmla="*/ 0 h 11086"/>
                <a:gd name="T8" fmla="*/ 6335 w 77201"/>
                <a:gd name="T9" fmla="*/ 0 h 11086"/>
                <a:gd name="T10" fmla="*/ 0 w 77201"/>
                <a:gd name="T11" fmla="*/ 0 h 11086"/>
                <a:gd name="T12" fmla="*/ 77201 w 77201"/>
                <a:gd name="T13" fmla="*/ 11086 h 11086"/>
              </a:gdLst>
              <a:ahLst/>
              <a:cxnLst>
                <a:cxn ang="0">
                  <a:pos x="T0" y="T1"/>
                </a:cxn>
                <a:cxn ang="0">
                  <a:pos x="T2" y="T3"/>
                </a:cxn>
                <a:cxn ang="0">
                  <a:pos x="T4" y="T5"/>
                </a:cxn>
                <a:cxn ang="0">
                  <a:pos x="T6" y="T7"/>
                </a:cxn>
                <a:cxn ang="0">
                  <a:pos x="T8" y="T9"/>
                </a:cxn>
              </a:cxnLst>
              <a:rect l="T10" t="T11" r="T12" b="T13"/>
              <a:pathLst>
                <a:path w="77201" h="11086" extrusionOk="0">
                  <a:moveTo>
                    <a:pt x="6335" y="0"/>
                  </a:moveTo>
                  <a:lnTo>
                    <a:pt x="1" y="11085"/>
                  </a:lnTo>
                  <a:lnTo>
                    <a:pt x="71129" y="11085"/>
                  </a:lnTo>
                  <a:lnTo>
                    <a:pt x="77201" y="0"/>
                  </a:lnTo>
                  <a:lnTo>
                    <a:pt x="6335" y="0"/>
                  </a:lnTo>
                  <a:close/>
                </a:path>
              </a:pathLst>
            </a:custGeom>
            <a:solidFill>
              <a:srgbClr val="A0C9CA"/>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365749" tIns="91425" rIns="91425" bIns="91425" anchor="ctr" anchorCtr="0" upright="1">
              <a:noAutofit/>
            </a:bodyPr>
            <a:lstStyle/>
            <a:p>
              <a:endParaRPr lang="en-US" sz="3200"/>
            </a:p>
          </p:txBody>
        </p:sp>
      </p:grpSp>
      <p:grpSp>
        <p:nvGrpSpPr>
          <p:cNvPr id="25" name="Google Shape;2170;p42">
            <a:extLst>
              <a:ext uri="{FF2B5EF4-FFF2-40B4-BE49-F238E27FC236}">
                <a16:creationId xmlns:a16="http://schemas.microsoft.com/office/drawing/2014/main" id="{3977185A-45AD-D9BF-1E45-B3CFFAD89CE3}"/>
              </a:ext>
            </a:extLst>
          </p:cNvPr>
          <p:cNvGrpSpPr>
            <a:grpSpLocks/>
          </p:cNvGrpSpPr>
          <p:nvPr/>
        </p:nvGrpSpPr>
        <p:grpSpPr bwMode="auto">
          <a:xfrm flipH="1">
            <a:off x="6329582" y="1885949"/>
            <a:ext cx="5339782" cy="1059185"/>
            <a:chOff x="2924296" y="0"/>
            <a:chExt cx="44054" cy="8616"/>
          </a:xfrm>
        </p:grpSpPr>
        <p:sp>
          <p:nvSpPr>
            <p:cNvPr id="32" name="Google Shape;2171;p42">
              <a:extLst>
                <a:ext uri="{FF2B5EF4-FFF2-40B4-BE49-F238E27FC236}">
                  <a16:creationId xmlns:a16="http://schemas.microsoft.com/office/drawing/2014/main" id="{660AF1DA-80ED-CF05-D942-1A897052C38C}"/>
                </a:ext>
              </a:extLst>
            </p:cNvPr>
            <p:cNvSpPr>
              <a:spLocks/>
            </p:cNvSpPr>
            <p:nvPr/>
          </p:nvSpPr>
          <p:spPr bwMode="auto">
            <a:xfrm>
              <a:off x="2924296" y="0"/>
              <a:ext cx="6849" cy="8616"/>
            </a:xfrm>
            <a:custGeom>
              <a:avLst/>
              <a:gdLst>
                <a:gd name="T0" fmla="*/ 12025 w 24051"/>
                <a:gd name="T1" fmla="*/ 0 h 30255"/>
                <a:gd name="T2" fmla="*/ 0 w 24051"/>
                <a:gd name="T3" fmla="*/ 6942 h 30255"/>
                <a:gd name="T4" fmla="*/ 0 w 24051"/>
                <a:gd name="T5" fmla="*/ 30254 h 30255"/>
                <a:gd name="T6" fmla="*/ 24051 w 24051"/>
                <a:gd name="T7" fmla="*/ 30254 h 30255"/>
                <a:gd name="T8" fmla="*/ 24051 w 24051"/>
                <a:gd name="T9" fmla="*/ 6942 h 30255"/>
                <a:gd name="T10" fmla="*/ 12025 w 24051"/>
                <a:gd name="T11" fmla="*/ 0 h 30255"/>
                <a:gd name="T12" fmla="*/ 0 w 24051"/>
                <a:gd name="T13" fmla="*/ 0 h 30255"/>
                <a:gd name="T14" fmla="*/ 24051 w 24051"/>
                <a:gd name="T15" fmla="*/ 30255 h 30255"/>
              </a:gdLst>
              <a:ahLst/>
              <a:cxnLst>
                <a:cxn ang="0">
                  <a:pos x="T0" y="T1"/>
                </a:cxn>
                <a:cxn ang="0">
                  <a:pos x="T2" y="T3"/>
                </a:cxn>
                <a:cxn ang="0">
                  <a:pos x="T4" y="T5"/>
                </a:cxn>
                <a:cxn ang="0">
                  <a:pos x="T6" y="T7"/>
                </a:cxn>
                <a:cxn ang="0">
                  <a:pos x="T8" y="T9"/>
                </a:cxn>
                <a:cxn ang="0">
                  <a:pos x="T10" y="T11"/>
                </a:cxn>
              </a:cxnLst>
              <a:rect l="T12" t="T13" r="T14" b="T15"/>
              <a:pathLst>
                <a:path w="24051" h="30255" extrusionOk="0">
                  <a:moveTo>
                    <a:pt x="12025" y="0"/>
                  </a:moveTo>
                  <a:lnTo>
                    <a:pt x="0" y="6942"/>
                  </a:lnTo>
                  <a:lnTo>
                    <a:pt x="0" y="30254"/>
                  </a:lnTo>
                  <a:lnTo>
                    <a:pt x="24051" y="30254"/>
                  </a:lnTo>
                  <a:lnTo>
                    <a:pt x="24051" y="6942"/>
                  </a:lnTo>
                  <a:lnTo>
                    <a:pt x="12025" y="0"/>
                  </a:lnTo>
                  <a:close/>
                </a:path>
              </a:pathLst>
            </a:custGeom>
            <a:solidFill>
              <a:srgbClr val="A0C9CA"/>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91425" tIns="91425" rIns="91425" bIns="91425" anchor="ctr" anchorCtr="0" upright="1">
              <a:noAutofit/>
            </a:bodyPr>
            <a:lstStyle/>
            <a:p>
              <a:pPr algn="ctr" rtl="0">
                <a:lnSpc>
                  <a:spcPct val="115000"/>
                </a:lnSpc>
              </a:pPr>
              <a:r>
                <a:rPr lang="en-US" sz="3200" kern="1200">
                  <a:solidFill>
                    <a:srgbClr val="FFFFFF"/>
                  </a:solidFill>
                  <a:effectLst/>
                  <a:latin typeface="Adobe Arabic" panose="02040503050201020203" pitchFamily="18" charset="-78"/>
                  <a:ea typeface="GE Dinar Two Medium" panose="020A0503020102020204" pitchFamily="18" charset="-78"/>
                  <a:cs typeface="Sakkal Majalla" panose="02000000000000000000" pitchFamily="2" charset="-78"/>
                </a:rPr>
                <a:t>1</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33" name="Google Shape;2172;p42">
              <a:extLst>
                <a:ext uri="{FF2B5EF4-FFF2-40B4-BE49-F238E27FC236}">
                  <a16:creationId xmlns:a16="http://schemas.microsoft.com/office/drawing/2014/main" id="{0873B975-C072-C98B-8664-0B9E9E9A9473}"/>
                </a:ext>
              </a:extLst>
            </p:cNvPr>
            <p:cNvSpPr>
              <a:spLocks/>
            </p:cNvSpPr>
            <p:nvPr/>
          </p:nvSpPr>
          <p:spPr bwMode="auto">
            <a:xfrm>
              <a:off x="2926286" y="4462"/>
              <a:ext cx="4859" cy="4154"/>
            </a:xfrm>
            <a:custGeom>
              <a:avLst/>
              <a:gdLst>
                <a:gd name="T0" fmla="*/ 17062 w 17062"/>
                <a:gd name="T1" fmla="*/ 0 h 14586"/>
                <a:gd name="T2" fmla="*/ 0 w 17062"/>
                <a:gd name="T3" fmla="*/ 14585 h 14586"/>
                <a:gd name="T4" fmla="*/ 17062 w 17062"/>
                <a:gd name="T5" fmla="*/ 14585 h 14586"/>
                <a:gd name="T6" fmla="*/ 17062 w 17062"/>
                <a:gd name="T7" fmla="*/ 0 h 14586"/>
              </a:gdLst>
              <a:ahLst/>
              <a:cxnLst>
                <a:cxn ang="0">
                  <a:pos x="T0" y="T1"/>
                </a:cxn>
                <a:cxn ang="0">
                  <a:pos x="T2" y="T3"/>
                </a:cxn>
                <a:cxn ang="0">
                  <a:pos x="T4" y="T5"/>
                </a:cxn>
                <a:cxn ang="0">
                  <a:pos x="T6" y="T7"/>
                </a:cxn>
              </a:cxnLst>
              <a:rect l="0" t="0" r="r" b="b"/>
              <a:pathLst>
                <a:path w="17062" h="14586" extrusionOk="0">
                  <a:moveTo>
                    <a:pt x="17062" y="0"/>
                  </a:moveTo>
                  <a:lnTo>
                    <a:pt x="0" y="14585"/>
                  </a:lnTo>
                  <a:lnTo>
                    <a:pt x="17062" y="14585"/>
                  </a:lnTo>
                  <a:lnTo>
                    <a:pt x="17062" y="0"/>
                  </a:lnTo>
                  <a:close/>
                </a:path>
              </a:pathLst>
            </a:custGeom>
            <a:solidFill>
              <a:srgbClr val="168489"/>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endParaRPr lang="en-US" sz="3200"/>
            </a:p>
          </p:txBody>
        </p:sp>
        <p:sp>
          <p:nvSpPr>
            <p:cNvPr id="34" name="Google Shape;2173;p42">
              <a:extLst>
                <a:ext uri="{FF2B5EF4-FFF2-40B4-BE49-F238E27FC236}">
                  <a16:creationId xmlns:a16="http://schemas.microsoft.com/office/drawing/2014/main" id="{D510DC9B-FB84-D423-B453-1138DD5397DE}"/>
                </a:ext>
              </a:extLst>
            </p:cNvPr>
            <p:cNvSpPr>
              <a:spLocks/>
            </p:cNvSpPr>
            <p:nvPr/>
          </p:nvSpPr>
          <p:spPr bwMode="auto">
            <a:xfrm>
              <a:off x="2930545" y="0"/>
              <a:ext cx="37805" cy="7714"/>
            </a:xfrm>
            <a:custGeom>
              <a:avLst/>
              <a:gdLst>
                <a:gd name="T0" fmla="*/ 9585 w 132743"/>
                <a:gd name="T1" fmla="*/ 1 h 23600"/>
                <a:gd name="T2" fmla="*/ 0 w 132743"/>
                <a:gd name="T3" fmla="*/ 16610 h 23600"/>
                <a:gd name="T4" fmla="*/ 2322 w 132743"/>
                <a:gd name="T5" fmla="*/ 23599 h 23600"/>
                <a:gd name="T6" fmla="*/ 119896 w 132743"/>
                <a:gd name="T7" fmla="*/ 23599 h 23600"/>
                <a:gd name="T8" fmla="*/ 132743 w 132743"/>
                <a:gd name="T9" fmla="*/ 1 h 23600"/>
                <a:gd name="T10" fmla="*/ 9585 w 132743"/>
                <a:gd name="T11" fmla="*/ 1 h 23600"/>
                <a:gd name="T12" fmla="*/ 0 w 132743"/>
                <a:gd name="T13" fmla="*/ 0 h 23600"/>
                <a:gd name="T14" fmla="*/ 132743 w 132743"/>
                <a:gd name="T15" fmla="*/ 23600 h 23600"/>
              </a:gdLst>
              <a:ahLst/>
              <a:cxnLst>
                <a:cxn ang="0">
                  <a:pos x="T0" y="T1"/>
                </a:cxn>
                <a:cxn ang="0">
                  <a:pos x="T2" y="T3"/>
                </a:cxn>
                <a:cxn ang="0">
                  <a:pos x="T4" y="T5"/>
                </a:cxn>
                <a:cxn ang="0">
                  <a:pos x="T6" y="T7"/>
                </a:cxn>
                <a:cxn ang="0">
                  <a:pos x="T8" y="T9"/>
                </a:cxn>
                <a:cxn ang="0">
                  <a:pos x="T10" y="T11"/>
                </a:cxn>
              </a:cxnLst>
              <a:rect l="T12" t="T13" r="T14" b="T15"/>
              <a:pathLst>
                <a:path w="132743" h="23600" extrusionOk="0">
                  <a:moveTo>
                    <a:pt x="9585" y="1"/>
                  </a:moveTo>
                  <a:lnTo>
                    <a:pt x="0" y="16610"/>
                  </a:lnTo>
                  <a:lnTo>
                    <a:pt x="2322" y="23599"/>
                  </a:lnTo>
                  <a:lnTo>
                    <a:pt x="119896" y="23599"/>
                  </a:lnTo>
                  <a:lnTo>
                    <a:pt x="132743" y="1"/>
                  </a:lnTo>
                  <a:lnTo>
                    <a:pt x="9585" y="1"/>
                  </a:lnTo>
                  <a:close/>
                </a:path>
              </a:pathLst>
            </a:custGeom>
            <a:solidFill>
              <a:srgbClr val="EEEEEE"/>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365749" tIns="182875" rIns="91425" bIns="91425" anchor="t" anchorCtr="0" upright="1">
              <a:noAutofit/>
            </a:bodyPr>
            <a:lstStyle/>
            <a:p>
              <a:pPr algn="ctr" rtl="0">
                <a:lnSpc>
                  <a:spcPct val="80000"/>
                </a:lnSpc>
              </a:pPr>
              <a:r>
                <a:rPr lang="ar-SY" sz="3200" b="1" kern="1200" dirty="0">
                  <a:solidFill>
                    <a:srgbClr val="000000"/>
                  </a:solidFill>
                  <a:effectLst/>
                  <a:latin typeface="Times New Roman" panose="02020603050405020304" pitchFamily="18" charset="0"/>
                  <a:ea typeface="GE Dinar Two Medium" panose="020A0503020102020204" pitchFamily="18" charset="-78"/>
                  <a:cs typeface="Adobe Arabic" panose="02040503050201020203" pitchFamily="18" charset="-78"/>
                </a:rPr>
                <a:t>التطور المستمر للمعايير الدولية</a:t>
              </a:r>
              <a:endParaRPr lang="en-US"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35" name="Google Shape;2174;p42">
              <a:extLst>
                <a:ext uri="{FF2B5EF4-FFF2-40B4-BE49-F238E27FC236}">
                  <a16:creationId xmlns:a16="http://schemas.microsoft.com/office/drawing/2014/main" id="{16CF29CB-B0AF-7327-69B8-A959C38D2F4A}"/>
                </a:ext>
              </a:extLst>
            </p:cNvPr>
            <p:cNvSpPr>
              <a:spLocks/>
            </p:cNvSpPr>
            <p:nvPr/>
          </p:nvSpPr>
          <p:spPr bwMode="auto">
            <a:xfrm>
              <a:off x="2932983" y="0"/>
              <a:ext cx="35367" cy="7714"/>
            </a:xfrm>
            <a:custGeom>
              <a:avLst/>
              <a:gdLst>
                <a:gd name="T0" fmla="*/ 1025 w 124183"/>
                <a:gd name="T1" fmla="*/ 1 h 23600"/>
                <a:gd name="T2" fmla="*/ 1 w 124183"/>
                <a:gd name="T3" fmla="*/ 1775 h 23600"/>
                <a:gd name="T4" fmla="*/ 120385 w 124183"/>
                <a:gd name="T5" fmla="*/ 1775 h 23600"/>
                <a:gd name="T6" fmla="*/ 108645 w 124183"/>
                <a:gd name="T7" fmla="*/ 23599 h 23600"/>
                <a:gd name="T8" fmla="*/ 111336 w 124183"/>
                <a:gd name="T9" fmla="*/ 23599 h 23600"/>
                <a:gd name="T10" fmla="*/ 124183 w 124183"/>
                <a:gd name="T11" fmla="*/ 1 h 23600"/>
                <a:gd name="T12" fmla="*/ 1025 w 124183"/>
                <a:gd name="T13" fmla="*/ 1 h 23600"/>
              </a:gdLst>
              <a:ahLst/>
              <a:cxnLst>
                <a:cxn ang="0">
                  <a:pos x="T0" y="T1"/>
                </a:cxn>
                <a:cxn ang="0">
                  <a:pos x="T2" y="T3"/>
                </a:cxn>
                <a:cxn ang="0">
                  <a:pos x="T4" y="T5"/>
                </a:cxn>
                <a:cxn ang="0">
                  <a:pos x="T6" y="T7"/>
                </a:cxn>
                <a:cxn ang="0">
                  <a:pos x="T8" y="T9"/>
                </a:cxn>
                <a:cxn ang="0">
                  <a:pos x="T10" y="T11"/>
                </a:cxn>
                <a:cxn ang="0">
                  <a:pos x="T12" y="T13"/>
                </a:cxn>
              </a:cxnLst>
              <a:rect l="0" t="0" r="r" b="b"/>
              <a:pathLst>
                <a:path w="124183" h="23600" extrusionOk="0">
                  <a:moveTo>
                    <a:pt x="1025" y="1"/>
                  </a:moveTo>
                  <a:lnTo>
                    <a:pt x="1" y="1775"/>
                  </a:lnTo>
                  <a:lnTo>
                    <a:pt x="120385" y="1775"/>
                  </a:lnTo>
                  <a:lnTo>
                    <a:pt x="108645" y="23599"/>
                  </a:lnTo>
                  <a:lnTo>
                    <a:pt x="111336" y="23599"/>
                  </a:lnTo>
                  <a:lnTo>
                    <a:pt x="124183" y="1"/>
                  </a:lnTo>
                  <a:lnTo>
                    <a:pt x="1025" y="1"/>
                  </a:lnTo>
                  <a:close/>
                </a:path>
              </a:pathLst>
            </a:custGeom>
            <a:solidFill>
              <a:srgbClr val="A0C9CA"/>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endParaRPr lang="en-US" sz="3200"/>
            </a:p>
          </p:txBody>
        </p:sp>
        <p:sp>
          <p:nvSpPr>
            <p:cNvPr id="36" name="Google Shape;2175;p42">
              <a:extLst>
                <a:ext uri="{FF2B5EF4-FFF2-40B4-BE49-F238E27FC236}">
                  <a16:creationId xmlns:a16="http://schemas.microsoft.com/office/drawing/2014/main" id="{96DB1939-8DB9-953C-9DD8-3CEF12747353}"/>
                </a:ext>
              </a:extLst>
            </p:cNvPr>
            <p:cNvSpPr>
              <a:spLocks/>
            </p:cNvSpPr>
            <p:nvPr/>
          </p:nvSpPr>
          <p:spPr bwMode="auto">
            <a:xfrm>
              <a:off x="2928530" y="6718"/>
              <a:ext cx="21987" cy="1898"/>
            </a:xfrm>
            <a:custGeom>
              <a:avLst/>
              <a:gdLst>
                <a:gd name="T0" fmla="*/ 6335 w 77201"/>
                <a:gd name="T1" fmla="*/ 0 h 11086"/>
                <a:gd name="T2" fmla="*/ 1 w 77201"/>
                <a:gd name="T3" fmla="*/ 11085 h 11086"/>
                <a:gd name="T4" fmla="*/ 71129 w 77201"/>
                <a:gd name="T5" fmla="*/ 11085 h 11086"/>
                <a:gd name="T6" fmla="*/ 77201 w 77201"/>
                <a:gd name="T7" fmla="*/ 0 h 11086"/>
                <a:gd name="T8" fmla="*/ 6335 w 77201"/>
                <a:gd name="T9" fmla="*/ 0 h 11086"/>
                <a:gd name="T10" fmla="*/ 0 w 77201"/>
                <a:gd name="T11" fmla="*/ 0 h 11086"/>
                <a:gd name="T12" fmla="*/ 77201 w 77201"/>
                <a:gd name="T13" fmla="*/ 11086 h 11086"/>
              </a:gdLst>
              <a:ahLst/>
              <a:cxnLst>
                <a:cxn ang="0">
                  <a:pos x="T0" y="T1"/>
                </a:cxn>
                <a:cxn ang="0">
                  <a:pos x="T2" y="T3"/>
                </a:cxn>
                <a:cxn ang="0">
                  <a:pos x="T4" y="T5"/>
                </a:cxn>
                <a:cxn ang="0">
                  <a:pos x="T6" y="T7"/>
                </a:cxn>
                <a:cxn ang="0">
                  <a:pos x="T8" y="T9"/>
                </a:cxn>
              </a:cxnLst>
              <a:rect l="T10" t="T11" r="T12" b="T13"/>
              <a:pathLst>
                <a:path w="77201" h="11086" extrusionOk="0">
                  <a:moveTo>
                    <a:pt x="6335" y="0"/>
                  </a:moveTo>
                  <a:lnTo>
                    <a:pt x="1" y="11085"/>
                  </a:lnTo>
                  <a:lnTo>
                    <a:pt x="71129" y="11085"/>
                  </a:lnTo>
                  <a:lnTo>
                    <a:pt x="77201" y="0"/>
                  </a:lnTo>
                  <a:lnTo>
                    <a:pt x="6335" y="0"/>
                  </a:lnTo>
                  <a:close/>
                </a:path>
              </a:pathLst>
            </a:custGeom>
            <a:solidFill>
              <a:srgbClr val="A0C9CA"/>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365749" tIns="91425" rIns="91425" bIns="91425" anchor="ctr" anchorCtr="0" upright="1">
              <a:noAutofit/>
            </a:bodyPr>
            <a:lstStyle/>
            <a:p>
              <a:endParaRPr lang="en-US" sz="3200"/>
            </a:p>
          </p:txBody>
        </p:sp>
      </p:grpSp>
      <p:grpSp>
        <p:nvGrpSpPr>
          <p:cNvPr id="26" name="Google Shape;2170;p42">
            <a:extLst>
              <a:ext uri="{FF2B5EF4-FFF2-40B4-BE49-F238E27FC236}">
                <a16:creationId xmlns:a16="http://schemas.microsoft.com/office/drawing/2014/main" id="{80DA722F-4060-A9F0-27A3-D9A79B2EA2FF}"/>
              </a:ext>
            </a:extLst>
          </p:cNvPr>
          <p:cNvGrpSpPr>
            <a:grpSpLocks/>
          </p:cNvGrpSpPr>
          <p:nvPr/>
        </p:nvGrpSpPr>
        <p:grpSpPr bwMode="auto">
          <a:xfrm flipH="1">
            <a:off x="522644" y="2495313"/>
            <a:ext cx="5339782" cy="1059185"/>
            <a:chOff x="2" y="0"/>
            <a:chExt cx="44054" cy="8616"/>
          </a:xfrm>
        </p:grpSpPr>
        <p:sp>
          <p:nvSpPr>
            <p:cNvPr id="27" name="Google Shape;2171;p42">
              <a:extLst>
                <a:ext uri="{FF2B5EF4-FFF2-40B4-BE49-F238E27FC236}">
                  <a16:creationId xmlns:a16="http://schemas.microsoft.com/office/drawing/2014/main" id="{82AB18C2-D16E-D3BE-DA99-C7A1C14E1757}"/>
                </a:ext>
              </a:extLst>
            </p:cNvPr>
            <p:cNvSpPr>
              <a:spLocks/>
            </p:cNvSpPr>
            <p:nvPr/>
          </p:nvSpPr>
          <p:spPr bwMode="auto">
            <a:xfrm>
              <a:off x="2" y="0"/>
              <a:ext cx="6849" cy="8616"/>
            </a:xfrm>
            <a:custGeom>
              <a:avLst/>
              <a:gdLst>
                <a:gd name="T0" fmla="*/ 12025 w 24051"/>
                <a:gd name="T1" fmla="*/ 0 h 30255"/>
                <a:gd name="T2" fmla="*/ 0 w 24051"/>
                <a:gd name="T3" fmla="*/ 6942 h 30255"/>
                <a:gd name="T4" fmla="*/ 0 w 24051"/>
                <a:gd name="T5" fmla="*/ 30254 h 30255"/>
                <a:gd name="T6" fmla="*/ 24051 w 24051"/>
                <a:gd name="T7" fmla="*/ 30254 h 30255"/>
                <a:gd name="T8" fmla="*/ 24051 w 24051"/>
                <a:gd name="T9" fmla="*/ 6942 h 30255"/>
                <a:gd name="T10" fmla="*/ 12025 w 24051"/>
                <a:gd name="T11" fmla="*/ 0 h 30255"/>
                <a:gd name="T12" fmla="*/ 0 w 24051"/>
                <a:gd name="T13" fmla="*/ 0 h 30255"/>
                <a:gd name="T14" fmla="*/ 24051 w 24051"/>
                <a:gd name="T15" fmla="*/ 30255 h 30255"/>
              </a:gdLst>
              <a:ahLst/>
              <a:cxnLst>
                <a:cxn ang="0">
                  <a:pos x="T0" y="T1"/>
                </a:cxn>
                <a:cxn ang="0">
                  <a:pos x="T2" y="T3"/>
                </a:cxn>
                <a:cxn ang="0">
                  <a:pos x="T4" y="T5"/>
                </a:cxn>
                <a:cxn ang="0">
                  <a:pos x="T6" y="T7"/>
                </a:cxn>
                <a:cxn ang="0">
                  <a:pos x="T8" y="T9"/>
                </a:cxn>
                <a:cxn ang="0">
                  <a:pos x="T10" y="T11"/>
                </a:cxn>
              </a:cxnLst>
              <a:rect l="T12" t="T13" r="T14" b="T15"/>
              <a:pathLst>
                <a:path w="24051" h="30255" extrusionOk="0">
                  <a:moveTo>
                    <a:pt x="12025" y="0"/>
                  </a:moveTo>
                  <a:lnTo>
                    <a:pt x="0" y="6942"/>
                  </a:lnTo>
                  <a:lnTo>
                    <a:pt x="0" y="30254"/>
                  </a:lnTo>
                  <a:lnTo>
                    <a:pt x="24051" y="30254"/>
                  </a:lnTo>
                  <a:lnTo>
                    <a:pt x="24051" y="6942"/>
                  </a:lnTo>
                  <a:lnTo>
                    <a:pt x="12025" y="0"/>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91425" tIns="91425" rIns="91425" bIns="91425" anchor="ctr" anchorCtr="0" upright="1">
              <a:noAutofit/>
            </a:bodyPr>
            <a:lstStyle/>
            <a:p>
              <a:pPr algn="ctr" rtl="0">
                <a:lnSpc>
                  <a:spcPct val="115000"/>
                </a:lnSpc>
              </a:pPr>
              <a:r>
                <a:rPr lang="en-US" sz="3200" kern="1200">
                  <a:solidFill>
                    <a:srgbClr val="FFFFFF"/>
                  </a:solidFill>
                  <a:effectLst/>
                  <a:latin typeface="Adobe Arabic" panose="02040503050201020203" pitchFamily="18" charset="-78"/>
                  <a:ea typeface="GE Dinar Two Medium" panose="020A0503020102020204" pitchFamily="18" charset="-78"/>
                  <a:cs typeface="Sakkal Majalla" panose="02000000000000000000" pitchFamily="2" charset="-78"/>
                </a:rPr>
                <a:t>2</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28" name="Google Shape;2172;p42">
              <a:extLst>
                <a:ext uri="{FF2B5EF4-FFF2-40B4-BE49-F238E27FC236}">
                  <a16:creationId xmlns:a16="http://schemas.microsoft.com/office/drawing/2014/main" id="{3955B7D6-D507-C4A4-20A5-45AA71F84D7C}"/>
                </a:ext>
              </a:extLst>
            </p:cNvPr>
            <p:cNvSpPr>
              <a:spLocks/>
            </p:cNvSpPr>
            <p:nvPr/>
          </p:nvSpPr>
          <p:spPr bwMode="auto">
            <a:xfrm>
              <a:off x="1992" y="4462"/>
              <a:ext cx="4859" cy="4154"/>
            </a:xfrm>
            <a:custGeom>
              <a:avLst/>
              <a:gdLst>
                <a:gd name="T0" fmla="*/ 17062 w 17062"/>
                <a:gd name="T1" fmla="*/ 0 h 14586"/>
                <a:gd name="T2" fmla="*/ 0 w 17062"/>
                <a:gd name="T3" fmla="*/ 14585 h 14586"/>
                <a:gd name="T4" fmla="*/ 17062 w 17062"/>
                <a:gd name="T5" fmla="*/ 14585 h 14586"/>
                <a:gd name="T6" fmla="*/ 17062 w 17062"/>
                <a:gd name="T7" fmla="*/ 0 h 14586"/>
              </a:gdLst>
              <a:ahLst/>
              <a:cxnLst>
                <a:cxn ang="0">
                  <a:pos x="T0" y="T1"/>
                </a:cxn>
                <a:cxn ang="0">
                  <a:pos x="T2" y="T3"/>
                </a:cxn>
                <a:cxn ang="0">
                  <a:pos x="T4" y="T5"/>
                </a:cxn>
                <a:cxn ang="0">
                  <a:pos x="T6" y="T7"/>
                </a:cxn>
              </a:cxnLst>
              <a:rect l="0" t="0" r="r" b="b"/>
              <a:pathLst>
                <a:path w="17062" h="14586" extrusionOk="0">
                  <a:moveTo>
                    <a:pt x="17062" y="0"/>
                  </a:moveTo>
                  <a:lnTo>
                    <a:pt x="0" y="14585"/>
                  </a:lnTo>
                  <a:lnTo>
                    <a:pt x="17062" y="14585"/>
                  </a:lnTo>
                  <a:lnTo>
                    <a:pt x="17062" y="0"/>
                  </a:lnTo>
                  <a:close/>
                </a:path>
              </a:pathLst>
            </a:custGeom>
            <a:solidFill>
              <a:srgbClr val="343C4F"/>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endParaRPr lang="en-US" sz="3200"/>
            </a:p>
          </p:txBody>
        </p:sp>
        <p:sp>
          <p:nvSpPr>
            <p:cNvPr id="29" name="Google Shape;2173;p42">
              <a:extLst>
                <a:ext uri="{FF2B5EF4-FFF2-40B4-BE49-F238E27FC236}">
                  <a16:creationId xmlns:a16="http://schemas.microsoft.com/office/drawing/2014/main" id="{30B8E2CB-FA42-7DF3-2552-D59746A48A4B}"/>
                </a:ext>
              </a:extLst>
            </p:cNvPr>
            <p:cNvSpPr>
              <a:spLocks/>
            </p:cNvSpPr>
            <p:nvPr/>
          </p:nvSpPr>
          <p:spPr bwMode="auto">
            <a:xfrm>
              <a:off x="6251" y="0"/>
              <a:ext cx="37805" cy="7714"/>
            </a:xfrm>
            <a:custGeom>
              <a:avLst/>
              <a:gdLst>
                <a:gd name="T0" fmla="*/ 9585 w 132743"/>
                <a:gd name="T1" fmla="*/ 1 h 23600"/>
                <a:gd name="T2" fmla="*/ 0 w 132743"/>
                <a:gd name="T3" fmla="*/ 16610 h 23600"/>
                <a:gd name="T4" fmla="*/ 2322 w 132743"/>
                <a:gd name="T5" fmla="*/ 23599 h 23600"/>
                <a:gd name="T6" fmla="*/ 119896 w 132743"/>
                <a:gd name="T7" fmla="*/ 23599 h 23600"/>
                <a:gd name="T8" fmla="*/ 132743 w 132743"/>
                <a:gd name="T9" fmla="*/ 1 h 23600"/>
                <a:gd name="T10" fmla="*/ 9585 w 132743"/>
                <a:gd name="T11" fmla="*/ 1 h 23600"/>
                <a:gd name="T12" fmla="*/ 0 w 132743"/>
                <a:gd name="T13" fmla="*/ 0 h 23600"/>
                <a:gd name="T14" fmla="*/ 132743 w 132743"/>
                <a:gd name="T15" fmla="*/ 23600 h 23600"/>
              </a:gdLst>
              <a:ahLst/>
              <a:cxnLst>
                <a:cxn ang="0">
                  <a:pos x="T0" y="T1"/>
                </a:cxn>
                <a:cxn ang="0">
                  <a:pos x="T2" y="T3"/>
                </a:cxn>
                <a:cxn ang="0">
                  <a:pos x="T4" y="T5"/>
                </a:cxn>
                <a:cxn ang="0">
                  <a:pos x="T6" y="T7"/>
                </a:cxn>
                <a:cxn ang="0">
                  <a:pos x="T8" y="T9"/>
                </a:cxn>
                <a:cxn ang="0">
                  <a:pos x="T10" y="T11"/>
                </a:cxn>
              </a:cxnLst>
              <a:rect l="T12" t="T13" r="T14" b="T15"/>
              <a:pathLst>
                <a:path w="132743" h="23600" extrusionOk="0">
                  <a:moveTo>
                    <a:pt x="9585" y="1"/>
                  </a:moveTo>
                  <a:lnTo>
                    <a:pt x="0" y="16610"/>
                  </a:lnTo>
                  <a:lnTo>
                    <a:pt x="2322" y="23599"/>
                  </a:lnTo>
                  <a:lnTo>
                    <a:pt x="119896" y="23599"/>
                  </a:lnTo>
                  <a:lnTo>
                    <a:pt x="132743" y="1"/>
                  </a:lnTo>
                  <a:lnTo>
                    <a:pt x="9585" y="1"/>
                  </a:lnTo>
                  <a:close/>
                </a:path>
              </a:pathLst>
            </a:custGeom>
            <a:solidFill>
              <a:srgbClr val="EEEEEE"/>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365749" tIns="182875" rIns="91425" bIns="91425" anchor="t" anchorCtr="0" upright="1">
              <a:noAutofit/>
            </a:bodyPr>
            <a:lstStyle/>
            <a:p>
              <a:pPr algn="ctr" rtl="0">
                <a:lnSpc>
                  <a:spcPct val="80000"/>
                </a:lnSpc>
              </a:pPr>
              <a:r>
                <a:rPr lang="ar-SY" sz="3200" b="1" kern="1200">
                  <a:solidFill>
                    <a:srgbClr val="000000"/>
                  </a:solidFill>
                  <a:effectLst/>
                  <a:latin typeface="Times New Roman" panose="02020603050405020304" pitchFamily="18" charset="0"/>
                  <a:ea typeface="GE Dinar Two Medium" panose="020A0503020102020204" pitchFamily="18" charset="-78"/>
                  <a:cs typeface="Adobe Arabic" panose="02040503050201020203" pitchFamily="18" charset="-78"/>
                </a:rPr>
                <a:t>ضمان استقلالية المراجع الخارجي</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30" name="Google Shape;2174;p42">
              <a:extLst>
                <a:ext uri="{FF2B5EF4-FFF2-40B4-BE49-F238E27FC236}">
                  <a16:creationId xmlns:a16="http://schemas.microsoft.com/office/drawing/2014/main" id="{57D1E4E6-8937-43CC-FCBF-E0251B956074}"/>
                </a:ext>
              </a:extLst>
            </p:cNvPr>
            <p:cNvSpPr>
              <a:spLocks/>
            </p:cNvSpPr>
            <p:nvPr/>
          </p:nvSpPr>
          <p:spPr bwMode="auto">
            <a:xfrm>
              <a:off x="8689" y="0"/>
              <a:ext cx="35367" cy="7714"/>
            </a:xfrm>
            <a:custGeom>
              <a:avLst/>
              <a:gdLst>
                <a:gd name="T0" fmla="*/ 1025 w 124183"/>
                <a:gd name="T1" fmla="*/ 1 h 23600"/>
                <a:gd name="T2" fmla="*/ 1 w 124183"/>
                <a:gd name="T3" fmla="*/ 1775 h 23600"/>
                <a:gd name="T4" fmla="*/ 120385 w 124183"/>
                <a:gd name="T5" fmla="*/ 1775 h 23600"/>
                <a:gd name="T6" fmla="*/ 108645 w 124183"/>
                <a:gd name="T7" fmla="*/ 23599 h 23600"/>
                <a:gd name="T8" fmla="*/ 111336 w 124183"/>
                <a:gd name="T9" fmla="*/ 23599 h 23600"/>
                <a:gd name="T10" fmla="*/ 124183 w 124183"/>
                <a:gd name="T11" fmla="*/ 1 h 23600"/>
                <a:gd name="T12" fmla="*/ 1025 w 124183"/>
                <a:gd name="T13" fmla="*/ 1 h 23600"/>
              </a:gdLst>
              <a:ahLst/>
              <a:cxnLst>
                <a:cxn ang="0">
                  <a:pos x="T0" y="T1"/>
                </a:cxn>
                <a:cxn ang="0">
                  <a:pos x="T2" y="T3"/>
                </a:cxn>
                <a:cxn ang="0">
                  <a:pos x="T4" y="T5"/>
                </a:cxn>
                <a:cxn ang="0">
                  <a:pos x="T6" y="T7"/>
                </a:cxn>
                <a:cxn ang="0">
                  <a:pos x="T8" y="T9"/>
                </a:cxn>
                <a:cxn ang="0">
                  <a:pos x="T10" y="T11"/>
                </a:cxn>
                <a:cxn ang="0">
                  <a:pos x="T12" y="T13"/>
                </a:cxn>
              </a:cxnLst>
              <a:rect l="0" t="0" r="r" b="b"/>
              <a:pathLst>
                <a:path w="124183" h="23600" extrusionOk="0">
                  <a:moveTo>
                    <a:pt x="1025" y="1"/>
                  </a:moveTo>
                  <a:lnTo>
                    <a:pt x="1" y="1775"/>
                  </a:lnTo>
                  <a:lnTo>
                    <a:pt x="120385" y="1775"/>
                  </a:lnTo>
                  <a:lnTo>
                    <a:pt x="108645" y="23599"/>
                  </a:lnTo>
                  <a:lnTo>
                    <a:pt x="111336" y="23599"/>
                  </a:lnTo>
                  <a:lnTo>
                    <a:pt x="124183" y="1"/>
                  </a:lnTo>
                  <a:lnTo>
                    <a:pt x="1025" y="1"/>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endParaRPr lang="en-US" sz="3200"/>
            </a:p>
          </p:txBody>
        </p:sp>
        <p:sp>
          <p:nvSpPr>
            <p:cNvPr id="31" name="Google Shape;2175;p42">
              <a:extLst>
                <a:ext uri="{FF2B5EF4-FFF2-40B4-BE49-F238E27FC236}">
                  <a16:creationId xmlns:a16="http://schemas.microsoft.com/office/drawing/2014/main" id="{F0AB32A3-4020-3A61-CDAD-246B88CB0253}"/>
                </a:ext>
              </a:extLst>
            </p:cNvPr>
            <p:cNvSpPr>
              <a:spLocks/>
            </p:cNvSpPr>
            <p:nvPr/>
          </p:nvSpPr>
          <p:spPr bwMode="auto">
            <a:xfrm>
              <a:off x="4236" y="6718"/>
              <a:ext cx="21987" cy="1898"/>
            </a:xfrm>
            <a:custGeom>
              <a:avLst/>
              <a:gdLst>
                <a:gd name="T0" fmla="*/ 6335 w 77201"/>
                <a:gd name="T1" fmla="*/ 0 h 11086"/>
                <a:gd name="T2" fmla="*/ 1 w 77201"/>
                <a:gd name="T3" fmla="*/ 11085 h 11086"/>
                <a:gd name="T4" fmla="*/ 71129 w 77201"/>
                <a:gd name="T5" fmla="*/ 11085 h 11086"/>
                <a:gd name="T6" fmla="*/ 77201 w 77201"/>
                <a:gd name="T7" fmla="*/ 0 h 11086"/>
                <a:gd name="T8" fmla="*/ 6335 w 77201"/>
                <a:gd name="T9" fmla="*/ 0 h 11086"/>
                <a:gd name="T10" fmla="*/ 0 w 77201"/>
                <a:gd name="T11" fmla="*/ 0 h 11086"/>
                <a:gd name="T12" fmla="*/ 77201 w 77201"/>
                <a:gd name="T13" fmla="*/ 11086 h 11086"/>
              </a:gdLst>
              <a:ahLst/>
              <a:cxnLst>
                <a:cxn ang="0">
                  <a:pos x="T0" y="T1"/>
                </a:cxn>
                <a:cxn ang="0">
                  <a:pos x="T2" y="T3"/>
                </a:cxn>
                <a:cxn ang="0">
                  <a:pos x="T4" y="T5"/>
                </a:cxn>
                <a:cxn ang="0">
                  <a:pos x="T6" y="T7"/>
                </a:cxn>
                <a:cxn ang="0">
                  <a:pos x="T8" y="T9"/>
                </a:cxn>
              </a:cxnLst>
              <a:rect l="T10" t="T11" r="T12" b="T13"/>
              <a:pathLst>
                <a:path w="77201" h="11086" extrusionOk="0">
                  <a:moveTo>
                    <a:pt x="6335" y="0"/>
                  </a:moveTo>
                  <a:lnTo>
                    <a:pt x="1" y="11085"/>
                  </a:lnTo>
                  <a:lnTo>
                    <a:pt x="71129" y="11085"/>
                  </a:lnTo>
                  <a:lnTo>
                    <a:pt x="77201" y="0"/>
                  </a:lnTo>
                  <a:lnTo>
                    <a:pt x="6335" y="0"/>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365749" tIns="91425" rIns="91425" bIns="91425" anchor="ctr" anchorCtr="0" upright="1">
              <a:noAutofit/>
            </a:bodyPr>
            <a:lstStyle/>
            <a:p>
              <a:endParaRPr lang="en-US" sz="3200"/>
            </a:p>
          </p:txBody>
        </p:sp>
      </p:grpSp>
      <p:grpSp>
        <p:nvGrpSpPr>
          <p:cNvPr id="38" name="Group 37">
            <a:extLst>
              <a:ext uri="{FF2B5EF4-FFF2-40B4-BE49-F238E27FC236}">
                <a16:creationId xmlns:a16="http://schemas.microsoft.com/office/drawing/2014/main" id="{EFFF015A-89DB-68AE-38EE-BD9B1C979786}"/>
              </a:ext>
            </a:extLst>
          </p:cNvPr>
          <p:cNvGrpSpPr/>
          <p:nvPr/>
        </p:nvGrpSpPr>
        <p:grpSpPr>
          <a:xfrm>
            <a:off x="522638" y="4460128"/>
            <a:ext cx="5339788" cy="1059185"/>
            <a:chOff x="522638" y="3627116"/>
            <a:chExt cx="5339788" cy="1059185"/>
          </a:xfrm>
        </p:grpSpPr>
        <p:sp>
          <p:nvSpPr>
            <p:cNvPr id="20" name="Google Shape;2171;p42">
              <a:extLst>
                <a:ext uri="{FF2B5EF4-FFF2-40B4-BE49-F238E27FC236}">
                  <a16:creationId xmlns:a16="http://schemas.microsoft.com/office/drawing/2014/main" id="{620F73B0-6310-E2B7-A12E-FF042E3186C9}"/>
                </a:ext>
              </a:extLst>
            </p:cNvPr>
            <p:cNvSpPr>
              <a:spLocks/>
            </p:cNvSpPr>
            <p:nvPr/>
          </p:nvSpPr>
          <p:spPr bwMode="auto">
            <a:xfrm flipH="1">
              <a:off x="5032259" y="3627116"/>
              <a:ext cx="830167" cy="1059185"/>
            </a:xfrm>
            <a:custGeom>
              <a:avLst/>
              <a:gdLst>
                <a:gd name="T0" fmla="*/ 12025 w 24051"/>
                <a:gd name="T1" fmla="*/ 0 h 30255"/>
                <a:gd name="T2" fmla="*/ 0 w 24051"/>
                <a:gd name="T3" fmla="*/ 6942 h 30255"/>
                <a:gd name="T4" fmla="*/ 0 w 24051"/>
                <a:gd name="T5" fmla="*/ 30254 h 30255"/>
                <a:gd name="T6" fmla="*/ 24051 w 24051"/>
                <a:gd name="T7" fmla="*/ 30254 h 30255"/>
                <a:gd name="T8" fmla="*/ 24051 w 24051"/>
                <a:gd name="T9" fmla="*/ 6942 h 30255"/>
                <a:gd name="T10" fmla="*/ 12025 w 24051"/>
                <a:gd name="T11" fmla="*/ 0 h 30255"/>
                <a:gd name="T12" fmla="*/ 0 w 24051"/>
                <a:gd name="T13" fmla="*/ 0 h 30255"/>
                <a:gd name="T14" fmla="*/ 24051 w 24051"/>
                <a:gd name="T15" fmla="*/ 30255 h 30255"/>
              </a:gdLst>
              <a:ahLst/>
              <a:cxnLst>
                <a:cxn ang="0">
                  <a:pos x="T0" y="T1"/>
                </a:cxn>
                <a:cxn ang="0">
                  <a:pos x="T2" y="T3"/>
                </a:cxn>
                <a:cxn ang="0">
                  <a:pos x="T4" y="T5"/>
                </a:cxn>
                <a:cxn ang="0">
                  <a:pos x="T6" y="T7"/>
                </a:cxn>
                <a:cxn ang="0">
                  <a:pos x="T8" y="T9"/>
                </a:cxn>
                <a:cxn ang="0">
                  <a:pos x="T10" y="T11"/>
                </a:cxn>
              </a:cxnLst>
              <a:rect l="T12" t="T13" r="T14" b="T15"/>
              <a:pathLst>
                <a:path w="24051" h="30255" extrusionOk="0">
                  <a:moveTo>
                    <a:pt x="12025" y="0"/>
                  </a:moveTo>
                  <a:lnTo>
                    <a:pt x="0" y="6942"/>
                  </a:lnTo>
                  <a:lnTo>
                    <a:pt x="0" y="30254"/>
                  </a:lnTo>
                  <a:lnTo>
                    <a:pt x="24051" y="30254"/>
                  </a:lnTo>
                  <a:lnTo>
                    <a:pt x="24051" y="6942"/>
                  </a:lnTo>
                  <a:lnTo>
                    <a:pt x="12025" y="0"/>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91425" tIns="91425" rIns="91425" bIns="91425" anchor="ctr" anchorCtr="0" upright="1">
              <a:noAutofit/>
            </a:bodyPr>
            <a:lstStyle/>
            <a:p>
              <a:pPr algn="ctr" rtl="0">
                <a:lnSpc>
                  <a:spcPct val="115000"/>
                </a:lnSpc>
              </a:pPr>
              <a:r>
                <a:rPr lang="en-US" sz="3200" kern="1200">
                  <a:solidFill>
                    <a:srgbClr val="FFFFFF"/>
                  </a:solidFill>
                  <a:effectLst/>
                  <a:latin typeface="Adobe Arabic" panose="02040503050201020203" pitchFamily="18" charset="-78"/>
                  <a:ea typeface="GE Dinar Two Medium" panose="020A0503020102020204" pitchFamily="18" charset="-78"/>
                  <a:cs typeface="Sakkal Majalla" panose="02000000000000000000" pitchFamily="2" charset="-78"/>
                </a:rPr>
                <a:t>4</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21" name="Google Shape;2172;p42">
              <a:extLst>
                <a:ext uri="{FF2B5EF4-FFF2-40B4-BE49-F238E27FC236}">
                  <a16:creationId xmlns:a16="http://schemas.microsoft.com/office/drawing/2014/main" id="{636E8154-D9ED-BD3F-724B-2950EF4D9F40}"/>
                </a:ext>
              </a:extLst>
            </p:cNvPr>
            <p:cNvSpPr>
              <a:spLocks/>
            </p:cNvSpPr>
            <p:nvPr/>
          </p:nvSpPr>
          <p:spPr bwMode="auto">
            <a:xfrm flipH="1">
              <a:off x="5032259" y="4175640"/>
              <a:ext cx="588960" cy="510661"/>
            </a:xfrm>
            <a:custGeom>
              <a:avLst/>
              <a:gdLst>
                <a:gd name="T0" fmla="*/ 17062 w 17062"/>
                <a:gd name="T1" fmla="*/ 0 h 14586"/>
                <a:gd name="T2" fmla="*/ 0 w 17062"/>
                <a:gd name="T3" fmla="*/ 14585 h 14586"/>
                <a:gd name="T4" fmla="*/ 17062 w 17062"/>
                <a:gd name="T5" fmla="*/ 14585 h 14586"/>
                <a:gd name="T6" fmla="*/ 17062 w 17062"/>
                <a:gd name="T7" fmla="*/ 0 h 14586"/>
              </a:gdLst>
              <a:ahLst/>
              <a:cxnLst>
                <a:cxn ang="0">
                  <a:pos x="T0" y="T1"/>
                </a:cxn>
                <a:cxn ang="0">
                  <a:pos x="T2" y="T3"/>
                </a:cxn>
                <a:cxn ang="0">
                  <a:pos x="T4" y="T5"/>
                </a:cxn>
                <a:cxn ang="0">
                  <a:pos x="T6" y="T7"/>
                </a:cxn>
              </a:cxnLst>
              <a:rect l="0" t="0" r="r" b="b"/>
              <a:pathLst>
                <a:path w="17062" h="14586" extrusionOk="0">
                  <a:moveTo>
                    <a:pt x="17062" y="0"/>
                  </a:moveTo>
                  <a:lnTo>
                    <a:pt x="0" y="14585"/>
                  </a:lnTo>
                  <a:lnTo>
                    <a:pt x="17062" y="14585"/>
                  </a:lnTo>
                  <a:lnTo>
                    <a:pt x="17062" y="0"/>
                  </a:lnTo>
                  <a:close/>
                </a:path>
              </a:pathLst>
            </a:custGeom>
            <a:solidFill>
              <a:srgbClr val="343C4F"/>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endParaRPr lang="en-US" sz="3200"/>
            </a:p>
          </p:txBody>
        </p:sp>
        <p:sp>
          <p:nvSpPr>
            <p:cNvPr id="22" name="Google Shape;2173;p42">
              <a:extLst>
                <a:ext uri="{FF2B5EF4-FFF2-40B4-BE49-F238E27FC236}">
                  <a16:creationId xmlns:a16="http://schemas.microsoft.com/office/drawing/2014/main" id="{C888BBFF-9DA6-2A44-145B-8A4A7C2578F4}"/>
                </a:ext>
              </a:extLst>
            </p:cNvPr>
            <p:cNvSpPr>
              <a:spLocks/>
            </p:cNvSpPr>
            <p:nvPr/>
          </p:nvSpPr>
          <p:spPr bwMode="auto">
            <a:xfrm flipH="1">
              <a:off x="522638" y="3627116"/>
              <a:ext cx="4582345" cy="948300"/>
            </a:xfrm>
            <a:custGeom>
              <a:avLst/>
              <a:gdLst>
                <a:gd name="T0" fmla="*/ 9585 w 132743"/>
                <a:gd name="T1" fmla="*/ 1 h 23600"/>
                <a:gd name="T2" fmla="*/ 0 w 132743"/>
                <a:gd name="T3" fmla="*/ 16610 h 23600"/>
                <a:gd name="T4" fmla="*/ 2322 w 132743"/>
                <a:gd name="T5" fmla="*/ 23599 h 23600"/>
                <a:gd name="T6" fmla="*/ 119896 w 132743"/>
                <a:gd name="T7" fmla="*/ 23599 h 23600"/>
                <a:gd name="T8" fmla="*/ 132743 w 132743"/>
                <a:gd name="T9" fmla="*/ 1 h 23600"/>
                <a:gd name="T10" fmla="*/ 9585 w 132743"/>
                <a:gd name="T11" fmla="*/ 1 h 23600"/>
                <a:gd name="T12" fmla="*/ 0 w 132743"/>
                <a:gd name="T13" fmla="*/ 0 h 23600"/>
                <a:gd name="T14" fmla="*/ 132743 w 132743"/>
                <a:gd name="T15" fmla="*/ 23600 h 23600"/>
              </a:gdLst>
              <a:ahLst/>
              <a:cxnLst>
                <a:cxn ang="0">
                  <a:pos x="T0" y="T1"/>
                </a:cxn>
                <a:cxn ang="0">
                  <a:pos x="T2" y="T3"/>
                </a:cxn>
                <a:cxn ang="0">
                  <a:pos x="T4" y="T5"/>
                </a:cxn>
                <a:cxn ang="0">
                  <a:pos x="T6" y="T7"/>
                </a:cxn>
                <a:cxn ang="0">
                  <a:pos x="T8" y="T9"/>
                </a:cxn>
                <a:cxn ang="0">
                  <a:pos x="T10" y="T11"/>
                </a:cxn>
              </a:cxnLst>
              <a:rect l="T12" t="T13" r="T14" b="T15"/>
              <a:pathLst>
                <a:path w="132743" h="23600" extrusionOk="0">
                  <a:moveTo>
                    <a:pt x="9585" y="1"/>
                  </a:moveTo>
                  <a:lnTo>
                    <a:pt x="0" y="16610"/>
                  </a:lnTo>
                  <a:lnTo>
                    <a:pt x="2322" y="23599"/>
                  </a:lnTo>
                  <a:lnTo>
                    <a:pt x="119896" y="23599"/>
                  </a:lnTo>
                  <a:lnTo>
                    <a:pt x="132743" y="1"/>
                  </a:lnTo>
                  <a:lnTo>
                    <a:pt x="9585" y="1"/>
                  </a:lnTo>
                  <a:close/>
                </a:path>
              </a:pathLst>
            </a:custGeom>
            <a:solidFill>
              <a:srgbClr val="EEEEEE"/>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365749" tIns="182875" rIns="91425" bIns="91425" anchor="t" anchorCtr="0" upright="1">
              <a:noAutofit/>
            </a:bodyPr>
            <a:lstStyle/>
            <a:p>
              <a:pPr algn="ctr" rtl="0">
                <a:lnSpc>
                  <a:spcPct val="80000"/>
                </a:lnSpc>
              </a:pPr>
              <a:r>
                <a:rPr lang="ar-SY" sz="3200" b="1" kern="1200">
                  <a:solidFill>
                    <a:srgbClr val="000000"/>
                  </a:solidFill>
                  <a:effectLst/>
                  <a:latin typeface="Times New Roman" panose="02020603050405020304" pitchFamily="18" charset="0"/>
                  <a:ea typeface="GE Dinar Two Medium" panose="020A0503020102020204" pitchFamily="18" charset="-78"/>
                  <a:cs typeface="Adobe Arabic" panose="02040503050201020203" pitchFamily="18" charset="-78"/>
                </a:rPr>
                <a:t>التكنولوجيا المالية</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23" name="Google Shape;2174;p42">
              <a:extLst>
                <a:ext uri="{FF2B5EF4-FFF2-40B4-BE49-F238E27FC236}">
                  <a16:creationId xmlns:a16="http://schemas.microsoft.com/office/drawing/2014/main" id="{AADC61FA-306A-BC5E-17A4-4C761733153C}"/>
                </a:ext>
              </a:extLst>
            </p:cNvPr>
            <p:cNvSpPr>
              <a:spLocks/>
            </p:cNvSpPr>
            <p:nvPr/>
          </p:nvSpPr>
          <p:spPr bwMode="auto">
            <a:xfrm flipH="1">
              <a:off x="522638" y="3627116"/>
              <a:ext cx="4286834" cy="948300"/>
            </a:xfrm>
            <a:custGeom>
              <a:avLst/>
              <a:gdLst>
                <a:gd name="T0" fmla="*/ 1025 w 124183"/>
                <a:gd name="T1" fmla="*/ 1 h 23600"/>
                <a:gd name="T2" fmla="*/ 1 w 124183"/>
                <a:gd name="T3" fmla="*/ 1775 h 23600"/>
                <a:gd name="T4" fmla="*/ 120385 w 124183"/>
                <a:gd name="T5" fmla="*/ 1775 h 23600"/>
                <a:gd name="T6" fmla="*/ 108645 w 124183"/>
                <a:gd name="T7" fmla="*/ 23599 h 23600"/>
                <a:gd name="T8" fmla="*/ 111336 w 124183"/>
                <a:gd name="T9" fmla="*/ 23599 h 23600"/>
                <a:gd name="T10" fmla="*/ 124183 w 124183"/>
                <a:gd name="T11" fmla="*/ 1 h 23600"/>
                <a:gd name="T12" fmla="*/ 1025 w 124183"/>
                <a:gd name="T13" fmla="*/ 1 h 23600"/>
              </a:gdLst>
              <a:ahLst/>
              <a:cxnLst>
                <a:cxn ang="0">
                  <a:pos x="T0" y="T1"/>
                </a:cxn>
                <a:cxn ang="0">
                  <a:pos x="T2" y="T3"/>
                </a:cxn>
                <a:cxn ang="0">
                  <a:pos x="T4" y="T5"/>
                </a:cxn>
                <a:cxn ang="0">
                  <a:pos x="T6" y="T7"/>
                </a:cxn>
                <a:cxn ang="0">
                  <a:pos x="T8" y="T9"/>
                </a:cxn>
                <a:cxn ang="0">
                  <a:pos x="T10" y="T11"/>
                </a:cxn>
                <a:cxn ang="0">
                  <a:pos x="T12" y="T13"/>
                </a:cxn>
              </a:cxnLst>
              <a:rect l="0" t="0" r="r" b="b"/>
              <a:pathLst>
                <a:path w="124183" h="23600" extrusionOk="0">
                  <a:moveTo>
                    <a:pt x="1025" y="1"/>
                  </a:moveTo>
                  <a:lnTo>
                    <a:pt x="1" y="1775"/>
                  </a:lnTo>
                  <a:lnTo>
                    <a:pt x="120385" y="1775"/>
                  </a:lnTo>
                  <a:lnTo>
                    <a:pt x="108645" y="23599"/>
                  </a:lnTo>
                  <a:lnTo>
                    <a:pt x="111336" y="23599"/>
                  </a:lnTo>
                  <a:lnTo>
                    <a:pt x="124183" y="1"/>
                  </a:lnTo>
                  <a:lnTo>
                    <a:pt x="1025" y="1"/>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endParaRPr lang="en-US" sz="3200"/>
            </a:p>
          </p:txBody>
        </p:sp>
        <p:sp>
          <p:nvSpPr>
            <p:cNvPr id="24" name="Google Shape;2175;p42">
              <a:extLst>
                <a:ext uri="{FF2B5EF4-FFF2-40B4-BE49-F238E27FC236}">
                  <a16:creationId xmlns:a16="http://schemas.microsoft.com/office/drawing/2014/main" id="{613B7417-4848-1F39-819C-ED01E05F4E86}"/>
                </a:ext>
              </a:extLst>
            </p:cNvPr>
            <p:cNvSpPr>
              <a:spLocks/>
            </p:cNvSpPr>
            <p:nvPr/>
          </p:nvSpPr>
          <p:spPr bwMode="auto">
            <a:xfrm flipH="1">
              <a:off x="2684177" y="4452976"/>
              <a:ext cx="2665045" cy="233325"/>
            </a:xfrm>
            <a:custGeom>
              <a:avLst/>
              <a:gdLst>
                <a:gd name="T0" fmla="*/ 6335 w 77201"/>
                <a:gd name="T1" fmla="*/ 0 h 11086"/>
                <a:gd name="T2" fmla="*/ 1 w 77201"/>
                <a:gd name="T3" fmla="*/ 11085 h 11086"/>
                <a:gd name="T4" fmla="*/ 71129 w 77201"/>
                <a:gd name="T5" fmla="*/ 11085 h 11086"/>
                <a:gd name="T6" fmla="*/ 77201 w 77201"/>
                <a:gd name="T7" fmla="*/ 0 h 11086"/>
                <a:gd name="T8" fmla="*/ 6335 w 77201"/>
                <a:gd name="T9" fmla="*/ 0 h 11086"/>
                <a:gd name="T10" fmla="*/ 0 w 77201"/>
                <a:gd name="T11" fmla="*/ 0 h 11086"/>
                <a:gd name="T12" fmla="*/ 77201 w 77201"/>
                <a:gd name="T13" fmla="*/ 11086 h 11086"/>
              </a:gdLst>
              <a:ahLst/>
              <a:cxnLst>
                <a:cxn ang="0">
                  <a:pos x="T0" y="T1"/>
                </a:cxn>
                <a:cxn ang="0">
                  <a:pos x="T2" y="T3"/>
                </a:cxn>
                <a:cxn ang="0">
                  <a:pos x="T4" y="T5"/>
                </a:cxn>
                <a:cxn ang="0">
                  <a:pos x="T6" y="T7"/>
                </a:cxn>
                <a:cxn ang="0">
                  <a:pos x="T8" y="T9"/>
                </a:cxn>
              </a:cxnLst>
              <a:rect l="T10" t="T11" r="T12" b="T13"/>
              <a:pathLst>
                <a:path w="77201" h="11086" extrusionOk="0">
                  <a:moveTo>
                    <a:pt x="6335" y="0"/>
                  </a:moveTo>
                  <a:lnTo>
                    <a:pt x="1" y="11085"/>
                  </a:lnTo>
                  <a:lnTo>
                    <a:pt x="71129" y="11085"/>
                  </a:lnTo>
                  <a:lnTo>
                    <a:pt x="77201" y="0"/>
                  </a:lnTo>
                  <a:lnTo>
                    <a:pt x="6335" y="0"/>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365749" tIns="91425" rIns="91425" bIns="91425" anchor="ctr" anchorCtr="0" upright="1">
              <a:noAutofit/>
            </a:bodyPr>
            <a:lstStyle/>
            <a:p>
              <a:endParaRPr lang="en-US" sz="3200"/>
            </a:p>
          </p:txBody>
        </p:sp>
      </p:grpSp>
    </p:spTree>
    <p:extLst>
      <p:ext uri="{BB962C8B-B14F-4D97-AF65-F5344CB8AC3E}">
        <p14:creationId xmlns:p14="http://schemas.microsoft.com/office/powerpoint/2010/main" val="2150738338"/>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1000"/>
                                        <p:tgtEl>
                                          <p:spTgt spid="25"/>
                                        </p:tgtEl>
                                      </p:cBhvr>
                                    </p:animEffect>
                                    <p:anim calcmode="lin" valueType="num">
                                      <p:cBhvr>
                                        <p:cTn id="8" dur="1000" fill="hold"/>
                                        <p:tgtEl>
                                          <p:spTgt spid="25"/>
                                        </p:tgtEl>
                                        <p:attrNameLst>
                                          <p:attrName>ppt_x</p:attrName>
                                        </p:attrNameLst>
                                      </p:cBhvr>
                                      <p:tavLst>
                                        <p:tav tm="0">
                                          <p:val>
                                            <p:strVal val="#ppt_x"/>
                                          </p:val>
                                        </p:tav>
                                        <p:tav tm="100000">
                                          <p:val>
                                            <p:strVal val="#ppt_x"/>
                                          </p:val>
                                        </p:tav>
                                      </p:tavLst>
                                    </p:anim>
                                    <p:anim calcmode="lin" valueType="num">
                                      <p:cBhvr>
                                        <p:cTn id="9"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26"/>
                                        </p:tgtEl>
                                        <p:attrNameLst>
                                          <p:attrName>style.visibility</p:attrName>
                                        </p:attrNameLst>
                                      </p:cBhvr>
                                      <p:to>
                                        <p:strVal val="visible"/>
                                      </p:to>
                                    </p:set>
                                    <p:animEffect transition="in" filter="fade">
                                      <p:cBhvr>
                                        <p:cTn id="14" dur="1000"/>
                                        <p:tgtEl>
                                          <p:spTgt spid="26"/>
                                        </p:tgtEl>
                                      </p:cBhvr>
                                    </p:animEffect>
                                    <p:anim calcmode="lin" valueType="num">
                                      <p:cBhvr>
                                        <p:cTn id="15" dur="1000" fill="hold"/>
                                        <p:tgtEl>
                                          <p:spTgt spid="26"/>
                                        </p:tgtEl>
                                        <p:attrNameLst>
                                          <p:attrName>ppt_x</p:attrName>
                                        </p:attrNameLst>
                                      </p:cBhvr>
                                      <p:tavLst>
                                        <p:tav tm="0">
                                          <p:val>
                                            <p:strVal val="#ppt_x"/>
                                          </p:val>
                                        </p:tav>
                                        <p:tav tm="100000">
                                          <p:val>
                                            <p:strVal val="#ppt_x"/>
                                          </p:val>
                                        </p:tav>
                                      </p:tavLst>
                                    </p:anim>
                                    <p:anim calcmode="lin" valueType="num">
                                      <p:cBhvr>
                                        <p:cTn id="16" dur="1000" fill="hold"/>
                                        <p:tgtEl>
                                          <p:spTgt spid="26"/>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7"/>
                                        </p:tgtEl>
                                        <p:attrNameLst>
                                          <p:attrName>style.visibility</p:attrName>
                                        </p:attrNameLst>
                                      </p:cBhvr>
                                      <p:to>
                                        <p:strVal val="visible"/>
                                      </p:to>
                                    </p:set>
                                    <p:animEffect transition="in" filter="fade">
                                      <p:cBhvr>
                                        <p:cTn id="21" dur="1000"/>
                                        <p:tgtEl>
                                          <p:spTgt spid="37"/>
                                        </p:tgtEl>
                                      </p:cBhvr>
                                    </p:animEffect>
                                    <p:anim calcmode="lin" valueType="num">
                                      <p:cBhvr>
                                        <p:cTn id="22" dur="1000" fill="hold"/>
                                        <p:tgtEl>
                                          <p:spTgt spid="37"/>
                                        </p:tgtEl>
                                        <p:attrNameLst>
                                          <p:attrName>ppt_x</p:attrName>
                                        </p:attrNameLst>
                                      </p:cBhvr>
                                      <p:tavLst>
                                        <p:tav tm="0">
                                          <p:val>
                                            <p:strVal val="#ppt_x"/>
                                          </p:val>
                                        </p:tav>
                                        <p:tav tm="100000">
                                          <p:val>
                                            <p:strVal val="#ppt_x"/>
                                          </p:val>
                                        </p:tav>
                                      </p:tavLst>
                                    </p:anim>
                                    <p:anim calcmode="lin" valueType="num">
                                      <p:cBhvr>
                                        <p:cTn id="23" dur="1000" fill="hold"/>
                                        <p:tgtEl>
                                          <p:spTgt spid="37"/>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38"/>
                                        </p:tgtEl>
                                        <p:attrNameLst>
                                          <p:attrName>style.visibility</p:attrName>
                                        </p:attrNameLst>
                                      </p:cBhvr>
                                      <p:to>
                                        <p:strVal val="visible"/>
                                      </p:to>
                                    </p:set>
                                    <p:animEffect transition="in" filter="fade">
                                      <p:cBhvr>
                                        <p:cTn id="28" dur="1000"/>
                                        <p:tgtEl>
                                          <p:spTgt spid="38"/>
                                        </p:tgtEl>
                                      </p:cBhvr>
                                    </p:animEffect>
                                    <p:anim calcmode="lin" valueType="num">
                                      <p:cBhvr>
                                        <p:cTn id="29" dur="1000" fill="hold"/>
                                        <p:tgtEl>
                                          <p:spTgt spid="38"/>
                                        </p:tgtEl>
                                        <p:attrNameLst>
                                          <p:attrName>ppt_x</p:attrName>
                                        </p:attrNameLst>
                                      </p:cBhvr>
                                      <p:tavLst>
                                        <p:tav tm="0">
                                          <p:val>
                                            <p:strVal val="#ppt_x"/>
                                          </p:val>
                                        </p:tav>
                                        <p:tav tm="100000">
                                          <p:val>
                                            <p:strVal val="#ppt_x"/>
                                          </p:val>
                                        </p:tav>
                                      </p:tavLst>
                                    </p:anim>
                                    <p:anim calcmode="lin" valueType="num">
                                      <p:cBhvr>
                                        <p:cTn id="30" dur="1000" fill="hold"/>
                                        <p:tgtEl>
                                          <p:spTgt spid="3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6378216-8B28-D79E-A2CE-85DB21B31241}"/>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DC55231D-12B4-2A72-F8EC-514F2BEB467B}"/>
              </a:ext>
            </a:extLst>
          </p:cNvPr>
          <p:cNvSpPr txBox="1"/>
          <p:nvPr/>
        </p:nvSpPr>
        <p:spPr>
          <a:xfrm>
            <a:off x="2779494" y="-86085"/>
            <a:ext cx="6633012" cy="646331"/>
          </a:xfrm>
          <a:prstGeom prst="rect">
            <a:avLst/>
          </a:prstGeom>
          <a:noFill/>
        </p:spPr>
        <p:txBody>
          <a:bodyPr wrap="square">
            <a:spAutoFit/>
          </a:bodyPr>
          <a:lstStyle/>
          <a:p>
            <a:pPr algn="ctr" rtl="1"/>
            <a:r>
              <a:rPr lang="ar-SA" sz="3600" b="1" dirty="0">
                <a:solidFill>
                  <a:schemeClr val="bg1"/>
                </a:solidFill>
                <a:latin typeface="Adobe Arabic" panose="02040503050201020203" pitchFamily="18" charset="-78"/>
                <a:cs typeface="Adobe Arabic" panose="02040503050201020203" pitchFamily="18" charset="-78"/>
              </a:rPr>
              <a:t>القوانين المؤثرة على المراجعة الخارجية</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84167086-3214-DC8B-8617-4F33A8FB5C8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grpSp>
        <p:nvGrpSpPr>
          <p:cNvPr id="4" name="Group 3">
            <a:extLst>
              <a:ext uri="{FF2B5EF4-FFF2-40B4-BE49-F238E27FC236}">
                <a16:creationId xmlns:a16="http://schemas.microsoft.com/office/drawing/2014/main" id="{EE7E2CFA-8471-F443-9449-2A20FE1988A1}"/>
              </a:ext>
            </a:extLst>
          </p:cNvPr>
          <p:cNvGrpSpPr/>
          <p:nvPr/>
        </p:nvGrpSpPr>
        <p:grpSpPr>
          <a:xfrm>
            <a:off x="7979565" y="2552700"/>
            <a:ext cx="3103338" cy="2590800"/>
            <a:chOff x="2812179" y="0"/>
            <a:chExt cx="1270240" cy="1061049"/>
          </a:xfrm>
        </p:grpSpPr>
        <p:sp>
          <p:nvSpPr>
            <p:cNvPr id="14" name="شكل بيضاوي 64">
              <a:extLst>
                <a:ext uri="{FF2B5EF4-FFF2-40B4-BE49-F238E27FC236}">
                  <a16:creationId xmlns:a16="http://schemas.microsoft.com/office/drawing/2014/main" id="{DEBE068E-823A-3645-2BD1-C513008FB5A0}"/>
                </a:ext>
              </a:extLst>
            </p:cNvPr>
            <p:cNvSpPr/>
            <p:nvPr/>
          </p:nvSpPr>
          <p:spPr>
            <a:xfrm>
              <a:off x="3139177" y="0"/>
              <a:ext cx="616263" cy="616065"/>
            </a:xfrm>
            <a:prstGeom prst="ellipse">
              <a:avLst/>
            </a:prstGeom>
            <a:solidFill>
              <a:schemeClr val="bg1"/>
            </a:solidFill>
            <a:ln w="9525">
              <a:solidFill>
                <a:srgbClr val="1C3963"/>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endParaRPr lang="en-US" sz="3200"/>
            </a:p>
          </p:txBody>
        </p:sp>
        <p:sp>
          <p:nvSpPr>
            <p:cNvPr id="15" name="مربع نص 18">
              <a:extLst>
                <a:ext uri="{FF2B5EF4-FFF2-40B4-BE49-F238E27FC236}">
                  <a16:creationId xmlns:a16="http://schemas.microsoft.com/office/drawing/2014/main" id="{4354592D-3B8C-DBBD-829A-C2A2D47BDE5F}"/>
                </a:ext>
              </a:extLst>
            </p:cNvPr>
            <p:cNvSpPr txBox="1"/>
            <p:nvPr/>
          </p:nvSpPr>
          <p:spPr>
            <a:xfrm>
              <a:off x="2812179" y="704835"/>
              <a:ext cx="1270240" cy="356214"/>
            </a:xfrm>
            <a:prstGeom prst="rect">
              <a:avLst/>
            </a:prstGeom>
            <a:noFill/>
          </p:spPr>
          <p:txBody>
            <a:bodyPr wrap="square" rtlCol="1">
              <a:noAutofit/>
            </a:bodyPr>
            <a:lstStyle/>
            <a:p>
              <a:pPr algn="ctr" rtl="0">
                <a:lnSpc>
                  <a:spcPct val="115000"/>
                </a:lnSpc>
              </a:pPr>
              <a:r>
                <a:rPr lang="ar-EG" sz="40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القوانين المحلية</a:t>
              </a:r>
              <a:endParaRPr lang="en-US" sz="40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16" name="TextBox 6">
              <a:extLst>
                <a:ext uri="{FF2B5EF4-FFF2-40B4-BE49-F238E27FC236}">
                  <a16:creationId xmlns:a16="http://schemas.microsoft.com/office/drawing/2014/main" id="{C4F1D9E3-D4B6-D125-85E9-53F3B35A22B2}"/>
                </a:ext>
              </a:extLst>
            </p:cNvPr>
            <p:cNvSpPr txBox="1"/>
            <p:nvPr/>
          </p:nvSpPr>
          <p:spPr>
            <a:xfrm>
              <a:off x="3112080" y="47324"/>
              <a:ext cx="723900" cy="485890"/>
            </a:xfrm>
            <a:prstGeom prst="rect">
              <a:avLst/>
            </a:prstGeom>
            <a:noFill/>
          </p:spPr>
          <p:txBody>
            <a:bodyPr wrap="square" rtlCol="0">
              <a:spAutoFit/>
            </a:bodyPr>
            <a:lstStyle/>
            <a:p>
              <a:pPr algn="ctr" rtl="0">
                <a:lnSpc>
                  <a:spcPct val="115000"/>
                </a:lnSpc>
              </a:pPr>
              <a:r>
                <a:rPr lang="en-US" sz="6600" b="1" kern="1200" dirty="0">
                  <a:solidFill>
                    <a:srgbClr val="168489"/>
                  </a:solidFill>
                  <a:effectLst/>
                  <a:latin typeface="Calibri" panose="020F0502020204030204" pitchFamily="34" charset="0"/>
                  <a:ea typeface="Calibri" panose="020F0502020204030204" pitchFamily="34" charset="0"/>
                  <a:cs typeface="Activist Light"/>
                </a:rPr>
                <a:t>01</a:t>
              </a:r>
              <a:endParaRPr lang="en-US" sz="66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
        <p:nvSpPr>
          <p:cNvPr id="17" name="TextBox 16">
            <a:extLst>
              <a:ext uri="{FF2B5EF4-FFF2-40B4-BE49-F238E27FC236}">
                <a16:creationId xmlns:a16="http://schemas.microsoft.com/office/drawing/2014/main" id="{510B1F24-9789-8F94-932D-A2D6451F4DF7}"/>
              </a:ext>
            </a:extLst>
          </p:cNvPr>
          <p:cNvSpPr txBox="1"/>
          <p:nvPr/>
        </p:nvSpPr>
        <p:spPr>
          <a:xfrm>
            <a:off x="711201" y="3047605"/>
            <a:ext cx="6633012" cy="1977464"/>
          </a:xfrm>
          <a:prstGeom prst="rect">
            <a:avLst/>
          </a:prstGeom>
          <a:noFill/>
        </p:spPr>
        <p:txBody>
          <a:bodyPr wrap="square">
            <a:spAutoFit/>
          </a:bodyPr>
          <a:lstStyle>
            <a:defPPr>
              <a:defRPr lang="en-US"/>
            </a:defPPr>
            <a:lvl1pPr algn="just" rtl="1">
              <a:lnSpc>
                <a:spcPct val="150000"/>
              </a:lnSpc>
              <a:defRPr sz="2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defRPr>
            </a:lvl1pPr>
          </a:lstStyle>
          <a:p>
            <a:r>
              <a:rPr lang="ar-SA"/>
              <a:t>القوانين المحلية تُعد الأساس الذي يُنظم عمل المراجعة الخارجية داخل الدول. تختلف هذه القوانين من بلد إلى آخر، لكنها تشترك في تحديد مسؤوليات المراجعين وشروط ممارستهم للمهنة</a:t>
            </a:r>
            <a:endParaRPr lang="en-US" dirty="0"/>
          </a:p>
        </p:txBody>
      </p:sp>
    </p:spTree>
    <p:extLst>
      <p:ext uri="{BB962C8B-B14F-4D97-AF65-F5344CB8AC3E}">
        <p14:creationId xmlns:p14="http://schemas.microsoft.com/office/powerpoint/2010/main" val="389201931"/>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par>
                                <p:cTn id="10" presetID="22" presetClass="entr" presetSubtype="4" fill="hold" grpId="0" nodeType="with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wipe(down)">
                                      <p:cBhvr>
                                        <p:cTn id="12"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D4973E3-C2E0-A8FF-0E7D-092F456AF472}"/>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3A0AAD08-01BC-AC28-2296-53683B058216}"/>
              </a:ext>
            </a:extLst>
          </p:cNvPr>
          <p:cNvSpPr txBox="1"/>
          <p:nvPr/>
        </p:nvSpPr>
        <p:spPr>
          <a:xfrm>
            <a:off x="2779494" y="-86085"/>
            <a:ext cx="6633012" cy="646331"/>
          </a:xfrm>
          <a:prstGeom prst="rect">
            <a:avLst/>
          </a:prstGeom>
          <a:noFill/>
        </p:spPr>
        <p:txBody>
          <a:bodyPr wrap="square">
            <a:spAutoFit/>
          </a:bodyPr>
          <a:lstStyle/>
          <a:p>
            <a:pPr algn="ctr" rtl="1"/>
            <a:r>
              <a:rPr lang="ar-SA" sz="3600" b="1" dirty="0">
                <a:solidFill>
                  <a:schemeClr val="bg1"/>
                </a:solidFill>
                <a:latin typeface="Adobe Arabic" panose="02040503050201020203" pitchFamily="18" charset="-78"/>
                <a:cs typeface="Adobe Arabic" panose="02040503050201020203" pitchFamily="18" charset="-78"/>
              </a:rPr>
              <a:t>القوانين المؤثرة على المراجعة الخارجية</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C738D4DC-D5E9-60BE-9E70-15F6B788338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grpSp>
        <p:nvGrpSpPr>
          <p:cNvPr id="10" name="Group 9">
            <a:extLst>
              <a:ext uri="{FF2B5EF4-FFF2-40B4-BE49-F238E27FC236}">
                <a16:creationId xmlns:a16="http://schemas.microsoft.com/office/drawing/2014/main" id="{A7A27187-6F60-28D9-22BF-C76085513AB5}"/>
              </a:ext>
            </a:extLst>
          </p:cNvPr>
          <p:cNvGrpSpPr/>
          <p:nvPr/>
        </p:nvGrpSpPr>
        <p:grpSpPr>
          <a:xfrm>
            <a:off x="8275775" y="2419350"/>
            <a:ext cx="3103338" cy="2548675"/>
            <a:chOff x="0" y="0"/>
            <a:chExt cx="1270240" cy="1043797"/>
          </a:xfrm>
        </p:grpSpPr>
        <p:sp>
          <p:nvSpPr>
            <p:cNvPr id="11" name="شكل بيضاوي 64">
              <a:extLst>
                <a:ext uri="{FF2B5EF4-FFF2-40B4-BE49-F238E27FC236}">
                  <a16:creationId xmlns:a16="http://schemas.microsoft.com/office/drawing/2014/main" id="{989F37A2-9C4E-4CF0-97D0-3900E6B16C03}"/>
                </a:ext>
              </a:extLst>
            </p:cNvPr>
            <p:cNvSpPr/>
            <p:nvPr/>
          </p:nvSpPr>
          <p:spPr>
            <a:xfrm>
              <a:off x="326989" y="0"/>
              <a:ext cx="616263" cy="616065"/>
            </a:xfrm>
            <a:prstGeom prst="ellipse">
              <a:avLst/>
            </a:prstGeom>
            <a:solidFill>
              <a:schemeClr val="bg1"/>
            </a:solidFill>
            <a:ln w="9525">
              <a:solidFill>
                <a:srgbClr val="1C3963"/>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endParaRPr lang="en-US" sz="3200"/>
            </a:p>
          </p:txBody>
        </p:sp>
        <p:sp>
          <p:nvSpPr>
            <p:cNvPr id="12" name="مربع نص 18">
              <a:extLst>
                <a:ext uri="{FF2B5EF4-FFF2-40B4-BE49-F238E27FC236}">
                  <a16:creationId xmlns:a16="http://schemas.microsoft.com/office/drawing/2014/main" id="{A5251DB5-140D-97AB-E41D-CAB893E4161B}"/>
                </a:ext>
              </a:extLst>
            </p:cNvPr>
            <p:cNvSpPr txBox="1"/>
            <p:nvPr/>
          </p:nvSpPr>
          <p:spPr>
            <a:xfrm>
              <a:off x="0" y="678956"/>
              <a:ext cx="1270240" cy="364841"/>
            </a:xfrm>
            <a:prstGeom prst="rect">
              <a:avLst/>
            </a:prstGeom>
            <a:noFill/>
          </p:spPr>
          <p:txBody>
            <a:bodyPr wrap="square" rtlCol="1">
              <a:noAutofit/>
            </a:bodyPr>
            <a:lstStyle/>
            <a:p>
              <a:pPr algn="ctr" rtl="0">
                <a:lnSpc>
                  <a:spcPct val="115000"/>
                </a:lnSpc>
              </a:pPr>
              <a:r>
                <a:rPr lang="ar-EG" sz="40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القوانين الدولية</a:t>
              </a:r>
              <a:endParaRPr lang="en-US" sz="40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13" name="TextBox 6">
              <a:extLst>
                <a:ext uri="{FF2B5EF4-FFF2-40B4-BE49-F238E27FC236}">
                  <a16:creationId xmlns:a16="http://schemas.microsoft.com/office/drawing/2014/main" id="{CA940D68-82DC-AF77-FE34-7FD379A71322}"/>
                </a:ext>
              </a:extLst>
            </p:cNvPr>
            <p:cNvSpPr txBox="1"/>
            <p:nvPr/>
          </p:nvSpPr>
          <p:spPr>
            <a:xfrm>
              <a:off x="299901" y="47324"/>
              <a:ext cx="723900" cy="485890"/>
            </a:xfrm>
            <a:prstGeom prst="rect">
              <a:avLst/>
            </a:prstGeom>
            <a:noFill/>
          </p:spPr>
          <p:txBody>
            <a:bodyPr wrap="square" rtlCol="0">
              <a:spAutoFit/>
            </a:bodyPr>
            <a:lstStyle/>
            <a:p>
              <a:pPr algn="ctr" rtl="0">
                <a:lnSpc>
                  <a:spcPct val="115000"/>
                </a:lnSpc>
              </a:pPr>
              <a:r>
                <a:rPr lang="en-GB" sz="6600" b="1" kern="1200" dirty="0">
                  <a:solidFill>
                    <a:srgbClr val="168489"/>
                  </a:solidFill>
                  <a:effectLst/>
                  <a:latin typeface="Calibri" panose="020F0502020204030204" pitchFamily="34" charset="0"/>
                  <a:ea typeface="Calibri" panose="020F0502020204030204" pitchFamily="34" charset="0"/>
                  <a:cs typeface="Activist Light"/>
                </a:rPr>
                <a:t>02</a:t>
              </a:r>
              <a:endParaRPr lang="en-US" sz="66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
        <p:nvSpPr>
          <p:cNvPr id="2" name="TextBox 1">
            <a:extLst>
              <a:ext uri="{FF2B5EF4-FFF2-40B4-BE49-F238E27FC236}">
                <a16:creationId xmlns:a16="http://schemas.microsoft.com/office/drawing/2014/main" id="{FD34C8D7-E8FD-BDA3-F476-148FD6EE5504}"/>
              </a:ext>
            </a:extLst>
          </p:cNvPr>
          <p:cNvSpPr txBox="1"/>
          <p:nvPr/>
        </p:nvSpPr>
        <p:spPr>
          <a:xfrm>
            <a:off x="711201" y="2934885"/>
            <a:ext cx="6633012" cy="1977464"/>
          </a:xfrm>
          <a:prstGeom prst="rect">
            <a:avLst/>
          </a:prstGeom>
          <a:noFill/>
        </p:spPr>
        <p:txBody>
          <a:bodyPr wrap="square">
            <a:spAutoFit/>
          </a:bodyPr>
          <a:lstStyle>
            <a:defPPr>
              <a:defRPr lang="en-US"/>
            </a:defPPr>
            <a:lvl1pPr algn="just" rtl="1">
              <a:lnSpc>
                <a:spcPct val="150000"/>
              </a:lnSpc>
              <a:defRPr sz="2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defRPr>
            </a:lvl1pPr>
          </a:lstStyle>
          <a:p>
            <a:r>
              <a:rPr lang="en-US" dirty="0"/>
              <a:t> </a:t>
            </a:r>
            <a:r>
              <a:rPr lang="ar-SA" dirty="0"/>
              <a:t>القوانين الدولية تؤثر على البيئة التنظيمية للمراجعة الخارجية، خاصة للشركات متعددة الجنسيات. تُساعد هذه القوانين على توحيد الممارسات بين الدول وتعزيز التوافق مع المعايير العالمية</a:t>
            </a:r>
            <a:endParaRPr lang="en-US" dirty="0"/>
          </a:p>
        </p:txBody>
      </p:sp>
    </p:spTree>
    <p:extLst>
      <p:ext uri="{BB962C8B-B14F-4D97-AF65-F5344CB8AC3E}">
        <p14:creationId xmlns:p14="http://schemas.microsoft.com/office/powerpoint/2010/main" val="255532997"/>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par>
                                <p:cTn id="10" presetID="22" presetClass="entr" presetSubtype="4" fill="hold" grpId="0" nodeType="with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down)">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FF23425-907E-E29F-BF28-D4DCF1E611E9}"/>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C249573F-E328-C638-F428-C86E7976F2DE}"/>
              </a:ext>
            </a:extLst>
          </p:cNvPr>
          <p:cNvSpPr txBox="1"/>
          <p:nvPr/>
        </p:nvSpPr>
        <p:spPr>
          <a:xfrm>
            <a:off x="2779494" y="-86085"/>
            <a:ext cx="6633012" cy="646331"/>
          </a:xfrm>
          <a:prstGeom prst="rect">
            <a:avLst/>
          </a:prstGeom>
          <a:noFill/>
        </p:spPr>
        <p:txBody>
          <a:bodyPr wrap="square">
            <a:spAutoFit/>
          </a:bodyPr>
          <a:lstStyle/>
          <a:p>
            <a:pPr algn="ctr" rtl="1"/>
            <a:r>
              <a:rPr lang="ar-SA" sz="3600" b="1" dirty="0">
                <a:solidFill>
                  <a:schemeClr val="bg1"/>
                </a:solidFill>
                <a:latin typeface="Adobe Arabic" panose="02040503050201020203" pitchFamily="18" charset="-78"/>
                <a:cs typeface="Adobe Arabic" panose="02040503050201020203" pitchFamily="18" charset="-78"/>
              </a:rPr>
              <a:t>المعايير المؤثرة على المراجعة الخارجية</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E1F16370-0FC9-73C7-B8BC-F316A0409B3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grpSp>
        <p:nvGrpSpPr>
          <p:cNvPr id="4" name="Group 3">
            <a:extLst>
              <a:ext uri="{FF2B5EF4-FFF2-40B4-BE49-F238E27FC236}">
                <a16:creationId xmlns:a16="http://schemas.microsoft.com/office/drawing/2014/main" id="{17167F50-A77F-E7DF-B25B-AA47B1C42978}"/>
              </a:ext>
            </a:extLst>
          </p:cNvPr>
          <p:cNvGrpSpPr/>
          <p:nvPr/>
        </p:nvGrpSpPr>
        <p:grpSpPr>
          <a:xfrm>
            <a:off x="4266653" y="1943100"/>
            <a:ext cx="3658695" cy="3657600"/>
            <a:chOff x="1508238" y="0"/>
            <a:chExt cx="1432998" cy="1432999"/>
          </a:xfrm>
        </p:grpSpPr>
        <p:grpSp>
          <p:nvGrpSpPr>
            <p:cNvPr id="21" name="Group 20">
              <a:extLst>
                <a:ext uri="{FF2B5EF4-FFF2-40B4-BE49-F238E27FC236}">
                  <a16:creationId xmlns:a16="http://schemas.microsoft.com/office/drawing/2014/main" id="{AB469148-F65C-B9CE-D1D1-D3F1FDDA4747}"/>
                </a:ext>
              </a:extLst>
            </p:cNvPr>
            <p:cNvGrpSpPr/>
            <p:nvPr/>
          </p:nvGrpSpPr>
          <p:grpSpPr>
            <a:xfrm>
              <a:off x="1508238" y="0"/>
              <a:ext cx="1432998" cy="1432999"/>
              <a:chOff x="1508239" y="0"/>
              <a:chExt cx="1714500" cy="1714500"/>
            </a:xfrm>
          </p:grpSpPr>
          <p:sp>
            <p:nvSpPr>
              <p:cNvPr id="23" name="Rectangle: Diagonal Corners Rounded 22">
                <a:extLst>
                  <a:ext uri="{FF2B5EF4-FFF2-40B4-BE49-F238E27FC236}">
                    <a16:creationId xmlns:a16="http://schemas.microsoft.com/office/drawing/2014/main" id="{625AB4BC-B03B-0323-B19E-6378950C0CE3}"/>
                  </a:ext>
                </a:extLst>
              </p:cNvPr>
              <p:cNvSpPr/>
              <p:nvPr/>
            </p:nvSpPr>
            <p:spPr>
              <a:xfrm flipV="1">
                <a:off x="1554210" y="23618"/>
                <a:ext cx="1622560" cy="1667264"/>
              </a:xfrm>
              <a:prstGeom prst="round2DiagRect">
                <a:avLst>
                  <a:gd name="adj1" fmla="val 7948"/>
                  <a:gd name="adj2" fmla="val 45033"/>
                </a:avLst>
              </a:prstGeom>
              <a:solidFill>
                <a:srgbClr val="BFBFBF"/>
              </a:solidFill>
              <a:ln>
                <a:solidFill>
                  <a:srgbClr val="BFBFB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sp>
            <p:nvSpPr>
              <p:cNvPr id="24" name="Oval 23">
                <a:extLst>
                  <a:ext uri="{FF2B5EF4-FFF2-40B4-BE49-F238E27FC236}">
                    <a16:creationId xmlns:a16="http://schemas.microsoft.com/office/drawing/2014/main" id="{D214E50F-4F8C-CF6F-C6FA-26F77F576E03}"/>
                  </a:ext>
                </a:extLst>
              </p:cNvPr>
              <p:cNvSpPr/>
              <p:nvPr/>
            </p:nvSpPr>
            <p:spPr>
              <a:xfrm>
                <a:off x="1508239" y="0"/>
                <a:ext cx="1714500" cy="1714500"/>
              </a:xfrm>
              <a:prstGeom prst="ellipse">
                <a:avLst/>
              </a:prstGeom>
              <a:solidFill>
                <a:schemeClr val="bg1"/>
              </a:solidFill>
              <a:ln>
                <a:solidFill>
                  <a:srgbClr val="BFBFB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grpSp>
        <p:sp>
          <p:nvSpPr>
            <p:cNvPr id="22" name="TextBox 67">
              <a:extLst>
                <a:ext uri="{FF2B5EF4-FFF2-40B4-BE49-F238E27FC236}">
                  <a16:creationId xmlns:a16="http://schemas.microsoft.com/office/drawing/2014/main" id="{85576DE1-CC79-6827-0451-A018C7B05A14}"/>
                </a:ext>
              </a:extLst>
            </p:cNvPr>
            <p:cNvSpPr txBox="1"/>
            <p:nvPr/>
          </p:nvSpPr>
          <p:spPr>
            <a:xfrm>
              <a:off x="1537990" y="480157"/>
              <a:ext cx="1355724" cy="472684"/>
            </a:xfrm>
            <a:prstGeom prst="rect">
              <a:avLst/>
            </a:prstGeom>
            <a:noFill/>
          </p:spPr>
          <p:txBody>
            <a:bodyPr wrap="square" rtlCol="0">
              <a:spAutoFit/>
            </a:bodyPr>
            <a:lstStyle/>
            <a:p>
              <a:pPr algn="ctr" rtl="1">
                <a:lnSpc>
                  <a:spcPct val="115000"/>
                </a:lnSpc>
              </a:pPr>
              <a:r>
                <a:rPr lang="ar-SY" sz="32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المعايير الأخلاقية للمراجعة (</a:t>
              </a:r>
              <a:r>
                <a:rPr lang="en-US" sz="3200" b="1" kern="1200" dirty="0">
                  <a:solidFill>
                    <a:srgbClr val="000000"/>
                  </a:solidFill>
                  <a:effectLst/>
                  <a:latin typeface="Adobe Arabic" panose="02040503050201020203" pitchFamily="18" charset="-78"/>
                  <a:ea typeface="Calibri" panose="020F0502020204030204" pitchFamily="34" charset="0"/>
                  <a:cs typeface="Sakkal Majalla" panose="02000000000000000000" pitchFamily="2" charset="-78"/>
                </a:rPr>
                <a:t>Code of Ethics</a:t>
              </a:r>
              <a:r>
                <a:rPr lang="ar-SY" sz="32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a:t>
              </a:r>
              <a:endParaRPr lang="en-US"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5" name="Group 4">
            <a:extLst>
              <a:ext uri="{FF2B5EF4-FFF2-40B4-BE49-F238E27FC236}">
                <a16:creationId xmlns:a16="http://schemas.microsoft.com/office/drawing/2014/main" id="{52E452CB-828B-9F6B-1FA7-E8FC867CAD41}"/>
              </a:ext>
            </a:extLst>
          </p:cNvPr>
          <p:cNvGrpSpPr/>
          <p:nvPr/>
        </p:nvGrpSpPr>
        <p:grpSpPr>
          <a:xfrm>
            <a:off x="415857" y="1943100"/>
            <a:ext cx="3658695" cy="3657600"/>
            <a:chOff x="0" y="0"/>
            <a:chExt cx="1432998" cy="1432999"/>
          </a:xfrm>
        </p:grpSpPr>
        <p:grpSp>
          <p:nvGrpSpPr>
            <p:cNvPr id="17" name="Group 16">
              <a:extLst>
                <a:ext uri="{FF2B5EF4-FFF2-40B4-BE49-F238E27FC236}">
                  <a16:creationId xmlns:a16="http://schemas.microsoft.com/office/drawing/2014/main" id="{359BDE46-7DA9-39A4-2F74-3360B36A2492}"/>
                </a:ext>
              </a:extLst>
            </p:cNvPr>
            <p:cNvGrpSpPr/>
            <p:nvPr/>
          </p:nvGrpSpPr>
          <p:grpSpPr>
            <a:xfrm>
              <a:off x="0" y="0"/>
              <a:ext cx="1432998" cy="1432999"/>
              <a:chOff x="0" y="0"/>
              <a:chExt cx="1714500" cy="1714500"/>
            </a:xfrm>
          </p:grpSpPr>
          <p:sp>
            <p:nvSpPr>
              <p:cNvPr id="19" name="Rectangle: Diagonal Corners Rounded 18">
                <a:extLst>
                  <a:ext uri="{FF2B5EF4-FFF2-40B4-BE49-F238E27FC236}">
                    <a16:creationId xmlns:a16="http://schemas.microsoft.com/office/drawing/2014/main" id="{6AB34871-36AD-E4C2-081F-8453D66FAFFF}"/>
                  </a:ext>
                </a:extLst>
              </p:cNvPr>
              <p:cNvSpPr/>
              <p:nvPr/>
            </p:nvSpPr>
            <p:spPr>
              <a:xfrm flipV="1">
                <a:off x="45971" y="23618"/>
                <a:ext cx="1622560" cy="1667264"/>
              </a:xfrm>
              <a:prstGeom prst="round2DiagRect">
                <a:avLst>
                  <a:gd name="adj1" fmla="val 7948"/>
                  <a:gd name="adj2" fmla="val 45033"/>
                </a:avLst>
              </a:prstGeom>
              <a:solidFill>
                <a:srgbClr val="FFD366"/>
              </a:solidFill>
              <a:ln>
                <a:solidFill>
                  <a:srgbClr val="FFD3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sp>
            <p:nvSpPr>
              <p:cNvPr id="20" name="Oval 19">
                <a:extLst>
                  <a:ext uri="{FF2B5EF4-FFF2-40B4-BE49-F238E27FC236}">
                    <a16:creationId xmlns:a16="http://schemas.microsoft.com/office/drawing/2014/main" id="{511E4347-D79B-B6E7-EA81-DADCE5516DB5}"/>
                  </a:ext>
                </a:extLst>
              </p:cNvPr>
              <p:cNvSpPr/>
              <p:nvPr/>
            </p:nvSpPr>
            <p:spPr>
              <a:xfrm>
                <a:off x="0" y="0"/>
                <a:ext cx="1714500" cy="1714500"/>
              </a:xfrm>
              <a:prstGeom prst="ellipse">
                <a:avLst/>
              </a:prstGeom>
              <a:solidFill>
                <a:schemeClr val="bg1"/>
              </a:solidFill>
              <a:ln>
                <a:solidFill>
                  <a:srgbClr val="FFD3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grpSp>
        <p:sp>
          <p:nvSpPr>
            <p:cNvPr id="18" name="TextBox 71">
              <a:extLst>
                <a:ext uri="{FF2B5EF4-FFF2-40B4-BE49-F238E27FC236}">
                  <a16:creationId xmlns:a16="http://schemas.microsoft.com/office/drawing/2014/main" id="{F9F0254B-EEAD-2980-4297-00D2A9E9B6A7}"/>
                </a:ext>
              </a:extLst>
            </p:cNvPr>
            <p:cNvSpPr txBox="1"/>
            <p:nvPr/>
          </p:nvSpPr>
          <p:spPr>
            <a:xfrm>
              <a:off x="38421" y="591093"/>
              <a:ext cx="1355089" cy="250812"/>
            </a:xfrm>
            <a:prstGeom prst="rect">
              <a:avLst/>
            </a:prstGeom>
            <a:noFill/>
          </p:spPr>
          <p:txBody>
            <a:bodyPr wrap="square" rtlCol="0">
              <a:spAutoFit/>
            </a:bodyPr>
            <a:lstStyle/>
            <a:p>
              <a:pPr algn="ctr" rtl="1">
                <a:lnSpc>
                  <a:spcPct val="115000"/>
                </a:lnSpc>
              </a:pPr>
              <a:r>
                <a:rPr lang="ar-SY"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معايير المحاسبة الدولية (</a:t>
              </a:r>
              <a:r>
                <a:rPr lang="en-US" sz="3200" b="1" kern="1200">
                  <a:solidFill>
                    <a:srgbClr val="000000"/>
                  </a:solidFill>
                  <a:effectLst/>
                  <a:latin typeface="Adobe Arabic" panose="02040503050201020203" pitchFamily="18" charset="-78"/>
                  <a:ea typeface="Calibri" panose="020F0502020204030204" pitchFamily="34" charset="0"/>
                  <a:cs typeface="Sakkal Majalla" panose="02000000000000000000" pitchFamily="2" charset="-78"/>
                </a:rPr>
                <a:t>IFRS</a:t>
              </a:r>
              <a:r>
                <a:rPr lang="ar-SY"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6" name="Group 5">
            <a:extLst>
              <a:ext uri="{FF2B5EF4-FFF2-40B4-BE49-F238E27FC236}">
                <a16:creationId xmlns:a16="http://schemas.microsoft.com/office/drawing/2014/main" id="{378DD41D-AC5F-04D7-7DDA-F88D8DD56DD7}"/>
              </a:ext>
            </a:extLst>
          </p:cNvPr>
          <p:cNvGrpSpPr/>
          <p:nvPr/>
        </p:nvGrpSpPr>
        <p:grpSpPr>
          <a:xfrm>
            <a:off x="8117450" y="1943100"/>
            <a:ext cx="3658695" cy="3657600"/>
            <a:chOff x="3016476" y="0"/>
            <a:chExt cx="1432998" cy="1432999"/>
          </a:xfrm>
        </p:grpSpPr>
        <p:grpSp>
          <p:nvGrpSpPr>
            <p:cNvPr id="7" name="Group 6">
              <a:extLst>
                <a:ext uri="{FF2B5EF4-FFF2-40B4-BE49-F238E27FC236}">
                  <a16:creationId xmlns:a16="http://schemas.microsoft.com/office/drawing/2014/main" id="{893BD9F5-5BD2-F9BB-8FEE-5AA3D5651135}"/>
                </a:ext>
              </a:extLst>
            </p:cNvPr>
            <p:cNvGrpSpPr/>
            <p:nvPr/>
          </p:nvGrpSpPr>
          <p:grpSpPr>
            <a:xfrm>
              <a:off x="3016476" y="0"/>
              <a:ext cx="1432998" cy="1432999"/>
              <a:chOff x="3016478" y="0"/>
              <a:chExt cx="1714500" cy="1714500"/>
            </a:xfrm>
          </p:grpSpPr>
          <p:sp>
            <p:nvSpPr>
              <p:cNvPr id="15" name="Rectangle: Diagonal Corners Rounded 14">
                <a:extLst>
                  <a:ext uri="{FF2B5EF4-FFF2-40B4-BE49-F238E27FC236}">
                    <a16:creationId xmlns:a16="http://schemas.microsoft.com/office/drawing/2014/main" id="{07E34F08-E21F-0F03-8293-2DF83F0BB67F}"/>
                  </a:ext>
                </a:extLst>
              </p:cNvPr>
              <p:cNvSpPr/>
              <p:nvPr/>
            </p:nvSpPr>
            <p:spPr>
              <a:xfrm flipV="1">
                <a:off x="3062449" y="23618"/>
                <a:ext cx="1622560" cy="1667264"/>
              </a:xfrm>
              <a:prstGeom prst="round2DiagRect">
                <a:avLst>
                  <a:gd name="adj1" fmla="val 7948"/>
                  <a:gd name="adj2" fmla="val 45033"/>
                </a:avLst>
              </a:prstGeom>
              <a:solidFill>
                <a:srgbClr val="168489"/>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sp>
            <p:nvSpPr>
              <p:cNvPr id="16" name="Oval 15">
                <a:extLst>
                  <a:ext uri="{FF2B5EF4-FFF2-40B4-BE49-F238E27FC236}">
                    <a16:creationId xmlns:a16="http://schemas.microsoft.com/office/drawing/2014/main" id="{75338452-7D77-7132-A3E7-F7FEF6C3C254}"/>
                  </a:ext>
                </a:extLst>
              </p:cNvPr>
              <p:cNvSpPr/>
              <p:nvPr/>
            </p:nvSpPr>
            <p:spPr>
              <a:xfrm>
                <a:off x="3016478" y="0"/>
                <a:ext cx="1714500" cy="1714500"/>
              </a:xfrm>
              <a:prstGeom prst="ellipse">
                <a:avLst/>
              </a:prstGeom>
              <a:solidFill>
                <a:schemeClr val="bg1"/>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grpSp>
        <p:sp>
          <p:nvSpPr>
            <p:cNvPr id="14" name="TextBox 4142">
              <a:extLst>
                <a:ext uri="{FF2B5EF4-FFF2-40B4-BE49-F238E27FC236}">
                  <a16:creationId xmlns:a16="http://schemas.microsoft.com/office/drawing/2014/main" id="{3F80A01A-BD73-8597-EB4D-76AD4D6E5A61}"/>
                </a:ext>
              </a:extLst>
            </p:cNvPr>
            <p:cNvSpPr txBox="1"/>
            <p:nvPr/>
          </p:nvSpPr>
          <p:spPr>
            <a:xfrm>
              <a:off x="3054811" y="591093"/>
              <a:ext cx="1355724" cy="250812"/>
            </a:xfrm>
            <a:prstGeom prst="rect">
              <a:avLst/>
            </a:prstGeom>
            <a:noFill/>
          </p:spPr>
          <p:txBody>
            <a:bodyPr wrap="square" rtlCol="0">
              <a:spAutoFit/>
            </a:bodyPr>
            <a:lstStyle/>
            <a:p>
              <a:pPr algn="ctr" rtl="1">
                <a:lnSpc>
                  <a:spcPct val="115000"/>
                </a:lnSpc>
              </a:pPr>
              <a:r>
                <a:rPr lang="ar-SY" sz="32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المعايير الدولية للمراجعة (</a:t>
              </a:r>
              <a:r>
                <a:rPr lang="en-US" sz="3200" b="1" kern="1200" dirty="0">
                  <a:solidFill>
                    <a:srgbClr val="000000"/>
                  </a:solidFill>
                  <a:effectLst/>
                  <a:latin typeface="Adobe Arabic" panose="02040503050201020203" pitchFamily="18" charset="-78"/>
                  <a:ea typeface="Calibri" panose="020F0502020204030204" pitchFamily="34" charset="0"/>
                  <a:cs typeface="Sakkal Majalla" panose="02000000000000000000" pitchFamily="2" charset="-78"/>
                </a:rPr>
                <a:t>ISA</a:t>
              </a:r>
              <a:r>
                <a:rPr lang="ar-SY" sz="32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a:t>
              </a:r>
              <a:endParaRPr lang="en-US"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Tree>
    <p:extLst>
      <p:ext uri="{BB962C8B-B14F-4D97-AF65-F5344CB8AC3E}">
        <p14:creationId xmlns:p14="http://schemas.microsoft.com/office/powerpoint/2010/main" val="3344564555"/>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A4B123D-0BE4-021A-7E26-B125B832F7B1}"/>
            </a:ext>
          </a:extLst>
        </p:cNvPr>
        <p:cNvGrpSpPr/>
        <p:nvPr/>
      </p:nvGrpSpPr>
      <p:grpSpPr>
        <a:xfrm>
          <a:off x="0" y="0"/>
          <a:ext cx="0" cy="0"/>
          <a:chOff x="0" y="0"/>
          <a:chExt cx="0" cy="0"/>
        </a:xfrm>
      </p:grpSpPr>
      <p:pic>
        <p:nvPicPr>
          <p:cNvPr id="7" name="Picture 6">
            <a:extLst>
              <a:ext uri="{FF2B5EF4-FFF2-40B4-BE49-F238E27FC236}">
                <a16:creationId xmlns:a16="http://schemas.microsoft.com/office/drawing/2014/main" id="{E73C4AF5-E863-E530-686A-8FF230BD25A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2" name="TextBox 1">
            <a:extLst>
              <a:ext uri="{FF2B5EF4-FFF2-40B4-BE49-F238E27FC236}">
                <a16:creationId xmlns:a16="http://schemas.microsoft.com/office/drawing/2014/main" id="{96C880E0-2BEA-3986-9F63-32E1FB2FFB8F}"/>
              </a:ext>
            </a:extLst>
          </p:cNvPr>
          <p:cNvSpPr txBox="1"/>
          <p:nvPr/>
        </p:nvSpPr>
        <p:spPr>
          <a:xfrm>
            <a:off x="6305862" y="3429000"/>
            <a:ext cx="4459683" cy="1366528"/>
          </a:xfrm>
          <a:prstGeom prst="rect">
            <a:avLst/>
          </a:prstGeom>
          <a:noFill/>
        </p:spPr>
        <p:txBody>
          <a:bodyPr wrap="square">
            <a:spAutoFit/>
          </a:bodyPr>
          <a:lstStyle>
            <a:defPPr>
              <a:defRPr lang="en-US"/>
            </a:defPPr>
            <a:lvl1pPr marR="0" algn="ctr" rtl="1">
              <a:lnSpc>
                <a:spcPct val="115000"/>
              </a:lnSpc>
              <a:spcBef>
                <a:spcPts val="0"/>
              </a:spcBef>
              <a:spcAft>
                <a:spcPts val="0"/>
              </a:spcAft>
              <a:defRPr sz="3600" b="1">
                <a:solidFill>
                  <a:srgbClr val="168489"/>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Y"/>
              <a:t>مقطع الفيديو الآتي يقدم معلومات عن المراجعة الخارجية:</a:t>
            </a:r>
            <a:endParaRPr lang="en-US"/>
          </a:p>
        </p:txBody>
      </p:sp>
      <p:sp>
        <p:nvSpPr>
          <p:cNvPr id="4" name="TextBox 3">
            <a:extLst>
              <a:ext uri="{FF2B5EF4-FFF2-40B4-BE49-F238E27FC236}">
                <a16:creationId xmlns:a16="http://schemas.microsoft.com/office/drawing/2014/main" id="{15C01167-34FA-028D-8756-632C55ABBC5B}"/>
              </a:ext>
            </a:extLst>
          </p:cNvPr>
          <p:cNvSpPr txBox="1"/>
          <p:nvPr/>
        </p:nvSpPr>
        <p:spPr>
          <a:xfrm>
            <a:off x="1181220" y="915909"/>
            <a:ext cx="4829799" cy="729430"/>
          </a:xfrm>
          <a:prstGeom prst="rect">
            <a:avLst/>
          </a:prstGeom>
          <a:noFill/>
        </p:spPr>
        <p:txBody>
          <a:bodyPr wrap="square">
            <a:spAutoFit/>
          </a:bodyPr>
          <a:lstStyle>
            <a:defPPr>
              <a:defRPr lang="en-US"/>
            </a:defPPr>
            <a:lvl1pPr marR="0" algn="ctr" rtl="1">
              <a:lnSpc>
                <a:spcPct val="115000"/>
              </a:lnSpc>
              <a:spcBef>
                <a:spcPts val="0"/>
              </a:spcBef>
              <a:spcAft>
                <a:spcPts val="0"/>
              </a:spcAft>
              <a:defRPr sz="3600" b="1">
                <a:solidFill>
                  <a:srgbClr val="168489"/>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solidFill>
                  <a:schemeClr val="tx1"/>
                </a:solidFill>
              </a:rPr>
              <a:t>اضغط للمشاهدة</a:t>
            </a:r>
            <a:endParaRPr lang="en-US" dirty="0">
              <a:solidFill>
                <a:schemeClr val="tx1"/>
              </a:solidFill>
            </a:endParaRPr>
          </a:p>
        </p:txBody>
      </p:sp>
      <p:pic>
        <p:nvPicPr>
          <p:cNvPr id="5" name="Picture 4">
            <a:hlinkClick r:id="rId4"/>
            <a:extLst>
              <a:ext uri="{FF2B5EF4-FFF2-40B4-BE49-F238E27FC236}">
                <a16:creationId xmlns:a16="http://schemas.microsoft.com/office/drawing/2014/main" id="{BE3C79C3-89F6-5714-812D-4919BB0FFC64}"/>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009340" y="1645339"/>
            <a:ext cx="5086660" cy="5086668"/>
          </a:xfrm>
          <a:prstGeom prst="rect">
            <a:avLst/>
          </a:prstGeom>
          <a:noFill/>
          <a:ln>
            <a:noFill/>
          </a:ln>
        </p:spPr>
      </p:pic>
    </p:spTree>
    <p:extLst>
      <p:ext uri="{BB962C8B-B14F-4D97-AF65-F5344CB8AC3E}">
        <p14:creationId xmlns:p14="http://schemas.microsoft.com/office/powerpoint/2010/main" val="1358925054"/>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wipe(down)">
                                      <p:cBhvr>
                                        <p:cTn id="1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028837D-BA77-5585-A444-352A91601E70}"/>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47A6BC07-B070-FB00-7C1F-E54B5E6EB0F1}"/>
              </a:ext>
            </a:extLst>
          </p:cNvPr>
          <p:cNvSpPr txBox="1"/>
          <p:nvPr/>
        </p:nvSpPr>
        <p:spPr>
          <a:xfrm>
            <a:off x="2779494" y="-86085"/>
            <a:ext cx="6633012" cy="646331"/>
          </a:xfrm>
          <a:prstGeom prst="rect">
            <a:avLst/>
          </a:prstGeom>
          <a:noFill/>
        </p:spPr>
        <p:txBody>
          <a:bodyPr wrap="square">
            <a:spAutoFit/>
          </a:bodyPr>
          <a:lstStyle/>
          <a:p>
            <a:pPr algn="ctr" rtl="1"/>
            <a:r>
              <a:rPr lang="ar-SA" sz="3600" b="1" dirty="0">
                <a:solidFill>
                  <a:schemeClr val="bg1"/>
                </a:solidFill>
                <a:latin typeface="Adobe Arabic" panose="02040503050201020203" pitchFamily="18" charset="-78"/>
                <a:cs typeface="Adobe Arabic" panose="02040503050201020203" pitchFamily="18" charset="-78"/>
              </a:rPr>
              <a:t>التحديات المرتبطة بتطبيق القوانين والمعايير</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42E7AB97-885D-C333-916C-95B1E0B9E84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grpSp>
        <p:nvGrpSpPr>
          <p:cNvPr id="3" name="Group 2">
            <a:extLst>
              <a:ext uri="{FF2B5EF4-FFF2-40B4-BE49-F238E27FC236}">
                <a16:creationId xmlns:a16="http://schemas.microsoft.com/office/drawing/2014/main" id="{D0EB805B-9F92-F6B4-5560-174C64E675FF}"/>
              </a:ext>
            </a:extLst>
          </p:cNvPr>
          <p:cNvGrpSpPr/>
          <p:nvPr/>
        </p:nvGrpSpPr>
        <p:grpSpPr>
          <a:xfrm>
            <a:off x="122316" y="2343150"/>
            <a:ext cx="2891095" cy="2890705"/>
            <a:chOff x="0" y="0"/>
            <a:chExt cx="1722784" cy="1722784"/>
          </a:xfrm>
        </p:grpSpPr>
        <p:sp>
          <p:nvSpPr>
            <p:cNvPr id="37" name="Oval 36">
              <a:extLst>
                <a:ext uri="{FF2B5EF4-FFF2-40B4-BE49-F238E27FC236}">
                  <a16:creationId xmlns:a16="http://schemas.microsoft.com/office/drawing/2014/main" id="{B1E3025E-E4A7-B3B9-7EDD-5CAB5B0BC83A}"/>
                </a:ext>
              </a:extLst>
            </p:cNvPr>
            <p:cNvSpPr/>
            <p:nvPr/>
          </p:nvSpPr>
          <p:spPr>
            <a:xfrm>
              <a:off x="0" y="0"/>
              <a:ext cx="1722784" cy="1722784"/>
            </a:xfrm>
            <a:prstGeom prst="ellipse">
              <a:avLst/>
            </a:prstGeom>
            <a:noFill/>
            <a:ln>
              <a:solidFill>
                <a:srgbClr val="A0C9CA"/>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sp>
          <p:nvSpPr>
            <p:cNvPr id="38" name="Oval 37">
              <a:extLst>
                <a:ext uri="{FF2B5EF4-FFF2-40B4-BE49-F238E27FC236}">
                  <a16:creationId xmlns:a16="http://schemas.microsoft.com/office/drawing/2014/main" id="{8E46B531-7D4A-CD0E-D5F2-D645E804CA82}"/>
                </a:ext>
              </a:extLst>
            </p:cNvPr>
            <p:cNvSpPr/>
            <p:nvPr/>
          </p:nvSpPr>
          <p:spPr>
            <a:xfrm>
              <a:off x="92766" y="92766"/>
              <a:ext cx="1537252" cy="1537252"/>
            </a:xfrm>
            <a:prstGeom prst="ellipse">
              <a:avLst/>
            </a:prstGeom>
            <a:solidFill>
              <a:srgbClr val="A0C9CA"/>
            </a:solidFill>
            <a:ln>
              <a:solidFill>
                <a:srgbClr val="A0C9C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sp>
          <p:nvSpPr>
            <p:cNvPr id="39" name="Oval 38">
              <a:extLst>
                <a:ext uri="{FF2B5EF4-FFF2-40B4-BE49-F238E27FC236}">
                  <a16:creationId xmlns:a16="http://schemas.microsoft.com/office/drawing/2014/main" id="{9B6AE725-4AA1-B692-398E-07CB278782F7}"/>
                </a:ext>
              </a:extLst>
            </p:cNvPr>
            <p:cNvSpPr/>
            <p:nvPr/>
          </p:nvSpPr>
          <p:spPr>
            <a:xfrm>
              <a:off x="172553" y="172553"/>
              <a:ext cx="1377676" cy="1377675"/>
            </a:xfrm>
            <a:prstGeom prst="ellipse">
              <a:avLst/>
            </a:prstGeom>
            <a:solidFill>
              <a:schemeClr val="bg1"/>
            </a:solidFill>
            <a:ln>
              <a:solidFill>
                <a:srgbClr val="A0C9C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sp>
          <p:nvSpPr>
            <p:cNvPr id="40" name="TextBox 9237">
              <a:extLst>
                <a:ext uri="{FF2B5EF4-FFF2-40B4-BE49-F238E27FC236}">
                  <a16:creationId xmlns:a16="http://schemas.microsoft.com/office/drawing/2014/main" id="{3ABEFEF4-8030-646F-BC7B-3533FD8DF159}"/>
                </a:ext>
              </a:extLst>
            </p:cNvPr>
            <p:cNvSpPr txBox="1">
              <a:spLocks noChangeArrowheads="1"/>
            </p:cNvSpPr>
            <p:nvPr/>
          </p:nvSpPr>
          <p:spPr bwMode="auto">
            <a:xfrm flipV="1">
              <a:off x="92763" y="210951"/>
              <a:ext cx="1537252" cy="964476"/>
            </a:xfrm>
            <a:prstGeom prst="rect">
              <a:avLst/>
            </a:prstGeom>
          </p:spPr>
          <p:txBody>
            <a:bodyPr rot="0" vert="horz" wrap="square" lIns="0" tIns="45720" rIns="0" bIns="45720" anchor="b" anchorCtr="0" upright="1">
              <a:noAutofit/>
            </a:bodyPr>
            <a:lstStyle/>
            <a:p>
              <a:pPr algn="ctr" rtl="0">
                <a:lnSpc>
                  <a:spcPct val="115000"/>
                </a:lnSpc>
              </a:pPr>
              <a:r>
                <a:rPr lang="ar-SY"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الضغوط المهنية</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11" name="Group 10">
            <a:extLst>
              <a:ext uri="{FF2B5EF4-FFF2-40B4-BE49-F238E27FC236}">
                <a16:creationId xmlns:a16="http://schemas.microsoft.com/office/drawing/2014/main" id="{F98EDFED-27BA-BB1E-106F-E5DD3E1BA2C0}"/>
              </a:ext>
            </a:extLst>
          </p:cNvPr>
          <p:cNvGrpSpPr/>
          <p:nvPr/>
        </p:nvGrpSpPr>
        <p:grpSpPr>
          <a:xfrm>
            <a:off x="3169086" y="2386145"/>
            <a:ext cx="2891096" cy="2890705"/>
            <a:chOff x="1465411" y="20682"/>
            <a:chExt cx="1722784" cy="1722784"/>
          </a:xfrm>
        </p:grpSpPr>
        <p:sp>
          <p:nvSpPr>
            <p:cNvPr id="33" name="Oval 32">
              <a:extLst>
                <a:ext uri="{FF2B5EF4-FFF2-40B4-BE49-F238E27FC236}">
                  <a16:creationId xmlns:a16="http://schemas.microsoft.com/office/drawing/2014/main" id="{98069A55-C480-B106-2B4D-465FBA51140F}"/>
                </a:ext>
              </a:extLst>
            </p:cNvPr>
            <p:cNvSpPr/>
            <p:nvPr/>
          </p:nvSpPr>
          <p:spPr>
            <a:xfrm>
              <a:off x="1465411" y="20682"/>
              <a:ext cx="1722784" cy="1722784"/>
            </a:xfrm>
            <a:prstGeom prst="ellipse">
              <a:avLst/>
            </a:prstGeom>
            <a:noFill/>
            <a:ln>
              <a:solidFill>
                <a:srgbClr val="FFD366"/>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sp>
          <p:nvSpPr>
            <p:cNvPr id="34" name="Oval 33">
              <a:extLst>
                <a:ext uri="{FF2B5EF4-FFF2-40B4-BE49-F238E27FC236}">
                  <a16:creationId xmlns:a16="http://schemas.microsoft.com/office/drawing/2014/main" id="{71218CD0-9CC3-E366-467A-F67A94F42D2B}"/>
                </a:ext>
              </a:extLst>
            </p:cNvPr>
            <p:cNvSpPr/>
            <p:nvPr/>
          </p:nvSpPr>
          <p:spPr>
            <a:xfrm>
              <a:off x="1558177" y="113448"/>
              <a:ext cx="1537252" cy="1537252"/>
            </a:xfrm>
            <a:prstGeom prst="ellipse">
              <a:avLst/>
            </a:prstGeom>
            <a:solidFill>
              <a:srgbClr val="FFD366"/>
            </a:solidFill>
            <a:ln>
              <a:solidFill>
                <a:srgbClr val="FFD3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sp>
          <p:nvSpPr>
            <p:cNvPr id="35" name="Oval 34">
              <a:extLst>
                <a:ext uri="{FF2B5EF4-FFF2-40B4-BE49-F238E27FC236}">
                  <a16:creationId xmlns:a16="http://schemas.microsoft.com/office/drawing/2014/main" id="{551C5937-96A6-0CE5-E1C8-2DABF913A2CD}"/>
                </a:ext>
              </a:extLst>
            </p:cNvPr>
            <p:cNvSpPr/>
            <p:nvPr/>
          </p:nvSpPr>
          <p:spPr>
            <a:xfrm>
              <a:off x="1637965" y="193236"/>
              <a:ext cx="1377676" cy="1377676"/>
            </a:xfrm>
            <a:prstGeom prst="ellipse">
              <a:avLst/>
            </a:prstGeom>
            <a:solidFill>
              <a:schemeClr val="bg1"/>
            </a:solidFill>
            <a:ln>
              <a:solidFill>
                <a:srgbClr val="FFD3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sp>
          <p:nvSpPr>
            <p:cNvPr id="36" name="TextBox 9233">
              <a:extLst>
                <a:ext uri="{FF2B5EF4-FFF2-40B4-BE49-F238E27FC236}">
                  <a16:creationId xmlns:a16="http://schemas.microsoft.com/office/drawing/2014/main" id="{33C3E8AA-83F6-EC21-EE40-22E6D9E60AB1}"/>
                </a:ext>
              </a:extLst>
            </p:cNvPr>
            <p:cNvSpPr txBox="1">
              <a:spLocks noChangeArrowheads="1"/>
            </p:cNvSpPr>
            <p:nvPr/>
          </p:nvSpPr>
          <p:spPr bwMode="auto">
            <a:xfrm flipV="1">
              <a:off x="1558099" y="263693"/>
              <a:ext cx="1537252" cy="939060"/>
            </a:xfrm>
            <a:prstGeom prst="rect">
              <a:avLst/>
            </a:prstGeom>
          </p:spPr>
          <p:txBody>
            <a:bodyPr rot="0" vert="horz" wrap="square" lIns="0" tIns="45720" rIns="0" bIns="45720" anchor="b" anchorCtr="0" upright="1">
              <a:noAutofit/>
            </a:bodyPr>
            <a:lstStyle/>
            <a:p>
              <a:pPr algn="ctr" rtl="0">
                <a:lnSpc>
                  <a:spcPct val="115000"/>
                </a:lnSpc>
              </a:pPr>
              <a:r>
                <a:rPr lang="ar-SY"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التكنولوجيا المالية</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12" name="Group 11">
            <a:extLst>
              <a:ext uri="{FF2B5EF4-FFF2-40B4-BE49-F238E27FC236}">
                <a16:creationId xmlns:a16="http://schemas.microsoft.com/office/drawing/2014/main" id="{D8F590D6-A5BD-31E1-2613-44710A1998CD}"/>
              </a:ext>
            </a:extLst>
          </p:cNvPr>
          <p:cNvGrpSpPr/>
          <p:nvPr/>
        </p:nvGrpSpPr>
        <p:grpSpPr>
          <a:xfrm>
            <a:off x="6165646" y="2386145"/>
            <a:ext cx="2891096" cy="2890705"/>
            <a:chOff x="2616305" y="20682"/>
            <a:chExt cx="1722784" cy="1722784"/>
          </a:xfrm>
        </p:grpSpPr>
        <p:sp>
          <p:nvSpPr>
            <p:cNvPr id="29" name="Oval 28">
              <a:extLst>
                <a:ext uri="{FF2B5EF4-FFF2-40B4-BE49-F238E27FC236}">
                  <a16:creationId xmlns:a16="http://schemas.microsoft.com/office/drawing/2014/main" id="{C4CD7DE9-8A82-4503-91D0-0CBBAD23D968}"/>
                </a:ext>
              </a:extLst>
            </p:cNvPr>
            <p:cNvSpPr/>
            <p:nvPr/>
          </p:nvSpPr>
          <p:spPr>
            <a:xfrm>
              <a:off x="2616305" y="20682"/>
              <a:ext cx="1722784" cy="1722784"/>
            </a:xfrm>
            <a:prstGeom prst="ellipse">
              <a:avLst/>
            </a:prstGeom>
            <a:noFill/>
            <a:ln>
              <a:solidFill>
                <a:srgbClr val="BFBFBF"/>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sp>
          <p:nvSpPr>
            <p:cNvPr id="30" name="Oval 29">
              <a:extLst>
                <a:ext uri="{FF2B5EF4-FFF2-40B4-BE49-F238E27FC236}">
                  <a16:creationId xmlns:a16="http://schemas.microsoft.com/office/drawing/2014/main" id="{85325D74-B329-6C00-3A19-A982FDED1AE0}"/>
                </a:ext>
              </a:extLst>
            </p:cNvPr>
            <p:cNvSpPr/>
            <p:nvPr/>
          </p:nvSpPr>
          <p:spPr>
            <a:xfrm>
              <a:off x="2709071" y="113448"/>
              <a:ext cx="1537252" cy="1537252"/>
            </a:xfrm>
            <a:prstGeom prst="ellipse">
              <a:avLst/>
            </a:prstGeom>
            <a:solidFill>
              <a:srgbClr val="BFBFBF"/>
            </a:solidFill>
            <a:ln>
              <a:solidFill>
                <a:srgbClr val="BFBFB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sp>
          <p:nvSpPr>
            <p:cNvPr id="31" name="Oval 30">
              <a:extLst>
                <a:ext uri="{FF2B5EF4-FFF2-40B4-BE49-F238E27FC236}">
                  <a16:creationId xmlns:a16="http://schemas.microsoft.com/office/drawing/2014/main" id="{24F7FBE0-E59A-D33A-F211-D153DE6AEBA1}"/>
                </a:ext>
              </a:extLst>
            </p:cNvPr>
            <p:cNvSpPr/>
            <p:nvPr/>
          </p:nvSpPr>
          <p:spPr>
            <a:xfrm>
              <a:off x="2788859" y="193236"/>
              <a:ext cx="1377676" cy="1377676"/>
            </a:xfrm>
            <a:prstGeom prst="ellipse">
              <a:avLst/>
            </a:prstGeom>
            <a:solidFill>
              <a:schemeClr val="bg1"/>
            </a:solidFill>
            <a:ln>
              <a:solidFill>
                <a:srgbClr val="BFBFB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sp>
          <p:nvSpPr>
            <p:cNvPr id="32" name="TextBox 9229">
              <a:extLst>
                <a:ext uri="{FF2B5EF4-FFF2-40B4-BE49-F238E27FC236}">
                  <a16:creationId xmlns:a16="http://schemas.microsoft.com/office/drawing/2014/main" id="{5E7BACF5-2AD2-D729-1FCD-F4A9CA2D41A2}"/>
                </a:ext>
              </a:extLst>
            </p:cNvPr>
            <p:cNvSpPr txBox="1">
              <a:spLocks noChangeArrowheads="1"/>
            </p:cNvSpPr>
            <p:nvPr/>
          </p:nvSpPr>
          <p:spPr bwMode="auto">
            <a:xfrm flipV="1">
              <a:off x="2837172" y="113468"/>
              <a:ext cx="1243861" cy="1234444"/>
            </a:xfrm>
            <a:prstGeom prst="rect">
              <a:avLst/>
            </a:prstGeom>
          </p:spPr>
          <p:txBody>
            <a:bodyPr rot="0" vert="horz" wrap="square" lIns="0" tIns="45720" rIns="0" bIns="45720" anchor="b" anchorCtr="0" upright="1">
              <a:noAutofit/>
            </a:bodyPr>
            <a:lstStyle/>
            <a:p>
              <a:pPr algn="ctr" rtl="0">
                <a:lnSpc>
                  <a:spcPct val="115000"/>
                </a:lnSpc>
              </a:pPr>
              <a:r>
                <a:rPr lang="ar-SY"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التغيرات المستمرة في المعايير</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13" name="Group 12">
            <a:extLst>
              <a:ext uri="{FF2B5EF4-FFF2-40B4-BE49-F238E27FC236}">
                <a16:creationId xmlns:a16="http://schemas.microsoft.com/office/drawing/2014/main" id="{8839F91A-762F-2F9E-9DD5-0E7EE0F14864}"/>
              </a:ext>
            </a:extLst>
          </p:cNvPr>
          <p:cNvGrpSpPr/>
          <p:nvPr/>
        </p:nvGrpSpPr>
        <p:grpSpPr>
          <a:xfrm>
            <a:off x="9178586" y="2386145"/>
            <a:ext cx="2891096" cy="2890705"/>
            <a:chOff x="3773490" y="20682"/>
            <a:chExt cx="1722784" cy="1722784"/>
          </a:xfrm>
        </p:grpSpPr>
        <p:sp>
          <p:nvSpPr>
            <p:cNvPr id="25" name="Oval 24">
              <a:extLst>
                <a:ext uri="{FF2B5EF4-FFF2-40B4-BE49-F238E27FC236}">
                  <a16:creationId xmlns:a16="http://schemas.microsoft.com/office/drawing/2014/main" id="{D6E5412C-35F4-3D1F-69C8-F6E8721FF1E2}"/>
                </a:ext>
              </a:extLst>
            </p:cNvPr>
            <p:cNvSpPr/>
            <p:nvPr/>
          </p:nvSpPr>
          <p:spPr>
            <a:xfrm>
              <a:off x="3773490" y="20682"/>
              <a:ext cx="1722784" cy="1722784"/>
            </a:xfrm>
            <a:prstGeom prst="ellipse">
              <a:avLst/>
            </a:prstGeom>
            <a:noFill/>
            <a:ln>
              <a:solidFill>
                <a:srgbClr val="168489"/>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sp>
          <p:nvSpPr>
            <p:cNvPr id="26" name="Oval 25">
              <a:extLst>
                <a:ext uri="{FF2B5EF4-FFF2-40B4-BE49-F238E27FC236}">
                  <a16:creationId xmlns:a16="http://schemas.microsoft.com/office/drawing/2014/main" id="{BFC52449-8FCA-4112-C0F3-DC47D19C87A9}"/>
                </a:ext>
              </a:extLst>
            </p:cNvPr>
            <p:cNvSpPr/>
            <p:nvPr/>
          </p:nvSpPr>
          <p:spPr>
            <a:xfrm>
              <a:off x="3866256" y="113448"/>
              <a:ext cx="1537252" cy="1537252"/>
            </a:xfrm>
            <a:prstGeom prst="ellipse">
              <a:avLst/>
            </a:prstGeom>
            <a:solidFill>
              <a:srgbClr val="168489"/>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sp>
          <p:nvSpPr>
            <p:cNvPr id="27" name="Oval 26">
              <a:extLst>
                <a:ext uri="{FF2B5EF4-FFF2-40B4-BE49-F238E27FC236}">
                  <a16:creationId xmlns:a16="http://schemas.microsoft.com/office/drawing/2014/main" id="{93031CEC-93EF-5343-9160-0618BB8CA9D1}"/>
                </a:ext>
              </a:extLst>
            </p:cNvPr>
            <p:cNvSpPr/>
            <p:nvPr/>
          </p:nvSpPr>
          <p:spPr>
            <a:xfrm>
              <a:off x="3946044" y="193236"/>
              <a:ext cx="1377676" cy="1377676"/>
            </a:xfrm>
            <a:prstGeom prst="ellipse">
              <a:avLst/>
            </a:prstGeom>
            <a:solidFill>
              <a:schemeClr val="bg1"/>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sp>
          <p:nvSpPr>
            <p:cNvPr id="28" name="TextBox 9225">
              <a:extLst>
                <a:ext uri="{FF2B5EF4-FFF2-40B4-BE49-F238E27FC236}">
                  <a16:creationId xmlns:a16="http://schemas.microsoft.com/office/drawing/2014/main" id="{99292A47-5A8E-047A-F626-83239AE2473A}"/>
                </a:ext>
              </a:extLst>
            </p:cNvPr>
            <p:cNvSpPr txBox="1">
              <a:spLocks noChangeArrowheads="1"/>
            </p:cNvSpPr>
            <p:nvPr/>
          </p:nvSpPr>
          <p:spPr bwMode="auto">
            <a:xfrm flipV="1">
              <a:off x="4106127" y="167619"/>
              <a:ext cx="1046712" cy="1154653"/>
            </a:xfrm>
            <a:prstGeom prst="rect">
              <a:avLst/>
            </a:prstGeom>
          </p:spPr>
          <p:txBody>
            <a:bodyPr rot="0" vert="horz" wrap="square" lIns="0" tIns="45720" rIns="0" bIns="45720" anchor="b" anchorCtr="0" upright="1">
              <a:noAutofit/>
            </a:bodyPr>
            <a:lstStyle/>
            <a:p>
              <a:pPr algn="ctr" rtl="0">
                <a:lnSpc>
                  <a:spcPct val="115000"/>
                </a:lnSpc>
              </a:pPr>
              <a:r>
                <a:rPr lang="ar-SY" sz="32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اختلاف القوانين بين الدول</a:t>
              </a:r>
              <a:endParaRPr lang="en-US"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Tree>
    <p:extLst>
      <p:ext uri="{BB962C8B-B14F-4D97-AF65-F5344CB8AC3E}">
        <p14:creationId xmlns:p14="http://schemas.microsoft.com/office/powerpoint/2010/main" val="2723982621"/>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ppt_x"/>
                                          </p:val>
                                        </p:tav>
                                        <p:tav tm="100000">
                                          <p:val>
                                            <p:strVal val="#ppt_x"/>
                                          </p:val>
                                        </p:tav>
                                      </p:tavLst>
                                    </p:anim>
                                    <p:anim calcmode="lin" valueType="num">
                                      <p:cBhvr additive="base">
                                        <p:cTn id="8"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2"/>
                                        </p:tgtEl>
                                        <p:attrNameLst>
                                          <p:attrName>style.visibility</p:attrName>
                                        </p:attrNameLst>
                                      </p:cBhvr>
                                      <p:to>
                                        <p:strVal val="visible"/>
                                      </p:to>
                                    </p:set>
                                    <p:anim calcmode="lin" valueType="num">
                                      <p:cBhvr additive="base">
                                        <p:cTn id="13" dur="500" fill="hold"/>
                                        <p:tgtEl>
                                          <p:spTgt spid="12"/>
                                        </p:tgtEl>
                                        <p:attrNameLst>
                                          <p:attrName>ppt_x</p:attrName>
                                        </p:attrNameLst>
                                      </p:cBhvr>
                                      <p:tavLst>
                                        <p:tav tm="0">
                                          <p:val>
                                            <p:strVal val="#ppt_x"/>
                                          </p:val>
                                        </p:tav>
                                        <p:tav tm="100000">
                                          <p:val>
                                            <p:strVal val="#ppt_x"/>
                                          </p:val>
                                        </p:tav>
                                      </p:tavLst>
                                    </p:anim>
                                    <p:anim calcmode="lin" valueType="num">
                                      <p:cBhvr additive="base">
                                        <p:cTn id="14"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fill="hold"/>
                                        <p:tgtEl>
                                          <p:spTgt spid="11"/>
                                        </p:tgtEl>
                                        <p:attrNameLst>
                                          <p:attrName>ppt_x</p:attrName>
                                        </p:attrNameLst>
                                      </p:cBhvr>
                                      <p:tavLst>
                                        <p:tav tm="0">
                                          <p:val>
                                            <p:strVal val="#ppt_x"/>
                                          </p:val>
                                        </p:tav>
                                        <p:tav tm="100000">
                                          <p:val>
                                            <p:strVal val="#ppt_x"/>
                                          </p:val>
                                        </p:tav>
                                      </p:tavLst>
                                    </p:anim>
                                    <p:anim calcmode="lin" valueType="num">
                                      <p:cBhvr additive="base">
                                        <p:cTn id="20"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
                                        </p:tgtEl>
                                        <p:attrNameLst>
                                          <p:attrName>style.visibility</p:attrName>
                                        </p:attrNameLst>
                                      </p:cBhvr>
                                      <p:to>
                                        <p:strVal val="visible"/>
                                      </p:to>
                                    </p:set>
                                    <p:anim calcmode="lin" valueType="num">
                                      <p:cBhvr additive="base">
                                        <p:cTn id="25" dur="500" fill="hold"/>
                                        <p:tgtEl>
                                          <p:spTgt spid="3"/>
                                        </p:tgtEl>
                                        <p:attrNameLst>
                                          <p:attrName>ppt_x</p:attrName>
                                        </p:attrNameLst>
                                      </p:cBhvr>
                                      <p:tavLst>
                                        <p:tav tm="0">
                                          <p:val>
                                            <p:strVal val="#ppt_x"/>
                                          </p:val>
                                        </p:tav>
                                        <p:tav tm="100000">
                                          <p:val>
                                            <p:strVal val="#ppt_x"/>
                                          </p:val>
                                        </p:tav>
                                      </p:tavLst>
                                    </p:anim>
                                    <p:anim calcmode="lin" valueType="num">
                                      <p:cBhvr additive="base">
                                        <p:cTn id="26"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7E194D0-339A-C873-267A-C4AB61873F6C}"/>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5F5EF832-9067-90A6-9E25-1D7EB05F6332}"/>
              </a:ext>
            </a:extLst>
          </p:cNvPr>
          <p:cNvSpPr txBox="1"/>
          <p:nvPr/>
        </p:nvSpPr>
        <p:spPr>
          <a:xfrm>
            <a:off x="2779494" y="-86085"/>
            <a:ext cx="6633012" cy="646331"/>
          </a:xfrm>
          <a:prstGeom prst="rect">
            <a:avLst/>
          </a:prstGeom>
          <a:noFill/>
        </p:spPr>
        <p:txBody>
          <a:bodyPr wrap="square">
            <a:spAutoFit/>
          </a:bodyPr>
          <a:lstStyle/>
          <a:p>
            <a:pPr algn="ctr" rtl="1"/>
            <a:r>
              <a:rPr lang="ar-SA" sz="3600" b="1" dirty="0">
                <a:solidFill>
                  <a:schemeClr val="bg1"/>
                </a:solidFill>
                <a:latin typeface="Adobe Arabic" panose="02040503050201020203" pitchFamily="18" charset="-78"/>
                <a:cs typeface="Adobe Arabic" panose="02040503050201020203" pitchFamily="18" charset="-78"/>
              </a:rPr>
              <a:t>أهمية الامتثال للقوانين والمعايير</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5E4D74A9-E7FF-F583-FEEF-6235A6A1C37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grpSp>
        <p:nvGrpSpPr>
          <p:cNvPr id="47" name="Group 46">
            <a:extLst>
              <a:ext uri="{FF2B5EF4-FFF2-40B4-BE49-F238E27FC236}">
                <a16:creationId xmlns:a16="http://schemas.microsoft.com/office/drawing/2014/main" id="{1C41A5C7-D2E0-FE96-83AE-F37C54E8C17F}"/>
              </a:ext>
            </a:extLst>
          </p:cNvPr>
          <p:cNvGrpSpPr/>
          <p:nvPr/>
        </p:nvGrpSpPr>
        <p:grpSpPr>
          <a:xfrm>
            <a:off x="5827006" y="1885950"/>
            <a:ext cx="3336585" cy="3581400"/>
            <a:chOff x="5827006" y="1885950"/>
            <a:chExt cx="3336585" cy="3581400"/>
          </a:xfrm>
        </p:grpSpPr>
        <p:grpSp>
          <p:nvGrpSpPr>
            <p:cNvPr id="7" name="Group 6">
              <a:extLst>
                <a:ext uri="{FF2B5EF4-FFF2-40B4-BE49-F238E27FC236}">
                  <a16:creationId xmlns:a16="http://schemas.microsoft.com/office/drawing/2014/main" id="{9C91A0B8-6224-F886-13CD-0B02B27C228F}"/>
                </a:ext>
              </a:extLst>
            </p:cNvPr>
            <p:cNvGrpSpPr/>
            <p:nvPr/>
          </p:nvGrpSpPr>
          <p:grpSpPr>
            <a:xfrm>
              <a:off x="5827006" y="1885950"/>
              <a:ext cx="3336585" cy="3581400"/>
              <a:chOff x="2802299" y="0"/>
              <a:chExt cx="1673207" cy="1795781"/>
            </a:xfrm>
          </p:grpSpPr>
          <p:sp>
            <p:nvSpPr>
              <p:cNvPr id="24" name="Shape">
                <a:extLst>
                  <a:ext uri="{FF2B5EF4-FFF2-40B4-BE49-F238E27FC236}">
                    <a16:creationId xmlns:a16="http://schemas.microsoft.com/office/drawing/2014/main" id="{317D8EDF-2E62-53C1-0E64-0F73B83ECB6A}"/>
                  </a:ext>
                </a:extLst>
              </p:cNvPr>
              <p:cNvSpPr/>
              <p:nvPr/>
            </p:nvSpPr>
            <p:spPr>
              <a:xfrm>
                <a:off x="3371616" y="0"/>
                <a:ext cx="534572" cy="538368"/>
              </a:xfrm>
              <a:custGeom>
                <a:avLst/>
                <a:gdLst/>
                <a:ahLst/>
                <a:cxnLst>
                  <a:cxn ang="0">
                    <a:pos x="wd2" y="hd2"/>
                  </a:cxn>
                  <a:cxn ang="5400000">
                    <a:pos x="wd2" y="hd2"/>
                  </a:cxn>
                  <a:cxn ang="10800000">
                    <a:pos x="wd2" y="hd2"/>
                  </a:cxn>
                  <a:cxn ang="16200000">
                    <a:pos x="wd2" y="hd2"/>
                  </a:cxn>
                </a:cxnLst>
                <a:rect l="0" t="0" r="r" b="b"/>
                <a:pathLst>
                  <a:path w="20856" h="20856" extrusionOk="0">
                    <a:moveTo>
                      <a:pt x="7744" y="19739"/>
                    </a:moveTo>
                    <a:lnTo>
                      <a:pt x="1116" y="13112"/>
                    </a:lnTo>
                    <a:cubicBezTo>
                      <a:pt x="-372" y="11624"/>
                      <a:pt x="-372" y="9232"/>
                      <a:pt x="1116" y="7743"/>
                    </a:cubicBezTo>
                    <a:lnTo>
                      <a:pt x="7744" y="1116"/>
                    </a:lnTo>
                    <a:cubicBezTo>
                      <a:pt x="9232" y="-372"/>
                      <a:pt x="11624" y="-372"/>
                      <a:pt x="13112" y="1116"/>
                    </a:cubicBezTo>
                    <a:lnTo>
                      <a:pt x="19740" y="7743"/>
                    </a:lnTo>
                    <a:cubicBezTo>
                      <a:pt x="21228" y="9232"/>
                      <a:pt x="21228" y="11624"/>
                      <a:pt x="19740" y="13112"/>
                    </a:cubicBezTo>
                    <a:lnTo>
                      <a:pt x="13112" y="19739"/>
                    </a:lnTo>
                    <a:cubicBezTo>
                      <a:pt x="11624" y="21228"/>
                      <a:pt x="9232" y="21228"/>
                      <a:pt x="7744" y="19739"/>
                    </a:cubicBezTo>
                    <a:close/>
                  </a:path>
                </a:pathLst>
              </a:custGeom>
              <a:solidFill>
                <a:srgbClr val="168489"/>
              </a:solidFill>
              <a:ln w="12700">
                <a:noFill/>
                <a:miter lim="400000"/>
              </a:ln>
            </p:spPr>
            <p:txBody>
              <a:bodyPr lIns="38100" tIns="38100" rIns="38100" bIns="38100" anchor="ctr"/>
              <a:lstStyle/>
              <a:p>
                <a:endParaRPr lang="en-US" sz="3200"/>
              </a:p>
            </p:txBody>
          </p:sp>
          <p:sp>
            <p:nvSpPr>
              <p:cNvPr id="41" name="Shape">
                <a:extLst>
                  <a:ext uri="{FF2B5EF4-FFF2-40B4-BE49-F238E27FC236}">
                    <a16:creationId xmlns:a16="http://schemas.microsoft.com/office/drawing/2014/main" id="{BA4E98DA-604A-E887-CC2F-C7042865EE78}"/>
                  </a:ext>
                </a:extLst>
              </p:cNvPr>
              <p:cNvSpPr/>
              <p:nvPr/>
            </p:nvSpPr>
            <p:spPr>
              <a:xfrm>
                <a:off x="2802299" y="411667"/>
                <a:ext cx="1673207" cy="1384114"/>
              </a:xfrm>
              <a:custGeom>
                <a:avLst/>
                <a:gdLst/>
                <a:ahLst/>
                <a:cxnLst>
                  <a:cxn ang="0">
                    <a:pos x="wd2" y="hd2"/>
                  </a:cxn>
                  <a:cxn ang="5400000">
                    <a:pos x="wd2" y="hd2"/>
                  </a:cxn>
                  <a:cxn ang="10800000">
                    <a:pos x="wd2" y="hd2"/>
                  </a:cxn>
                  <a:cxn ang="16200000">
                    <a:pos x="wd2" y="hd2"/>
                  </a:cxn>
                </a:cxnLst>
                <a:rect l="0" t="0" r="r" b="b"/>
                <a:pathLst>
                  <a:path w="21600" h="21600" extrusionOk="0">
                    <a:moveTo>
                      <a:pt x="10800" y="21600"/>
                    </a:moveTo>
                    <a:cubicBezTo>
                      <a:pt x="10349" y="21600"/>
                      <a:pt x="9897" y="21393"/>
                      <a:pt x="9551" y="20972"/>
                    </a:cubicBezTo>
                    <a:lnTo>
                      <a:pt x="516" y="9972"/>
                    </a:lnTo>
                    <a:cubicBezTo>
                      <a:pt x="182" y="9565"/>
                      <a:pt x="0" y="9030"/>
                      <a:pt x="0" y="8452"/>
                    </a:cubicBezTo>
                    <a:cubicBezTo>
                      <a:pt x="0" y="7873"/>
                      <a:pt x="182" y="7338"/>
                      <a:pt x="516" y="6931"/>
                    </a:cubicBezTo>
                    <a:lnTo>
                      <a:pt x="5764" y="543"/>
                    </a:lnTo>
                    <a:cubicBezTo>
                      <a:pt x="6051" y="193"/>
                      <a:pt x="6432" y="0"/>
                      <a:pt x="6836" y="0"/>
                    </a:cubicBezTo>
                    <a:cubicBezTo>
                      <a:pt x="7241" y="0"/>
                      <a:pt x="7622" y="193"/>
                      <a:pt x="7909" y="543"/>
                    </a:cubicBezTo>
                    <a:lnTo>
                      <a:pt x="9721" y="2748"/>
                    </a:lnTo>
                    <a:cubicBezTo>
                      <a:pt x="10008" y="3098"/>
                      <a:pt x="10395" y="3291"/>
                      <a:pt x="10800" y="3291"/>
                    </a:cubicBezTo>
                    <a:cubicBezTo>
                      <a:pt x="11205" y="3291"/>
                      <a:pt x="11592" y="3098"/>
                      <a:pt x="11879" y="2748"/>
                    </a:cubicBezTo>
                    <a:lnTo>
                      <a:pt x="13691" y="543"/>
                    </a:lnTo>
                    <a:cubicBezTo>
                      <a:pt x="13978" y="193"/>
                      <a:pt x="14359" y="0"/>
                      <a:pt x="14764" y="0"/>
                    </a:cubicBezTo>
                    <a:cubicBezTo>
                      <a:pt x="15168" y="0"/>
                      <a:pt x="15549" y="193"/>
                      <a:pt x="15836" y="543"/>
                    </a:cubicBezTo>
                    <a:lnTo>
                      <a:pt x="21084" y="6931"/>
                    </a:lnTo>
                    <a:cubicBezTo>
                      <a:pt x="21418" y="7338"/>
                      <a:pt x="21600" y="7873"/>
                      <a:pt x="21600" y="8452"/>
                    </a:cubicBezTo>
                    <a:cubicBezTo>
                      <a:pt x="21600" y="9030"/>
                      <a:pt x="21418" y="9565"/>
                      <a:pt x="21084" y="9972"/>
                    </a:cubicBezTo>
                    <a:lnTo>
                      <a:pt x="12043" y="20972"/>
                    </a:lnTo>
                    <a:cubicBezTo>
                      <a:pt x="11703" y="21386"/>
                      <a:pt x="11251" y="21600"/>
                      <a:pt x="10800" y="21600"/>
                    </a:cubicBezTo>
                    <a:close/>
                    <a:moveTo>
                      <a:pt x="6831" y="293"/>
                    </a:moveTo>
                    <a:cubicBezTo>
                      <a:pt x="6491" y="293"/>
                      <a:pt x="6168" y="457"/>
                      <a:pt x="5928" y="749"/>
                    </a:cubicBezTo>
                    <a:lnTo>
                      <a:pt x="680" y="7138"/>
                    </a:lnTo>
                    <a:cubicBezTo>
                      <a:pt x="393" y="7488"/>
                      <a:pt x="235" y="7959"/>
                      <a:pt x="235" y="8452"/>
                    </a:cubicBezTo>
                    <a:cubicBezTo>
                      <a:pt x="235" y="8944"/>
                      <a:pt x="393" y="9415"/>
                      <a:pt x="680" y="9765"/>
                    </a:cubicBezTo>
                    <a:lnTo>
                      <a:pt x="9715" y="20765"/>
                    </a:lnTo>
                    <a:cubicBezTo>
                      <a:pt x="10313" y="21493"/>
                      <a:pt x="11281" y="21493"/>
                      <a:pt x="11879" y="20765"/>
                    </a:cubicBezTo>
                    <a:lnTo>
                      <a:pt x="20914" y="9765"/>
                    </a:lnTo>
                    <a:cubicBezTo>
                      <a:pt x="21201" y="9415"/>
                      <a:pt x="21360" y="8944"/>
                      <a:pt x="21360" y="8452"/>
                    </a:cubicBezTo>
                    <a:cubicBezTo>
                      <a:pt x="21360" y="7959"/>
                      <a:pt x="21201" y="7488"/>
                      <a:pt x="20914" y="7138"/>
                    </a:cubicBezTo>
                    <a:lnTo>
                      <a:pt x="15666" y="749"/>
                    </a:lnTo>
                    <a:cubicBezTo>
                      <a:pt x="15426" y="457"/>
                      <a:pt x="15104" y="293"/>
                      <a:pt x="14763" y="293"/>
                    </a:cubicBezTo>
                    <a:cubicBezTo>
                      <a:pt x="14423" y="293"/>
                      <a:pt x="14101" y="457"/>
                      <a:pt x="13861" y="749"/>
                    </a:cubicBezTo>
                    <a:lnTo>
                      <a:pt x="12049" y="2955"/>
                    </a:lnTo>
                    <a:cubicBezTo>
                      <a:pt x="11715" y="3362"/>
                      <a:pt x="11275" y="3583"/>
                      <a:pt x="10800" y="3583"/>
                    </a:cubicBezTo>
                    <a:cubicBezTo>
                      <a:pt x="10325" y="3583"/>
                      <a:pt x="9885" y="3362"/>
                      <a:pt x="9551" y="2955"/>
                    </a:cubicBezTo>
                    <a:lnTo>
                      <a:pt x="7739" y="749"/>
                    </a:lnTo>
                    <a:cubicBezTo>
                      <a:pt x="7493" y="450"/>
                      <a:pt x="7177" y="293"/>
                      <a:pt x="6831" y="293"/>
                    </a:cubicBezTo>
                    <a:close/>
                  </a:path>
                </a:pathLst>
              </a:custGeom>
              <a:solidFill>
                <a:schemeClr val="tx2"/>
              </a:solidFill>
              <a:ln w="12700">
                <a:miter lim="400000"/>
              </a:ln>
            </p:spPr>
            <p:txBody>
              <a:bodyPr lIns="38100" tIns="38100" rIns="38100" bIns="38100" anchor="ctr"/>
              <a:lstStyle/>
              <a:p>
                <a:endParaRPr lang="en-US" sz="3200"/>
              </a:p>
            </p:txBody>
          </p:sp>
          <p:sp>
            <p:nvSpPr>
              <p:cNvPr id="42" name="TextBox 19">
                <a:extLst>
                  <a:ext uri="{FF2B5EF4-FFF2-40B4-BE49-F238E27FC236}">
                    <a16:creationId xmlns:a16="http://schemas.microsoft.com/office/drawing/2014/main" id="{DBCE7192-E7AE-E98F-9D35-AE2367B6DD16}"/>
                  </a:ext>
                </a:extLst>
              </p:cNvPr>
              <p:cNvSpPr txBox="1"/>
              <p:nvPr/>
            </p:nvSpPr>
            <p:spPr>
              <a:xfrm>
                <a:off x="3091298" y="792494"/>
                <a:ext cx="1082393" cy="654331"/>
              </a:xfrm>
              <a:prstGeom prst="rect">
                <a:avLst/>
              </a:prstGeom>
              <a:noFill/>
            </p:spPr>
            <p:txBody>
              <a:bodyPr wrap="square" lIns="0" rIns="0" rtlCol="0" anchor="t">
                <a:noAutofit/>
              </a:bodyPr>
              <a:lstStyle/>
              <a:p>
                <a:pPr algn="ctr" rtl="0">
                  <a:lnSpc>
                    <a:spcPct val="115000"/>
                  </a:lnSpc>
                </a:pPr>
                <a:r>
                  <a:rPr lang="ar-SY"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حماية حقوق المستثمرين</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
          <p:nvSpPr>
            <p:cNvPr id="10" name="TextBox 450">
              <a:extLst>
                <a:ext uri="{FF2B5EF4-FFF2-40B4-BE49-F238E27FC236}">
                  <a16:creationId xmlns:a16="http://schemas.microsoft.com/office/drawing/2014/main" id="{B50CCB9D-94B7-5E85-71B5-BF57D8DEDCB0}"/>
                </a:ext>
              </a:extLst>
            </p:cNvPr>
            <p:cNvSpPr txBox="1"/>
            <p:nvPr/>
          </p:nvSpPr>
          <p:spPr>
            <a:xfrm>
              <a:off x="7021662" y="2071886"/>
              <a:ext cx="1029477" cy="619016"/>
            </a:xfrm>
            <a:prstGeom prst="rect">
              <a:avLst/>
            </a:prstGeom>
            <a:noFill/>
          </p:spPr>
          <p:txBody>
            <a:bodyPr wrap="square" rtlCol="0">
              <a:spAutoFit/>
            </a:bodyPr>
            <a:lstStyle/>
            <a:p>
              <a:pPr algn="ctr" rtl="0">
                <a:lnSpc>
                  <a:spcPct val="115000"/>
                </a:lnSpc>
              </a:pPr>
              <a:r>
                <a:rPr lang="en-GB" sz="3200" kern="1200">
                  <a:solidFill>
                    <a:srgbClr val="FFFFFF"/>
                  </a:solidFill>
                  <a:effectLst/>
                  <a:latin typeface="Aller" panose="02000503030000020004" pitchFamily="2" charset="0"/>
                  <a:ea typeface="Calibri" panose="020F0502020204030204" pitchFamily="34" charset="0"/>
                  <a:cs typeface="Arial" panose="020B0604020202020204" pitchFamily="34" charset="0"/>
                </a:rPr>
                <a:t>02</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46" name="Group 45">
            <a:extLst>
              <a:ext uri="{FF2B5EF4-FFF2-40B4-BE49-F238E27FC236}">
                <a16:creationId xmlns:a16="http://schemas.microsoft.com/office/drawing/2014/main" id="{D793D1C9-50F5-2B51-338A-A06BE1FC76E3}"/>
              </a:ext>
            </a:extLst>
          </p:cNvPr>
          <p:cNvGrpSpPr/>
          <p:nvPr/>
        </p:nvGrpSpPr>
        <p:grpSpPr>
          <a:xfrm>
            <a:off x="8616544" y="1885950"/>
            <a:ext cx="3336585" cy="3581400"/>
            <a:chOff x="8616544" y="1885950"/>
            <a:chExt cx="3336585" cy="3581400"/>
          </a:xfrm>
        </p:grpSpPr>
        <p:grpSp>
          <p:nvGrpSpPr>
            <p:cNvPr id="15" name="Group 14">
              <a:extLst>
                <a:ext uri="{FF2B5EF4-FFF2-40B4-BE49-F238E27FC236}">
                  <a16:creationId xmlns:a16="http://schemas.microsoft.com/office/drawing/2014/main" id="{FDA2C087-48DD-9A4B-EDBC-2FAC490D0CA5}"/>
                </a:ext>
              </a:extLst>
            </p:cNvPr>
            <p:cNvGrpSpPr/>
            <p:nvPr/>
          </p:nvGrpSpPr>
          <p:grpSpPr>
            <a:xfrm>
              <a:off x="8616544" y="1885950"/>
              <a:ext cx="3336585" cy="3581400"/>
              <a:chOff x="4201177" y="0"/>
              <a:chExt cx="1673207" cy="1795781"/>
            </a:xfrm>
          </p:grpSpPr>
          <p:sp>
            <p:nvSpPr>
              <p:cNvPr id="18" name="Shape">
                <a:extLst>
                  <a:ext uri="{FF2B5EF4-FFF2-40B4-BE49-F238E27FC236}">
                    <a16:creationId xmlns:a16="http://schemas.microsoft.com/office/drawing/2014/main" id="{4D0C6A74-6FB9-600A-2370-B5C3C227F5A5}"/>
                  </a:ext>
                </a:extLst>
              </p:cNvPr>
              <p:cNvSpPr/>
              <p:nvPr/>
            </p:nvSpPr>
            <p:spPr>
              <a:xfrm>
                <a:off x="4770495" y="0"/>
                <a:ext cx="534572" cy="538368"/>
              </a:xfrm>
              <a:custGeom>
                <a:avLst/>
                <a:gdLst/>
                <a:ahLst/>
                <a:cxnLst>
                  <a:cxn ang="0">
                    <a:pos x="wd2" y="hd2"/>
                  </a:cxn>
                  <a:cxn ang="5400000">
                    <a:pos x="wd2" y="hd2"/>
                  </a:cxn>
                  <a:cxn ang="10800000">
                    <a:pos x="wd2" y="hd2"/>
                  </a:cxn>
                  <a:cxn ang="16200000">
                    <a:pos x="wd2" y="hd2"/>
                  </a:cxn>
                </a:cxnLst>
                <a:rect l="0" t="0" r="r" b="b"/>
                <a:pathLst>
                  <a:path w="20856" h="20856" extrusionOk="0">
                    <a:moveTo>
                      <a:pt x="7744" y="19739"/>
                    </a:moveTo>
                    <a:lnTo>
                      <a:pt x="1116" y="13112"/>
                    </a:lnTo>
                    <a:cubicBezTo>
                      <a:pt x="-372" y="11624"/>
                      <a:pt x="-372" y="9232"/>
                      <a:pt x="1116" y="7743"/>
                    </a:cubicBezTo>
                    <a:lnTo>
                      <a:pt x="7744" y="1116"/>
                    </a:lnTo>
                    <a:cubicBezTo>
                      <a:pt x="9232" y="-372"/>
                      <a:pt x="11624" y="-372"/>
                      <a:pt x="13112" y="1116"/>
                    </a:cubicBezTo>
                    <a:lnTo>
                      <a:pt x="19740" y="7743"/>
                    </a:lnTo>
                    <a:cubicBezTo>
                      <a:pt x="21228" y="9232"/>
                      <a:pt x="21228" y="11624"/>
                      <a:pt x="19740" y="13112"/>
                    </a:cubicBezTo>
                    <a:lnTo>
                      <a:pt x="13112" y="19739"/>
                    </a:lnTo>
                    <a:cubicBezTo>
                      <a:pt x="11642" y="21228"/>
                      <a:pt x="9232" y="21228"/>
                      <a:pt x="7744" y="19739"/>
                    </a:cubicBezTo>
                    <a:close/>
                  </a:path>
                </a:pathLst>
              </a:custGeom>
              <a:solidFill>
                <a:srgbClr val="168489"/>
              </a:solidFill>
              <a:ln w="12700">
                <a:noFill/>
                <a:miter lim="400000"/>
              </a:ln>
            </p:spPr>
            <p:txBody>
              <a:bodyPr lIns="38100" tIns="38100" rIns="38100" bIns="38100" anchor="ctr"/>
              <a:lstStyle/>
              <a:p>
                <a:endParaRPr lang="en-US" sz="3200"/>
              </a:p>
            </p:txBody>
          </p:sp>
          <p:sp>
            <p:nvSpPr>
              <p:cNvPr id="19" name="Shape">
                <a:extLst>
                  <a:ext uri="{FF2B5EF4-FFF2-40B4-BE49-F238E27FC236}">
                    <a16:creationId xmlns:a16="http://schemas.microsoft.com/office/drawing/2014/main" id="{94B57058-14B6-44A8-2520-80DC44113D25}"/>
                  </a:ext>
                </a:extLst>
              </p:cNvPr>
              <p:cNvSpPr/>
              <p:nvPr/>
            </p:nvSpPr>
            <p:spPr>
              <a:xfrm>
                <a:off x="4201177" y="411667"/>
                <a:ext cx="1673207" cy="1384114"/>
              </a:xfrm>
              <a:custGeom>
                <a:avLst/>
                <a:gdLst/>
                <a:ahLst/>
                <a:cxnLst>
                  <a:cxn ang="0">
                    <a:pos x="wd2" y="hd2"/>
                  </a:cxn>
                  <a:cxn ang="5400000">
                    <a:pos x="wd2" y="hd2"/>
                  </a:cxn>
                  <a:cxn ang="10800000">
                    <a:pos x="wd2" y="hd2"/>
                  </a:cxn>
                  <a:cxn ang="16200000">
                    <a:pos x="wd2" y="hd2"/>
                  </a:cxn>
                </a:cxnLst>
                <a:rect l="0" t="0" r="r" b="b"/>
                <a:pathLst>
                  <a:path w="21600" h="21600" extrusionOk="0">
                    <a:moveTo>
                      <a:pt x="10800" y="21600"/>
                    </a:moveTo>
                    <a:cubicBezTo>
                      <a:pt x="10349" y="21600"/>
                      <a:pt x="9897" y="21393"/>
                      <a:pt x="9551" y="20972"/>
                    </a:cubicBezTo>
                    <a:lnTo>
                      <a:pt x="516" y="9972"/>
                    </a:lnTo>
                    <a:cubicBezTo>
                      <a:pt x="182" y="9565"/>
                      <a:pt x="0" y="9030"/>
                      <a:pt x="0" y="8452"/>
                    </a:cubicBezTo>
                    <a:cubicBezTo>
                      <a:pt x="0" y="7873"/>
                      <a:pt x="182" y="7338"/>
                      <a:pt x="516" y="6931"/>
                    </a:cubicBezTo>
                    <a:lnTo>
                      <a:pt x="5764" y="543"/>
                    </a:lnTo>
                    <a:cubicBezTo>
                      <a:pt x="6051" y="193"/>
                      <a:pt x="6432" y="0"/>
                      <a:pt x="6836" y="0"/>
                    </a:cubicBezTo>
                    <a:cubicBezTo>
                      <a:pt x="7241" y="0"/>
                      <a:pt x="7622" y="193"/>
                      <a:pt x="7909" y="543"/>
                    </a:cubicBezTo>
                    <a:lnTo>
                      <a:pt x="9721" y="2748"/>
                    </a:lnTo>
                    <a:cubicBezTo>
                      <a:pt x="10008" y="3098"/>
                      <a:pt x="10395" y="3291"/>
                      <a:pt x="10800" y="3291"/>
                    </a:cubicBezTo>
                    <a:cubicBezTo>
                      <a:pt x="11210" y="3291"/>
                      <a:pt x="11592" y="3098"/>
                      <a:pt x="11879" y="2748"/>
                    </a:cubicBezTo>
                    <a:lnTo>
                      <a:pt x="13691" y="543"/>
                    </a:lnTo>
                    <a:cubicBezTo>
                      <a:pt x="13978" y="193"/>
                      <a:pt x="14359" y="0"/>
                      <a:pt x="14764" y="0"/>
                    </a:cubicBezTo>
                    <a:cubicBezTo>
                      <a:pt x="15168" y="0"/>
                      <a:pt x="15549" y="193"/>
                      <a:pt x="15836" y="543"/>
                    </a:cubicBezTo>
                    <a:lnTo>
                      <a:pt x="21084" y="6931"/>
                    </a:lnTo>
                    <a:cubicBezTo>
                      <a:pt x="21418" y="7338"/>
                      <a:pt x="21600" y="7873"/>
                      <a:pt x="21600" y="8452"/>
                    </a:cubicBezTo>
                    <a:cubicBezTo>
                      <a:pt x="21600" y="9030"/>
                      <a:pt x="21418" y="9565"/>
                      <a:pt x="21084" y="9972"/>
                    </a:cubicBezTo>
                    <a:lnTo>
                      <a:pt x="12049" y="20972"/>
                    </a:lnTo>
                    <a:cubicBezTo>
                      <a:pt x="11703" y="21386"/>
                      <a:pt x="11251" y="21600"/>
                      <a:pt x="10800" y="21600"/>
                    </a:cubicBezTo>
                    <a:close/>
                    <a:moveTo>
                      <a:pt x="6836" y="293"/>
                    </a:moveTo>
                    <a:cubicBezTo>
                      <a:pt x="6496" y="293"/>
                      <a:pt x="6174" y="457"/>
                      <a:pt x="5934" y="749"/>
                    </a:cubicBezTo>
                    <a:lnTo>
                      <a:pt x="686" y="7138"/>
                    </a:lnTo>
                    <a:cubicBezTo>
                      <a:pt x="399" y="7488"/>
                      <a:pt x="240" y="7959"/>
                      <a:pt x="240" y="8452"/>
                    </a:cubicBezTo>
                    <a:cubicBezTo>
                      <a:pt x="240" y="8944"/>
                      <a:pt x="399" y="9415"/>
                      <a:pt x="686" y="9765"/>
                    </a:cubicBezTo>
                    <a:lnTo>
                      <a:pt x="9721" y="20765"/>
                    </a:lnTo>
                    <a:cubicBezTo>
                      <a:pt x="10319" y="21493"/>
                      <a:pt x="11287" y="21493"/>
                      <a:pt x="11885" y="20765"/>
                    </a:cubicBezTo>
                    <a:lnTo>
                      <a:pt x="20920" y="9765"/>
                    </a:lnTo>
                    <a:cubicBezTo>
                      <a:pt x="21207" y="9415"/>
                      <a:pt x="21365" y="8944"/>
                      <a:pt x="21365" y="8452"/>
                    </a:cubicBezTo>
                    <a:cubicBezTo>
                      <a:pt x="21365" y="7959"/>
                      <a:pt x="21207" y="7488"/>
                      <a:pt x="20920" y="7138"/>
                    </a:cubicBezTo>
                    <a:lnTo>
                      <a:pt x="15672" y="749"/>
                    </a:lnTo>
                    <a:cubicBezTo>
                      <a:pt x="15432" y="457"/>
                      <a:pt x="15109" y="293"/>
                      <a:pt x="14769" y="293"/>
                    </a:cubicBezTo>
                    <a:cubicBezTo>
                      <a:pt x="14429" y="293"/>
                      <a:pt x="14107" y="457"/>
                      <a:pt x="13866" y="749"/>
                    </a:cubicBezTo>
                    <a:lnTo>
                      <a:pt x="12055" y="2955"/>
                    </a:lnTo>
                    <a:cubicBezTo>
                      <a:pt x="11721" y="3362"/>
                      <a:pt x="11281" y="3583"/>
                      <a:pt x="10806" y="3583"/>
                    </a:cubicBezTo>
                    <a:cubicBezTo>
                      <a:pt x="10337" y="3583"/>
                      <a:pt x="9891" y="3362"/>
                      <a:pt x="9557" y="2955"/>
                    </a:cubicBezTo>
                    <a:lnTo>
                      <a:pt x="7745" y="749"/>
                    </a:lnTo>
                    <a:cubicBezTo>
                      <a:pt x="7499" y="450"/>
                      <a:pt x="7177" y="293"/>
                      <a:pt x="6836" y="293"/>
                    </a:cubicBezTo>
                    <a:close/>
                  </a:path>
                </a:pathLst>
              </a:custGeom>
              <a:solidFill>
                <a:schemeClr val="tx2"/>
              </a:solidFill>
              <a:ln w="12700">
                <a:miter lim="400000"/>
              </a:ln>
            </p:spPr>
            <p:txBody>
              <a:bodyPr lIns="38100" tIns="38100" rIns="38100" bIns="38100" anchor="ctr"/>
              <a:lstStyle/>
              <a:p>
                <a:endParaRPr lang="en-US" sz="3200"/>
              </a:p>
            </p:txBody>
          </p:sp>
          <p:sp>
            <p:nvSpPr>
              <p:cNvPr id="20" name="TextBox 22">
                <a:extLst>
                  <a:ext uri="{FF2B5EF4-FFF2-40B4-BE49-F238E27FC236}">
                    <a16:creationId xmlns:a16="http://schemas.microsoft.com/office/drawing/2014/main" id="{8FFCD6F8-72FB-8C11-F076-9CC5700F7CBE}"/>
                  </a:ext>
                </a:extLst>
              </p:cNvPr>
              <p:cNvSpPr txBox="1"/>
              <p:nvPr/>
            </p:nvSpPr>
            <p:spPr>
              <a:xfrm>
                <a:off x="4491870" y="763645"/>
                <a:ext cx="1150216" cy="732315"/>
              </a:xfrm>
              <a:prstGeom prst="rect">
                <a:avLst/>
              </a:prstGeom>
              <a:noFill/>
            </p:spPr>
            <p:txBody>
              <a:bodyPr wrap="square" lIns="0" rIns="0" rtlCol="0" anchor="t">
                <a:noAutofit/>
              </a:bodyPr>
              <a:lstStyle/>
              <a:p>
                <a:pPr algn="ctr" rtl="0">
                  <a:lnSpc>
                    <a:spcPct val="115000"/>
                  </a:lnSpc>
                </a:pPr>
                <a:r>
                  <a:rPr lang="ar-SY"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تعزيز الشفافية والمصداقية</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
          <p:nvSpPr>
            <p:cNvPr id="16" name="TextBox 449">
              <a:extLst>
                <a:ext uri="{FF2B5EF4-FFF2-40B4-BE49-F238E27FC236}">
                  <a16:creationId xmlns:a16="http://schemas.microsoft.com/office/drawing/2014/main" id="{D8196095-2A54-F843-1133-C64B931063BB}"/>
                </a:ext>
              </a:extLst>
            </p:cNvPr>
            <p:cNvSpPr txBox="1"/>
            <p:nvPr/>
          </p:nvSpPr>
          <p:spPr>
            <a:xfrm>
              <a:off x="9798544" y="2071886"/>
              <a:ext cx="1030744" cy="619016"/>
            </a:xfrm>
            <a:prstGeom prst="rect">
              <a:avLst/>
            </a:prstGeom>
            <a:noFill/>
          </p:spPr>
          <p:txBody>
            <a:bodyPr wrap="square" rtlCol="0">
              <a:spAutoFit/>
            </a:bodyPr>
            <a:lstStyle/>
            <a:p>
              <a:pPr algn="ctr" rtl="0">
                <a:lnSpc>
                  <a:spcPct val="115000"/>
                </a:lnSpc>
              </a:pPr>
              <a:r>
                <a:rPr lang="en-GB" sz="3200" kern="1200">
                  <a:solidFill>
                    <a:srgbClr val="FFFFFF"/>
                  </a:solidFill>
                  <a:effectLst/>
                  <a:latin typeface="Aller" panose="02000503030000020004" pitchFamily="2" charset="0"/>
                  <a:ea typeface="Calibri" panose="020F0502020204030204" pitchFamily="34" charset="0"/>
                  <a:cs typeface="Arial" panose="020B0604020202020204" pitchFamily="34" charset="0"/>
                </a:rPr>
                <a:t>01</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48" name="Group 47">
            <a:extLst>
              <a:ext uri="{FF2B5EF4-FFF2-40B4-BE49-F238E27FC236}">
                <a16:creationId xmlns:a16="http://schemas.microsoft.com/office/drawing/2014/main" id="{346F1B1D-60C7-34D0-3E20-6003BA6A642A}"/>
              </a:ext>
            </a:extLst>
          </p:cNvPr>
          <p:cNvGrpSpPr/>
          <p:nvPr/>
        </p:nvGrpSpPr>
        <p:grpSpPr>
          <a:xfrm>
            <a:off x="3028408" y="1885950"/>
            <a:ext cx="3336581" cy="3581400"/>
            <a:chOff x="3028408" y="1885950"/>
            <a:chExt cx="3336581" cy="3581400"/>
          </a:xfrm>
        </p:grpSpPr>
        <p:grpSp>
          <p:nvGrpSpPr>
            <p:cNvPr id="14" name="Group 13">
              <a:extLst>
                <a:ext uri="{FF2B5EF4-FFF2-40B4-BE49-F238E27FC236}">
                  <a16:creationId xmlns:a16="http://schemas.microsoft.com/office/drawing/2014/main" id="{6CFB9176-9420-70E3-9DCE-83DAA72F3961}"/>
                </a:ext>
              </a:extLst>
            </p:cNvPr>
            <p:cNvGrpSpPr/>
            <p:nvPr/>
          </p:nvGrpSpPr>
          <p:grpSpPr>
            <a:xfrm>
              <a:off x="3028408" y="1885950"/>
              <a:ext cx="3336581" cy="3581400"/>
              <a:chOff x="1398878" y="0"/>
              <a:chExt cx="1673205" cy="1795781"/>
            </a:xfrm>
          </p:grpSpPr>
          <p:sp>
            <p:nvSpPr>
              <p:cNvPr id="21" name="Shape">
                <a:extLst>
                  <a:ext uri="{FF2B5EF4-FFF2-40B4-BE49-F238E27FC236}">
                    <a16:creationId xmlns:a16="http://schemas.microsoft.com/office/drawing/2014/main" id="{088E4D81-E277-43B3-9E70-E697D1080BFF}"/>
                  </a:ext>
                </a:extLst>
              </p:cNvPr>
              <p:cNvSpPr/>
              <p:nvPr/>
            </p:nvSpPr>
            <p:spPr>
              <a:xfrm>
                <a:off x="1968195" y="0"/>
                <a:ext cx="534572" cy="538368"/>
              </a:xfrm>
              <a:custGeom>
                <a:avLst/>
                <a:gdLst/>
                <a:ahLst/>
                <a:cxnLst>
                  <a:cxn ang="0">
                    <a:pos x="wd2" y="hd2"/>
                  </a:cxn>
                  <a:cxn ang="5400000">
                    <a:pos x="wd2" y="hd2"/>
                  </a:cxn>
                  <a:cxn ang="10800000">
                    <a:pos x="wd2" y="hd2"/>
                  </a:cxn>
                  <a:cxn ang="16200000">
                    <a:pos x="wd2" y="hd2"/>
                  </a:cxn>
                </a:cxnLst>
                <a:rect l="0" t="0" r="r" b="b"/>
                <a:pathLst>
                  <a:path w="20856" h="20856" extrusionOk="0">
                    <a:moveTo>
                      <a:pt x="7744" y="19739"/>
                    </a:moveTo>
                    <a:lnTo>
                      <a:pt x="1116" y="13112"/>
                    </a:lnTo>
                    <a:cubicBezTo>
                      <a:pt x="-372" y="11624"/>
                      <a:pt x="-372" y="9232"/>
                      <a:pt x="1116" y="7743"/>
                    </a:cubicBezTo>
                    <a:lnTo>
                      <a:pt x="7744" y="1116"/>
                    </a:lnTo>
                    <a:cubicBezTo>
                      <a:pt x="9232" y="-372"/>
                      <a:pt x="11624" y="-372"/>
                      <a:pt x="13112" y="1116"/>
                    </a:cubicBezTo>
                    <a:lnTo>
                      <a:pt x="19740" y="7743"/>
                    </a:lnTo>
                    <a:cubicBezTo>
                      <a:pt x="21228" y="9232"/>
                      <a:pt x="21228" y="11624"/>
                      <a:pt x="19740" y="13112"/>
                    </a:cubicBezTo>
                    <a:lnTo>
                      <a:pt x="13112" y="19739"/>
                    </a:lnTo>
                    <a:cubicBezTo>
                      <a:pt x="11642" y="21228"/>
                      <a:pt x="9232" y="21228"/>
                      <a:pt x="7744" y="19739"/>
                    </a:cubicBezTo>
                    <a:close/>
                  </a:path>
                </a:pathLst>
              </a:custGeom>
              <a:solidFill>
                <a:srgbClr val="168489"/>
              </a:solidFill>
              <a:ln w="12700">
                <a:noFill/>
                <a:miter lim="400000"/>
              </a:ln>
            </p:spPr>
            <p:txBody>
              <a:bodyPr lIns="38100" tIns="38100" rIns="38100" bIns="38100" anchor="ctr"/>
              <a:lstStyle/>
              <a:p>
                <a:endParaRPr lang="en-US" sz="3200"/>
              </a:p>
            </p:txBody>
          </p:sp>
          <p:sp>
            <p:nvSpPr>
              <p:cNvPr id="22" name="Shape">
                <a:extLst>
                  <a:ext uri="{FF2B5EF4-FFF2-40B4-BE49-F238E27FC236}">
                    <a16:creationId xmlns:a16="http://schemas.microsoft.com/office/drawing/2014/main" id="{9D689BC6-49A2-E1F1-3CF9-D13FB94A81C6}"/>
                  </a:ext>
                </a:extLst>
              </p:cNvPr>
              <p:cNvSpPr/>
              <p:nvPr/>
            </p:nvSpPr>
            <p:spPr>
              <a:xfrm>
                <a:off x="1398878" y="411667"/>
                <a:ext cx="1673205" cy="1384114"/>
              </a:xfrm>
              <a:custGeom>
                <a:avLst/>
                <a:gdLst/>
                <a:ahLst/>
                <a:cxnLst>
                  <a:cxn ang="0">
                    <a:pos x="wd2" y="hd2"/>
                  </a:cxn>
                  <a:cxn ang="5400000">
                    <a:pos x="wd2" y="hd2"/>
                  </a:cxn>
                  <a:cxn ang="10800000">
                    <a:pos x="wd2" y="hd2"/>
                  </a:cxn>
                  <a:cxn ang="16200000">
                    <a:pos x="wd2" y="hd2"/>
                  </a:cxn>
                </a:cxnLst>
                <a:rect l="0" t="0" r="r" b="b"/>
                <a:pathLst>
                  <a:path w="21600" h="21600" extrusionOk="0">
                    <a:moveTo>
                      <a:pt x="10800" y="21600"/>
                    </a:moveTo>
                    <a:cubicBezTo>
                      <a:pt x="10349" y="21600"/>
                      <a:pt x="9897" y="21393"/>
                      <a:pt x="9551" y="20972"/>
                    </a:cubicBezTo>
                    <a:lnTo>
                      <a:pt x="516" y="9972"/>
                    </a:lnTo>
                    <a:cubicBezTo>
                      <a:pt x="182" y="9565"/>
                      <a:pt x="0" y="9030"/>
                      <a:pt x="0" y="8452"/>
                    </a:cubicBezTo>
                    <a:cubicBezTo>
                      <a:pt x="0" y="7873"/>
                      <a:pt x="182" y="7338"/>
                      <a:pt x="516" y="6931"/>
                    </a:cubicBezTo>
                    <a:lnTo>
                      <a:pt x="5764" y="543"/>
                    </a:lnTo>
                    <a:cubicBezTo>
                      <a:pt x="6051" y="193"/>
                      <a:pt x="6432" y="0"/>
                      <a:pt x="6836" y="0"/>
                    </a:cubicBezTo>
                    <a:cubicBezTo>
                      <a:pt x="7241" y="0"/>
                      <a:pt x="7622" y="193"/>
                      <a:pt x="7909" y="543"/>
                    </a:cubicBezTo>
                    <a:lnTo>
                      <a:pt x="9721" y="2748"/>
                    </a:lnTo>
                    <a:cubicBezTo>
                      <a:pt x="10008" y="3098"/>
                      <a:pt x="10395" y="3291"/>
                      <a:pt x="10800" y="3291"/>
                    </a:cubicBezTo>
                    <a:cubicBezTo>
                      <a:pt x="11205" y="3291"/>
                      <a:pt x="11592" y="3098"/>
                      <a:pt x="11879" y="2748"/>
                    </a:cubicBezTo>
                    <a:lnTo>
                      <a:pt x="13691" y="543"/>
                    </a:lnTo>
                    <a:lnTo>
                      <a:pt x="13773" y="642"/>
                    </a:lnTo>
                    <a:lnTo>
                      <a:pt x="13691" y="543"/>
                    </a:lnTo>
                    <a:cubicBezTo>
                      <a:pt x="13978" y="193"/>
                      <a:pt x="14359" y="0"/>
                      <a:pt x="14764" y="0"/>
                    </a:cubicBezTo>
                    <a:cubicBezTo>
                      <a:pt x="15168" y="0"/>
                      <a:pt x="15549" y="193"/>
                      <a:pt x="15836" y="543"/>
                    </a:cubicBezTo>
                    <a:lnTo>
                      <a:pt x="21084" y="6931"/>
                    </a:lnTo>
                    <a:cubicBezTo>
                      <a:pt x="21418" y="7338"/>
                      <a:pt x="21600" y="7873"/>
                      <a:pt x="21600" y="8452"/>
                    </a:cubicBezTo>
                    <a:cubicBezTo>
                      <a:pt x="21600" y="9030"/>
                      <a:pt x="21418" y="9565"/>
                      <a:pt x="21084" y="9972"/>
                    </a:cubicBezTo>
                    <a:lnTo>
                      <a:pt x="12049" y="20972"/>
                    </a:lnTo>
                    <a:cubicBezTo>
                      <a:pt x="11703" y="21386"/>
                      <a:pt x="11251" y="21600"/>
                      <a:pt x="10800" y="21600"/>
                    </a:cubicBezTo>
                    <a:close/>
                    <a:moveTo>
                      <a:pt x="6836" y="293"/>
                    </a:moveTo>
                    <a:cubicBezTo>
                      <a:pt x="6496" y="293"/>
                      <a:pt x="6174" y="457"/>
                      <a:pt x="5934" y="749"/>
                    </a:cubicBezTo>
                    <a:lnTo>
                      <a:pt x="686" y="7138"/>
                    </a:lnTo>
                    <a:cubicBezTo>
                      <a:pt x="399" y="7488"/>
                      <a:pt x="240" y="7959"/>
                      <a:pt x="240" y="8452"/>
                    </a:cubicBezTo>
                    <a:cubicBezTo>
                      <a:pt x="240" y="8944"/>
                      <a:pt x="399" y="9415"/>
                      <a:pt x="686" y="9765"/>
                    </a:cubicBezTo>
                    <a:lnTo>
                      <a:pt x="9721" y="20765"/>
                    </a:lnTo>
                    <a:cubicBezTo>
                      <a:pt x="10319" y="21493"/>
                      <a:pt x="11287" y="21493"/>
                      <a:pt x="11885" y="20765"/>
                    </a:cubicBezTo>
                    <a:lnTo>
                      <a:pt x="20920" y="9765"/>
                    </a:lnTo>
                    <a:cubicBezTo>
                      <a:pt x="21207" y="9415"/>
                      <a:pt x="21365" y="8944"/>
                      <a:pt x="21365" y="8452"/>
                    </a:cubicBezTo>
                    <a:cubicBezTo>
                      <a:pt x="21365" y="7959"/>
                      <a:pt x="21207" y="7488"/>
                      <a:pt x="20920" y="7138"/>
                    </a:cubicBezTo>
                    <a:lnTo>
                      <a:pt x="15672" y="749"/>
                    </a:lnTo>
                    <a:cubicBezTo>
                      <a:pt x="15432" y="457"/>
                      <a:pt x="15109" y="293"/>
                      <a:pt x="14769" y="293"/>
                    </a:cubicBezTo>
                    <a:cubicBezTo>
                      <a:pt x="14429" y="293"/>
                      <a:pt x="14107" y="457"/>
                      <a:pt x="13866" y="749"/>
                    </a:cubicBezTo>
                    <a:lnTo>
                      <a:pt x="12055" y="2955"/>
                    </a:lnTo>
                    <a:cubicBezTo>
                      <a:pt x="11721" y="3362"/>
                      <a:pt x="11281" y="3583"/>
                      <a:pt x="10806" y="3583"/>
                    </a:cubicBezTo>
                    <a:cubicBezTo>
                      <a:pt x="10331" y="3583"/>
                      <a:pt x="9891" y="3362"/>
                      <a:pt x="9557" y="2955"/>
                    </a:cubicBezTo>
                    <a:lnTo>
                      <a:pt x="7745" y="749"/>
                    </a:lnTo>
                    <a:cubicBezTo>
                      <a:pt x="7499" y="450"/>
                      <a:pt x="7177" y="293"/>
                      <a:pt x="6836" y="293"/>
                    </a:cubicBezTo>
                    <a:close/>
                  </a:path>
                </a:pathLst>
              </a:custGeom>
              <a:solidFill>
                <a:schemeClr val="tx2"/>
              </a:solidFill>
              <a:ln w="12700">
                <a:miter lim="400000"/>
              </a:ln>
            </p:spPr>
            <p:txBody>
              <a:bodyPr lIns="38100" tIns="38100" rIns="38100" bIns="38100" anchor="ctr"/>
              <a:lstStyle/>
              <a:p>
                <a:endParaRPr lang="en-US" sz="3200"/>
              </a:p>
            </p:txBody>
          </p:sp>
          <p:sp>
            <p:nvSpPr>
              <p:cNvPr id="23" name="TextBox 445">
                <a:extLst>
                  <a:ext uri="{FF2B5EF4-FFF2-40B4-BE49-F238E27FC236}">
                    <a16:creationId xmlns:a16="http://schemas.microsoft.com/office/drawing/2014/main" id="{B14C83D3-32AF-C5CF-719A-EC99BAFD54F1}"/>
                  </a:ext>
                </a:extLst>
              </p:cNvPr>
              <p:cNvSpPr txBox="1"/>
              <p:nvPr/>
            </p:nvSpPr>
            <p:spPr>
              <a:xfrm>
                <a:off x="1771665" y="763645"/>
                <a:ext cx="906173" cy="913010"/>
              </a:xfrm>
              <a:prstGeom prst="rect">
                <a:avLst/>
              </a:prstGeom>
            </p:spPr>
            <p:txBody>
              <a:bodyPr wrap="square" lIns="0" rIns="0" rtlCol="0" anchor="t">
                <a:noAutofit/>
              </a:bodyPr>
              <a:lstStyle/>
              <a:p>
                <a:pPr algn="ctr" rtl="0">
                  <a:lnSpc>
                    <a:spcPct val="115000"/>
                  </a:lnSpc>
                </a:pPr>
                <a:r>
                  <a:rPr lang="ar-SY"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تقليل التلاعب والغش المالي</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
          <p:nvSpPr>
            <p:cNvPr id="17" name="TextBox 451">
              <a:extLst>
                <a:ext uri="{FF2B5EF4-FFF2-40B4-BE49-F238E27FC236}">
                  <a16:creationId xmlns:a16="http://schemas.microsoft.com/office/drawing/2014/main" id="{627033E4-8137-7120-5051-21EA1332B487}"/>
                </a:ext>
              </a:extLst>
            </p:cNvPr>
            <p:cNvSpPr txBox="1"/>
            <p:nvPr/>
          </p:nvSpPr>
          <p:spPr>
            <a:xfrm>
              <a:off x="4188389" y="2071886"/>
              <a:ext cx="1030744" cy="619016"/>
            </a:xfrm>
            <a:prstGeom prst="rect">
              <a:avLst/>
            </a:prstGeom>
            <a:noFill/>
          </p:spPr>
          <p:txBody>
            <a:bodyPr wrap="square" rtlCol="0">
              <a:spAutoFit/>
            </a:bodyPr>
            <a:lstStyle/>
            <a:p>
              <a:pPr algn="ctr" rtl="0">
                <a:lnSpc>
                  <a:spcPct val="115000"/>
                </a:lnSpc>
              </a:pPr>
              <a:r>
                <a:rPr lang="en-GB" sz="3200" kern="1200">
                  <a:solidFill>
                    <a:srgbClr val="FFFFFF"/>
                  </a:solidFill>
                  <a:effectLst/>
                  <a:latin typeface="Aller" panose="02000503030000020004" pitchFamily="2" charset="0"/>
                  <a:ea typeface="Calibri" panose="020F0502020204030204" pitchFamily="34" charset="0"/>
                  <a:cs typeface="Arial" panose="020B0604020202020204" pitchFamily="34" charset="0"/>
                </a:rPr>
                <a:t>03</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49" name="Group 48">
            <a:extLst>
              <a:ext uri="{FF2B5EF4-FFF2-40B4-BE49-F238E27FC236}">
                <a16:creationId xmlns:a16="http://schemas.microsoft.com/office/drawing/2014/main" id="{97448A8B-365E-9BD5-A5AD-0A9C4D2A4C3F}"/>
              </a:ext>
            </a:extLst>
          </p:cNvPr>
          <p:cNvGrpSpPr/>
          <p:nvPr/>
        </p:nvGrpSpPr>
        <p:grpSpPr>
          <a:xfrm>
            <a:off x="238869" y="1885950"/>
            <a:ext cx="3336128" cy="3580491"/>
            <a:chOff x="238869" y="1885950"/>
            <a:chExt cx="3336128" cy="3580491"/>
          </a:xfrm>
        </p:grpSpPr>
        <p:grpSp>
          <p:nvGrpSpPr>
            <p:cNvPr id="4" name="Group 3">
              <a:extLst>
                <a:ext uri="{FF2B5EF4-FFF2-40B4-BE49-F238E27FC236}">
                  <a16:creationId xmlns:a16="http://schemas.microsoft.com/office/drawing/2014/main" id="{066D6B52-01DA-9537-9A78-C2C026C09BBA}"/>
                </a:ext>
              </a:extLst>
            </p:cNvPr>
            <p:cNvGrpSpPr/>
            <p:nvPr/>
          </p:nvGrpSpPr>
          <p:grpSpPr>
            <a:xfrm>
              <a:off x="238869" y="1885950"/>
              <a:ext cx="3336128" cy="3580491"/>
              <a:chOff x="0" y="0"/>
              <a:chExt cx="1672978" cy="1795325"/>
            </a:xfrm>
          </p:grpSpPr>
          <p:sp>
            <p:nvSpPr>
              <p:cNvPr id="43" name="Shape">
                <a:extLst>
                  <a:ext uri="{FF2B5EF4-FFF2-40B4-BE49-F238E27FC236}">
                    <a16:creationId xmlns:a16="http://schemas.microsoft.com/office/drawing/2014/main" id="{F67D2274-0F3C-D8CB-57F9-3E1FEBC251BE}"/>
                  </a:ext>
                </a:extLst>
              </p:cNvPr>
              <p:cNvSpPr/>
              <p:nvPr/>
            </p:nvSpPr>
            <p:spPr>
              <a:xfrm>
                <a:off x="569203" y="0"/>
                <a:ext cx="534572" cy="538368"/>
              </a:xfrm>
              <a:custGeom>
                <a:avLst/>
                <a:gdLst/>
                <a:ahLst/>
                <a:cxnLst>
                  <a:cxn ang="0">
                    <a:pos x="wd2" y="hd2"/>
                  </a:cxn>
                  <a:cxn ang="5400000">
                    <a:pos x="wd2" y="hd2"/>
                  </a:cxn>
                  <a:cxn ang="10800000">
                    <a:pos x="wd2" y="hd2"/>
                  </a:cxn>
                  <a:cxn ang="16200000">
                    <a:pos x="wd2" y="hd2"/>
                  </a:cxn>
                </a:cxnLst>
                <a:rect l="0" t="0" r="r" b="b"/>
                <a:pathLst>
                  <a:path w="20856" h="20856" extrusionOk="0">
                    <a:moveTo>
                      <a:pt x="7744" y="19739"/>
                    </a:moveTo>
                    <a:lnTo>
                      <a:pt x="1116" y="13112"/>
                    </a:lnTo>
                    <a:cubicBezTo>
                      <a:pt x="-372" y="11624"/>
                      <a:pt x="-372" y="9232"/>
                      <a:pt x="1116" y="7743"/>
                    </a:cubicBezTo>
                    <a:lnTo>
                      <a:pt x="7744" y="1116"/>
                    </a:lnTo>
                    <a:cubicBezTo>
                      <a:pt x="9232" y="-372"/>
                      <a:pt x="11624" y="-372"/>
                      <a:pt x="13112" y="1116"/>
                    </a:cubicBezTo>
                    <a:lnTo>
                      <a:pt x="19740" y="7743"/>
                    </a:lnTo>
                    <a:cubicBezTo>
                      <a:pt x="21228" y="9232"/>
                      <a:pt x="21228" y="11624"/>
                      <a:pt x="19740" y="13112"/>
                    </a:cubicBezTo>
                    <a:lnTo>
                      <a:pt x="13112" y="19739"/>
                    </a:lnTo>
                    <a:cubicBezTo>
                      <a:pt x="11624" y="21228"/>
                      <a:pt x="9232" y="21228"/>
                      <a:pt x="7744" y="19739"/>
                    </a:cubicBezTo>
                    <a:close/>
                  </a:path>
                </a:pathLst>
              </a:custGeom>
              <a:solidFill>
                <a:srgbClr val="168489"/>
              </a:solidFill>
              <a:ln w="12700">
                <a:noFill/>
                <a:miter lim="400000"/>
              </a:ln>
            </p:spPr>
            <p:txBody>
              <a:bodyPr lIns="38100" tIns="38100" rIns="38100" bIns="38100" anchor="ctr"/>
              <a:lstStyle/>
              <a:p>
                <a:endParaRPr lang="en-US" sz="3200"/>
              </a:p>
            </p:txBody>
          </p:sp>
          <p:sp>
            <p:nvSpPr>
              <p:cNvPr id="44" name="Shape">
                <a:extLst>
                  <a:ext uri="{FF2B5EF4-FFF2-40B4-BE49-F238E27FC236}">
                    <a16:creationId xmlns:a16="http://schemas.microsoft.com/office/drawing/2014/main" id="{296404AE-2CB0-59EA-EDF5-7D73255BF848}"/>
                  </a:ext>
                </a:extLst>
              </p:cNvPr>
              <p:cNvSpPr/>
              <p:nvPr/>
            </p:nvSpPr>
            <p:spPr>
              <a:xfrm>
                <a:off x="0" y="411667"/>
                <a:ext cx="1672978" cy="1383658"/>
              </a:xfrm>
              <a:custGeom>
                <a:avLst/>
                <a:gdLst/>
                <a:ahLst/>
                <a:cxnLst>
                  <a:cxn ang="0">
                    <a:pos x="wd2" y="hd2"/>
                  </a:cxn>
                  <a:cxn ang="5400000">
                    <a:pos x="wd2" y="hd2"/>
                  </a:cxn>
                  <a:cxn ang="10800000">
                    <a:pos x="wd2" y="hd2"/>
                  </a:cxn>
                  <a:cxn ang="16200000">
                    <a:pos x="wd2" y="hd2"/>
                  </a:cxn>
                </a:cxnLst>
                <a:rect l="0" t="0" r="r" b="b"/>
                <a:pathLst>
                  <a:path w="21262" h="21600" extrusionOk="0">
                    <a:moveTo>
                      <a:pt x="10625" y="21600"/>
                    </a:moveTo>
                    <a:cubicBezTo>
                      <a:pt x="10181" y="21600"/>
                      <a:pt x="9736" y="21393"/>
                      <a:pt x="9396" y="20972"/>
                    </a:cubicBezTo>
                    <a:lnTo>
                      <a:pt x="506" y="9968"/>
                    </a:lnTo>
                    <a:cubicBezTo>
                      <a:pt x="-169" y="9133"/>
                      <a:pt x="-169" y="7769"/>
                      <a:pt x="506" y="6933"/>
                    </a:cubicBezTo>
                    <a:lnTo>
                      <a:pt x="5673" y="543"/>
                    </a:lnTo>
                    <a:cubicBezTo>
                      <a:pt x="5955" y="193"/>
                      <a:pt x="6331" y="0"/>
                      <a:pt x="6729" y="0"/>
                    </a:cubicBezTo>
                    <a:cubicBezTo>
                      <a:pt x="7127" y="0"/>
                      <a:pt x="7502" y="193"/>
                      <a:pt x="7785" y="543"/>
                    </a:cubicBezTo>
                    <a:lnTo>
                      <a:pt x="9569" y="2749"/>
                    </a:lnTo>
                    <a:cubicBezTo>
                      <a:pt x="9852" y="3099"/>
                      <a:pt x="10233" y="3292"/>
                      <a:pt x="10631" y="3292"/>
                    </a:cubicBezTo>
                    <a:cubicBezTo>
                      <a:pt x="11029" y="3292"/>
                      <a:pt x="11410" y="3099"/>
                      <a:pt x="11693" y="2749"/>
                    </a:cubicBezTo>
                    <a:lnTo>
                      <a:pt x="13477" y="543"/>
                    </a:lnTo>
                    <a:cubicBezTo>
                      <a:pt x="13760" y="193"/>
                      <a:pt x="14135" y="0"/>
                      <a:pt x="14533" y="0"/>
                    </a:cubicBezTo>
                    <a:cubicBezTo>
                      <a:pt x="14931" y="0"/>
                      <a:pt x="15307" y="193"/>
                      <a:pt x="15589" y="543"/>
                    </a:cubicBezTo>
                    <a:lnTo>
                      <a:pt x="20756" y="6933"/>
                    </a:lnTo>
                    <a:cubicBezTo>
                      <a:pt x="21431" y="7769"/>
                      <a:pt x="21431" y="9133"/>
                      <a:pt x="20756" y="9968"/>
                    </a:cubicBezTo>
                    <a:lnTo>
                      <a:pt x="11861" y="20972"/>
                    </a:lnTo>
                    <a:cubicBezTo>
                      <a:pt x="11520" y="21386"/>
                      <a:pt x="11075" y="21600"/>
                      <a:pt x="10625" y="21600"/>
                    </a:cubicBezTo>
                    <a:close/>
                    <a:moveTo>
                      <a:pt x="6723" y="286"/>
                    </a:moveTo>
                    <a:cubicBezTo>
                      <a:pt x="6388" y="286"/>
                      <a:pt x="6071" y="450"/>
                      <a:pt x="5834" y="743"/>
                    </a:cubicBezTo>
                    <a:lnTo>
                      <a:pt x="668" y="7133"/>
                    </a:lnTo>
                    <a:cubicBezTo>
                      <a:pt x="79" y="7862"/>
                      <a:pt x="79" y="9040"/>
                      <a:pt x="668" y="9768"/>
                    </a:cubicBezTo>
                    <a:lnTo>
                      <a:pt x="9563" y="20772"/>
                    </a:lnTo>
                    <a:cubicBezTo>
                      <a:pt x="10152" y="21500"/>
                      <a:pt x="11104" y="21500"/>
                      <a:pt x="11693" y="20772"/>
                    </a:cubicBezTo>
                    <a:lnTo>
                      <a:pt x="20588" y="9768"/>
                    </a:lnTo>
                    <a:cubicBezTo>
                      <a:pt x="21177" y="9040"/>
                      <a:pt x="21177" y="7862"/>
                      <a:pt x="20588" y="7133"/>
                    </a:cubicBezTo>
                    <a:lnTo>
                      <a:pt x="15422" y="743"/>
                    </a:lnTo>
                    <a:cubicBezTo>
                      <a:pt x="15185" y="450"/>
                      <a:pt x="14868" y="286"/>
                      <a:pt x="14533" y="286"/>
                    </a:cubicBezTo>
                    <a:cubicBezTo>
                      <a:pt x="14198" y="286"/>
                      <a:pt x="13881" y="450"/>
                      <a:pt x="13644" y="743"/>
                    </a:cubicBezTo>
                    <a:lnTo>
                      <a:pt x="11860" y="2949"/>
                    </a:lnTo>
                    <a:cubicBezTo>
                      <a:pt x="11531" y="3356"/>
                      <a:pt x="11099" y="3577"/>
                      <a:pt x="10631" y="3577"/>
                    </a:cubicBezTo>
                    <a:cubicBezTo>
                      <a:pt x="10163" y="3577"/>
                      <a:pt x="9731" y="3356"/>
                      <a:pt x="9401" y="2949"/>
                    </a:cubicBezTo>
                    <a:lnTo>
                      <a:pt x="7618" y="743"/>
                    </a:lnTo>
                    <a:cubicBezTo>
                      <a:pt x="7375" y="443"/>
                      <a:pt x="7064" y="286"/>
                      <a:pt x="6723" y="286"/>
                    </a:cubicBezTo>
                    <a:close/>
                  </a:path>
                </a:pathLst>
              </a:custGeom>
              <a:solidFill>
                <a:schemeClr val="tx2"/>
              </a:solidFill>
              <a:ln w="12700">
                <a:miter lim="400000"/>
              </a:ln>
            </p:spPr>
            <p:txBody>
              <a:bodyPr lIns="38100" tIns="38100" rIns="38100" bIns="38100" anchor="ctr"/>
              <a:lstStyle/>
              <a:p>
                <a:endParaRPr lang="en-US" sz="3200"/>
              </a:p>
            </p:txBody>
          </p:sp>
          <p:sp>
            <p:nvSpPr>
              <p:cNvPr id="45" name="TextBox 13">
                <a:extLst>
                  <a:ext uri="{FF2B5EF4-FFF2-40B4-BE49-F238E27FC236}">
                    <a16:creationId xmlns:a16="http://schemas.microsoft.com/office/drawing/2014/main" id="{4B7362E3-BECF-C986-0505-FDF179308001}"/>
                  </a:ext>
                </a:extLst>
              </p:cNvPr>
              <p:cNvSpPr txBox="1"/>
              <p:nvPr/>
            </p:nvSpPr>
            <p:spPr>
              <a:xfrm>
                <a:off x="230783" y="825135"/>
                <a:ext cx="1126088" cy="670825"/>
              </a:xfrm>
              <a:prstGeom prst="rect">
                <a:avLst/>
              </a:prstGeom>
              <a:noFill/>
            </p:spPr>
            <p:txBody>
              <a:bodyPr wrap="square" lIns="0" rIns="0" rtlCol="0" anchor="t">
                <a:noAutofit/>
              </a:bodyPr>
              <a:lstStyle/>
              <a:p>
                <a:pPr algn="ctr" rtl="0">
                  <a:lnSpc>
                    <a:spcPct val="115000"/>
                  </a:lnSpc>
                </a:pPr>
                <a:r>
                  <a:rPr lang="ar-SY"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تعزيز الثقة في الاقتصاد</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
          <p:nvSpPr>
            <p:cNvPr id="6" name="TextBox 452">
              <a:extLst>
                <a:ext uri="{FF2B5EF4-FFF2-40B4-BE49-F238E27FC236}">
                  <a16:creationId xmlns:a16="http://schemas.microsoft.com/office/drawing/2014/main" id="{92740DE1-6221-AD05-C037-C2EB520082EA}"/>
                </a:ext>
              </a:extLst>
            </p:cNvPr>
            <p:cNvSpPr txBox="1"/>
            <p:nvPr/>
          </p:nvSpPr>
          <p:spPr>
            <a:xfrm>
              <a:off x="1411509" y="2071886"/>
              <a:ext cx="1030744" cy="619016"/>
            </a:xfrm>
            <a:prstGeom prst="rect">
              <a:avLst/>
            </a:prstGeom>
            <a:noFill/>
          </p:spPr>
          <p:txBody>
            <a:bodyPr wrap="square" rtlCol="0">
              <a:spAutoFit/>
            </a:bodyPr>
            <a:lstStyle/>
            <a:p>
              <a:pPr algn="ctr" rtl="1">
                <a:lnSpc>
                  <a:spcPct val="115000"/>
                </a:lnSpc>
              </a:pPr>
              <a:r>
                <a:rPr lang="en-GB" sz="3200" kern="1200">
                  <a:solidFill>
                    <a:srgbClr val="FFFFFF"/>
                  </a:solidFill>
                  <a:effectLst/>
                  <a:latin typeface="Aller" panose="02000503030000020004" pitchFamily="2" charset="0"/>
                  <a:ea typeface="Calibri" panose="020F0502020204030204" pitchFamily="34" charset="0"/>
                  <a:cs typeface="Arial" panose="020B0604020202020204" pitchFamily="34" charset="0"/>
                </a:rPr>
                <a:t>04</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Tree>
    <p:extLst>
      <p:ext uri="{BB962C8B-B14F-4D97-AF65-F5344CB8AC3E}">
        <p14:creationId xmlns:p14="http://schemas.microsoft.com/office/powerpoint/2010/main" val="261702975"/>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46"/>
                                        </p:tgtEl>
                                        <p:attrNameLst>
                                          <p:attrName>style.visibility</p:attrName>
                                        </p:attrNameLst>
                                      </p:cBhvr>
                                      <p:to>
                                        <p:strVal val="visible"/>
                                      </p:to>
                                    </p:set>
                                    <p:anim calcmode="lin" valueType="num">
                                      <p:cBhvr additive="base">
                                        <p:cTn id="7" dur="500" fill="hold"/>
                                        <p:tgtEl>
                                          <p:spTgt spid="46"/>
                                        </p:tgtEl>
                                        <p:attrNameLst>
                                          <p:attrName>ppt_x</p:attrName>
                                        </p:attrNameLst>
                                      </p:cBhvr>
                                      <p:tavLst>
                                        <p:tav tm="0">
                                          <p:val>
                                            <p:strVal val="#ppt_x"/>
                                          </p:val>
                                        </p:tav>
                                        <p:tav tm="100000">
                                          <p:val>
                                            <p:strVal val="#ppt_x"/>
                                          </p:val>
                                        </p:tav>
                                      </p:tavLst>
                                    </p:anim>
                                    <p:anim calcmode="lin" valueType="num">
                                      <p:cBhvr additive="base">
                                        <p:cTn id="8" dur="500" fill="hold"/>
                                        <p:tgtEl>
                                          <p:spTgt spid="4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47"/>
                                        </p:tgtEl>
                                        <p:attrNameLst>
                                          <p:attrName>style.visibility</p:attrName>
                                        </p:attrNameLst>
                                      </p:cBhvr>
                                      <p:to>
                                        <p:strVal val="visible"/>
                                      </p:to>
                                    </p:set>
                                    <p:anim calcmode="lin" valueType="num">
                                      <p:cBhvr additive="base">
                                        <p:cTn id="13" dur="500" fill="hold"/>
                                        <p:tgtEl>
                                          <p:spTgt spid="47"/>
                                        </p:tgtEl>
                                        <p:attrNameLst>
                                          <p:attrName>ppt_x</p:attrName>
                                        </p:attrNameLst>
                                      </p:cBhvr>
                                      <p:tavLst>
                                        <p:tav tm="0">
                                          <p:val>
                                            <p:strVal val="#ppt_x"/>
                                          </p:val>
                                        </p:tav>
                                        <p:tav tm="100000">
                                          <p:val>
                                            <p:strVal val="#ppt_x"/>
                                          </p:val>
                                        </p:tav>
                                      </p:tavLst>
                                    </p:anim>
                                    <p:anim calcmode="lin" valueType="num">
                                      <p:cBhvr additive="base">
                                        <p:cTn id="14" dur="500" fill="hold"/>
                                        <p:tgtEl>
                                          <p:spTgt spid="47"/>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48"/>
                                        </p:tgtEl>
                                        <p:attrNameLst>
                                          <p:attrName>style.visibility</p:attrName>
                                        </p:attrNameLst>
                                      </p:cBhvr>
                                      <p:to>
                                        <p:strVal val="visible"/>
                                      </p:to>
                                    </p:set>
                                    <p:anim calcmode="lin" valueType="num">
                                      <p:cBhvr additive="base">
                                        <p:cTn id="19" dur="500" fill="hold"/>
                                        <p:tgtEl>
                                          <p:spTgt spid="48"/>
                                        </p:tgtEl>
                                        <p:attrNameLst>
                                          <p:attrName>ppt_x</p:attrName>
                                        </p:attrNameLst>
                                      </p:cBhvr>
                                      <p:tavLst>
                                        <p:tav tm="0">
                                          <p:val>
                                            <p:strVal val="#ppt_x"/>
                                          </p:val>
                                        </p:tav>
                                        <p:tav tm="100000">
                                          <p:val>
                                            <p:strVal val="#ppt_x"/>
                                          </p:val>
                                        </p:tav>
                                      </p:tavLst>
                                    </p:anim>
                                    <p:anim calcmode="lin" valueType="num">
                                      <p:cBhvr additive="base">
                                        <p:cTn id="20" dur="500" fill="hold"/>
                                        <p:tgtEl>
                                          <p:spTgt spid="48"/>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49"/>
                                        </p:tgtEl>
                                        <p:attrNameLst>
                                          <p:attrName>style.visibility</p:attrName>
                                        </p:attrNameLst>
                                      </p:cBhvr>
                                      <p:to>
                                        <p:strVal val="visible"/>
                                      </p:to>
                                    </p:set>
                                    <p:anim calcmode="lin" valueType="num">
                                      <p:cBhvr additive="base">
                                        <p:cTn id="25" dur="500" fill="hold"/>
                                        <p:tgtEl>
                                          <p:spTgt spid="49"/>
                                        </p:tgtEl>
                                        <p:attrNameLst>
                                          <p:attrName>ppt_x</p:attrName>
                                        </p:attrNameLst>
                                      </p:cBhvr>
                                      <p:tavLst>
                                        <p:tav tm="0">
                                          <p:val>
                                            <p:strVal val="#ppt_x"/>
                                          </p:val>
                                        </p:tav>
                                        <p:tav tm="100000">
                                          <p:val>
                                            <p:strVal val="#ppt_x"/>
                                          </p:val>
                                        </p:tav>
                                      </p:tavLst>
                                    </p:anim>
                                    <p:anim calcmode="lin" valueType="num">
                                      <p:cBhvr additive="base">
                                        <p:cTn id="26" dur="500" fill="hold"/>
                                        <p:tgtEl>
                                          <p:spTgt spid="4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73644C4-CA20-E547-021F-B067D306F0BF}"/>
            </a:ext>
          </a:extLst>
        </p:cNvPr>
        <p:cNvGrpSpPr/>
        <p:nvPr/>
      </p:nvGrpSpPr>
      <p:grpSpPr>
        <a:xfrm>
          <a:off x="0" y="0"/>
          <a:ext cx="0" cy="0"/>
          <a:chOff x="0" y="0"/>
          <a:chExt cx="0" cy="0"/>
        </a:xfrm>
      </p:grpSpPr>
      <p:sp>
        <p:nvSpPr>
          <p:cNvPr id="30" name="TextBox 29">
            <a:extLst>
              <a:ext uri="{FF2B5EF4-FFF2-40B4-BE49-F238E27FC236}">
                <a16:creationId xmlns:a16="http://schemas.microsoft.com/office/drawing/2014/main" id="{2D768184-EADD-D14A-BEA7-80CEC683C10D}"/>
              </a:ext>
            </a:extLst>
          </p:cNvPr>
          <p:cNvSpPr txBox="1"/>
          <p:nvPr/>
        </p:nvSpPr>
        <p:spPr>
          <a:xfrm>
            <a:off x="1547626" y="3192181"/>
            <a:ext cx="4548374" cy="410882"/>
          </a:xfrm>
          <a:prstGeom prst="rect">
            <a:avLst/>
          </a:prstGeom>
          <a:noFill/>
        </p:spPr>
        <p:txBody>
          <a:bodyPr wrap="square">
            <a:spAutoFit/>
          </a:bodyPr>
          <a:lstStyle>
            <a:defPPr>
              <a:defRPr lang="en-US"/>
            </a:defPPr>
            <a:lvl1pPr marR="0" algn="ctr">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r>
              <a:rPr lang="ar-SY"/>
              <a:t>خريطة القوانين والمعايير: توجيه المراجعة الخارجية</a:t>
            </a:r>
            <a:endParaRPr lang="en-US" dirty="0"/>
          </a:p>
        </p:txBody>
      </p:sp>
      <p:pic>
        <p:nvPicPr>
          <p:cNvPr id="3" name="Picture 2">
            <a:extLst>
              <a:ext uri="{FF2B5EF4-FFF2-40B4-BE49-F238E27FC236}">
                <a16:creationId xmlns:a16="http://schemas.microsoft.com/office/drawing/2014/main" id="{56BC3ACA-1AF2-4C6F-4049-3E5C6C13F87A}"/>
              </a:ext>
            </a:extLst>
          </p:cNvPr>
          <p:cNvPicPr>
            <a:picLocks noChangeAspect="1"/>
          </p:cNvPicPr>
          <p:nvPr/>
        </p:nvPicPr>
        <p:blipFill>
          <a:blip r:embed="rId2" cstate="print">
            <a:extLst>
              <a:ext uri="{BEBA8EAE-BF5A-486C-A8C5-ECC9F3942E4B}">
                <a14:imgProps xmlns:a14="http://schemas.microsoft.com/office/drawing/2010/main">
                  <a14:imgLayer r:embed="rId3">
                    <a14:imgEffect>
                      <a14:backgroundRemoval t="10000" b="90000" l="10000" r="90000"/>
                    </a14:imgEffect>
                  </a14:imgLayer>
                </a14:imgProps>
              </a:ext>
              <a:ext uri="{28A0092B-C50C-407E-A947-70E740481C1C}">
                <a14:useLocalDpi xmlns:a14="http://schemas.microsoft.com/office/drawing/2010/main" val="0"/>
              </a:ext>
            </a:extLst>
          </a:blip>
          <a:stretch>
            <a:fillRect/>
          </a:stretch>
        </p:blipFill>
        <p:spPr>
          <a:xfrm>
            <a:off x="7483629" y="1870349"/>
            <a:ext cx="4343314" cy="4343314"/>
          </a:xfrm>
          <a:prstGeom prst="rect">
            <a:avLst/>
          </a:prstGeom>
        </p:spPr>
      </p:pic>
      <p:sp>
        <p:nvSpPr>
          <p:cNvPr id="2" name="TextBox 1">
            <a:extLst>
              <a:ext uri="{FF2B5EF4-FFF2-40B4-BE49-F238E27FC236}">
                <a16:creationId xmlns:a16="http://schemas.microsoft.com/office/drawing/2014/main" id="{B69F8648-DC9C-963A-99A7-DCDC778CFD2E}"/>
              </a:ext>
            </a:extLst>
          </p:cNvPr>
          <p:cNvSpPr txBox="1"/>
          <p:nvPr/>
        </p:nvSpPr>
        <p:spPr>
          <a:xfrm>
            <a:off x="2779494" y="-166821"/>
            <a:ext cx="6633012" cy="729430"/>
          </a:xfrm>
          <a:prstGeom prst="rect">
            <a:avLst/>
          </a:prstGeom>
          <a:noFill/>
        </p:spPr>
        <p:txBody>
          <a:bodyPr wrap="square">
            <a:spAutoFit/>
          </a:bodyPr>
          <a:lstStyle/>
          <a:p>
            <a:pPr marL="0" marR="0" algn="ctr" rtl="1">
              <a:lnSpc>
                <a:spcPct val="115000"/>
              </a:lnSpc>
              <a:spcBef>
                <a:spcPts val="0"/>
              </a:spcBef>
              <a:spcAft>
                <a:spcPts val="0"/>
              </a:spcAft>
            </a:pPr>
            <a:r>
              <a:rPr lang="ar-SA" sz="3600" b="1" dirty="0">
                <a:solidFill>
                  <a:schemeClr val="bg1"/>
                </a:solidFill>
                <a:latin typeface="Adobe Arabic" panose="02040503050201020203" pitchFamily="18" charset="-78"/>
                <a:cs typeface="Adobe Arabic" panose="02040503050201020203" pitchFamily="18" charset="-78"/>
              </a:rPr>
              <a:t>نشاط تدريبي</a:t>
            </a:r>
            <a:endParaRPr lang="en-US" sz="3600" b="1" dirty="0">
              <a:solidFill>
                <a:schemeClr val="bg1"/>
              </a:solidFill>
              <a:latin typeface="Adobe Arabic" panose="02040503050201020203" pitchFamily="18" charset="-78"/>
              <a:cs typeface="Adobe Arabic" panose="02040503050201020203" pitchFamily="18" charset="-78"/>
            </a:endParaRPr>
          </a:p>
        </p:txBody>
      </p:sp>
    </p:spTree>
    <p:extLst>
      <p:ext uri="{BB962C8B-B14F-4D97-AF65-F5344CB8AC3E}">
        <p14:creationId xmlns:p14="http://schemas.microsoft.com/office/powerpoint/2010/main" val="2257311129"/>
      </p:ext>
    </p:extLst>
  </p:cSld>
  <p:clrMapOvr>
    <a:masterClrMapping/>
  </p:clrMapOvr>
  <p:transition spd="slow">
    <p:wipe/>
  </p:transition>
</p:sld>
</file>

<file path=ppt/slides/slide53.xml><?xml version="1.0" encoding="utf-8"?>
<p:sld xmlns:a="http://schemas.openxmlformats.org/drawingml/2006/main" xmlns:r="http://schemas.openxmlformats.org/officeDocument/2006/relationships" xmlns:p="http://schemas.openxmlformats.org/presentationml/2006/main">
  <p:cSld>
    <p:bg>
      <p:bgPr>
        <a:solidFill>
          <a:srgbClr val="A0C9CA"/>
        </a:solidFill>
        <a:effectLst/>
      </p:bgPr>
    </p:bg>
    <p:spTree>
      <p:nvGrpSpPr>
        <p:cNvPr id="1" name="">
          <a:extLst>
            <a:ext uri="{FF2B5EF4-FFF2-40B4-BE49-F238E27FC236}">
              <a16:creationId xmlns:a16="http://schemas.microsoft.com/office/drawing/2014/main" id="{8ED6FF3F-D055-B9D4-4967-4EF3B6BAAAF2}"/>
            </a:ext>
          </a:extLst>
        </p:cNvPr>
        <p:cNvGrpSpPr/>
        <p:nvPr/>
      </p:nvGrpSpPr>
      <p:grpSpPr>
        <a:xfrm>
          <a:off x="0" y="0"/>
          <a:ext cx="0" cy="0"/>
          <a:chOff x="0" y="0"/>
          <a:chExt cx="0" cy="0"/>
        </a:xfrm>
      </p:grpSpPr>
      <p:sp>
        <p:nvSpPr>
          <p:cNvPr id="35" name="Rectangle: Rounded Corners 34">
            <a:extLst>
              <a:ext uri="{FF2B5EF4-FFF2-40B4-BE49-F238E27FC236}">
                <a16:creationId xmlns:a16="http://schemas.microsoft.com/office/drawing/2014/main" id="{6A261D4A-FAB2-F87D-B376-A513B47E2A47}"/>
              </a:ext>
            </a:extLst>
          </p:cNvPr>
          <p:cNvSpPr/>
          <p:nvPr/>
        </p:nvSpPr>
        <p:spPr>
          <a:xfrm>
            <a:off x="4739621" y="1447801"/>
            <a:ext cx="7650048" cy="8235084"/>
          </a:xfrm>
          <a:prstGeom prst="roundRect">
            <a:avLst>
              <a:gd name="adj" fmla="val 6240"/>
            </a:avLst>
          </a:prstGeom>
          <a:solidFill>
            <a:schemeClr val="bg1"/>
          </a:solidFill>
          <a:ln>
            <a:noFill/>
          </a:ln>
          <a:scene3d>
            <a:camera prst="isometricTopUp"/>
            <a:lightRig rig="threePt" dir="t"/>
          </a:scene3d>
          <a:sp3d extrusionH="120650" prstMaterial="translucentPowder"/>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99" name="Rectangle: Rounded Corners 98">
            <a:extLst>
              <a:ext uri="{FF2B5EF4-FFF2-40B4-BE49-F238E27FC236}">
                <a16:creationId xmlns:a16="http://schemas.microsoft.com/office/drawing/2014/main" id="{6DDCB20D-774D-D681-2DD2-D91DA8754EB7}"/>
              </a:ext>
            </a:extLst>
          </p:cNvPr>
          <p:cNvSpPr/>
          <p:nvPr/>
        </p:nvSpPr>
        <p:spPr>
          <a:xfrm>
            <a:off x="4737292" y="2162437"/>
            <a:ext cx="7860092" cy="6964236"/>
          </a:xfrm>
          <a:prstGeom prst="roundRect">
            <a:avLst>
              <a:gd name="adj" fmla="val 3329"/>
            </a:avLst>
          </a:prstGeom>
          <a:noFill/>
          <a:ln w="28575">
            <a:solidFill>
              <a:schemeClr val="bg1">
                <a:lumMod val="65000"/>
              </a:schemeClr>
            </a:solidFill>
            <a:prstDash val="dash"/>
          </a:ln>
          <a:scene3d>
            <a:camera prst="isometricBottomDown"/>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nvGrpSpPr>
          <p:cNvPr id="50" name="Group 49">
            <a:extLst>
              <a:ext uri="{FF2B5EF4-FFF2-40B4-BE49-F238E27FC236}">
                <a16:creationId xmlns:a16="http://schemas.microsoft.com/office/drawing/2014/main" id="{5AF2ECBF-845C-ECE6-4F44-E1BE4B06E7E4}"/>
              </a:ext>
            </a:extLst>
          </p:cNvPr>
          <p:cNvGrpSpPr/>
          <p:nvPr/>
        </p:nvGrpSpPr>
        <p:grpSpPr>
          <a:xfrm>
            <a:off x="7979267" y="-972868"/>
            <a:ext cx="5613451" cy="4492039"/>
            <a:chOff x="8034976" y="-699337"/>
            <a:chExt cx="5613451" cy="4492039"/>
          </a:xfrm>
        </p:grpSpPr>
        <p:sp>
          <p:nvSpPr>
            <p:cNvPr id="46" name="Rectangle: Rounded Corners 45">
              <a:extLst>
                <a:ext uri="{FF2B5EF4-FFF2-40B4-BE49-F238E27FC236}">
                  <a16:creationId xmlns:a16="http://schemas.microsoft.com/office/drawing/2014/main" id="{F7AB170F-4181-4C38-5A19-EA5509A1596E}"/>
                </a:ext>
              </a:extLst>
            </p:cNvPr>
            <p:cNvSpPr/>
            <p:nvPr/>
          </p:nvSpPr>
          <p:spPr>
            <a:xfrm>
              <a:off x="9169208" y="-699337"/>
              <a:ext cx="4479219" cy="3715798"/>
            </a:xfrm>
            <a:prstGeom prst="roundRect">
              <a:avLst>
                <a:gd name="adj" fmla="val 6240"/>
              </a:avLst>
            </a:prstGeom>
            <a:solidFill>
              <a:schemeClr val="bg1"/>
            </a:solidFill>
            <a:ln>
              <a:noFill/>
            </a:ln>
            <a:scene3d>
              <a:camera prst="isometricLeftDown"/>
              <a:lightRig rig="threePt" dir="t"/>
            </a:scene3d>
            <a:sp3d extrusionH="120650" prstMaterial="translucentPowder"/>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7" name="Rectangle: Rounded Corners 46">
              <a:extLst>
                <a:ext uri="{FF2B5EF4-FFF2-40B4-BE49-F238E27FC236}">
                  <a16:creationId xmlns:a16="http://schemas.microsoft.com/office/drawing/2014/main" id="{2D330BA2-CAC7-EC7B-927E-A1717BC6DE0B}"/>
                </a:ext>
              </a:extLst>
            </p:cNvPr>
            <p:cNvSpPr/>
            <p:nvPr/>
          </p:nvSpPr>
          <p:spPr>
            <a:xfrm>
              <a:off x="8803305" y="-424622"/>
              <a:ext cx="4479219" cy="3715798"/>
            </a:xfrm>
            <a:prstGeom prst="roundRect">
              <a:avLst>
                <a:gd name="adj" fmla="val 6240"/>
              </a:avLst>
            </a:prstGeom>
            <a:solidFill>
              <a:schemeClr val="bg1"/>
            </a:solidFill>
            <a:ln>
              <a:noFill/>
            </a:ln>
            <a:scene3d>
              <a:camera prst="isometricLeftDown"/>
              <a:lightRig rig="threePt" dir="t"/>
            </a:scene3d>
            <a:sp3d extrusionH="120650" prstMaterial="translucentPowder"/>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8" name="Rectangle: Rounded Corners 47">
              <a:extLst>
                <a:ext uri="{FF2B5EF4-FFF2-40B4-BE49-F238E27FC236}">
                  <a16:creationId xmlns:a16="http://schemas.microsoft.com/office/drawing/2014/main" id="{AD685428-9613-ED36-EEB7-E68FFC704597}"/>
                </a:ext>
              </a:extLst>
            </p:cNvPr>
            <p:cNvSpPr/>
            <p:nvPr/>
          </p:nvSpPr>
          <p:spPr>
            <a:xfrm>
              <a:off x="8437402" y="-175427"/>
              <a:ext cx="4479219" cy="3715798"/>
            </a:xfrm>
            <a:prstGeom prst="roundRect">
              <a:avLst>
                <a:gd name="adj" fmla="val 6240"/>
              </a:avLst>
            </a:prstGeom>
            <a:solidFill>
              <a:schemeClr val="bg1"/>
            </a:solidFill>
            <a:ln>
              <a:noFill/>
            </a:ln>
            <a:scene3d>
              <a:camera prst="isometricLeftDown"/>
              <a:lightRig rig="threePt" dir="t"/>
            </a:scene3d>
            <a:sp3d extrusionH="120650" prstMaterial="translucentPowder"/>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9" name="Rectangle: Rounded Corners 48">
              <a:extLst>
                <a:ext uri="{FF2B5EF4-FFF2-40B4-BE49-F238E27FC236}">
                  <a16:creationId xmlns:a16="http://schemas.microsoft.com/office/drawing/2014/main" id="{60F80B79-5D01-279D-684B-CF25287372DB}"/>
                </a:ext>
              </a:extLst>
            </p:cNvPr>
            <p:cNvSpPr/>
            <p:nvPr/>
          </p:nvSpPr>
          <p:spPr>
            <a:xfrm>
              <a:off x="8034976" y="76904"/>
              <a:ext cx="4479219" cy="3715798"/>
            </a:xfrm>
            <a:prstGeom prst="roundRect">
              <a:avLst>
                <a:gd name="adj" fmla="val 6240"/>
              </a:avLst>
            </a:prstGeom>
            <a:gradFill flip="none" rotWithShape="1">
              <a:gsLst>
                <a:gs pos="0">
                  <a:srgbClr val="168489"/>
                </a:gs>
                <a:gs pos="58000">
                  <a:srgbClr val="82ADD1"/>
                </a:gs>
                <a:gs pos="100000">
                  <a:srgbClr val="A0C9CA"/>
                </a:gs>
              </a:gsLst>
              <a:lin ang="2700000" scaled="1"/>
              <a:tileRect/>
            </a:gradFill>
            <a:ln>
              <a:noFill/>
            </a:ln>
            <a:scene3d>
              <a:camera prst="isometricLeftDown"/>
              <a:lightRig rig="threePt" dir="t"/>
            </a:scene3d>
            <a:sp3d extrusionH="120650" prstMaterial="translucentPowder"/>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pic>
        <p:nvPicPr>
          <p:cNvPr id="9" name="Picture 8">
            <a:extLst>
              <a:ext uri="{FF2B5EF4-FFF2-40B4-BE49-F238E27FC236}">
                <a16:creationId xmlns:a16="http://schemas.microsoft.com/office/drawing/2014/main" id="{FED6BE1A-0FFF-0379-3CE7-E5CCB0C24152}"/>
              </a:ext>
            </a:extLst>
          </p:cNvPr>
          <p:cNvPicPr>
            <a:picLocks noChangeAspect="1"/>
          </p:cNvPicPr>
          <p:nvPr/>
        </p:nvPicPr>
        <p:blipFill>
          <a:blip r:embed="rId3">
            <a:extLst>
              <a:ext uri="{BEBA8EAE-BF5A-486C-A8C5-ECC9F3942E4B}">
                <a14:imgProps xmlns:a14="http://schemas.microsoft.com/office/drawing/2010/main">
                  <a14:imgLayer r:embed="rId4">
                    <a14:imgEffect>
                      <a14:sharpenSoften amount="-100000"/>
                    </a14:imgEffect>
                  </a14:imgLayer>
                </a14:imgProps>
              </a:ext>
            </a:extLst>
          </a:blip>
          <a:stretch>
            <a:fillRect/>
          </a:stretch>
        </p:blipFill>
        <p:spPr>
          <a:xfrm>
            <a:off x="6260762" y="3379748"/>
            <a:ext cx="4102964" cy="2365453"/>
          </a:xfrm>
          <a:prstGeom prst="rect">
            <a:avLst/>
          </a:prstGeom>
        </p:spPr>
      </p:pic>
      <p:sp>
        <p:nvSpPr>
          <p:cNvPr id="4" name="Rectangle: Rounded Corners 3">
            <a:extLst>
              <a:ext uri="{FF2B5EF4-FFF2-40B4-BE49-F238E27FC236}">
                <a16:creationId xmlns:a16="http://schemas.microsoft.com/office/drawing/2014/main" id="{AD1EBA04-BEED-ADF1-EC68-C6178305593A}"/>
              </a:ext>
            </a:extLst>
          </p:cNvPr>
          <p:cNvSpPr/>
          <p:nvPr/>
        </p:nvSpPr>
        <p:spPr>
          <a:xfrm>
            <a:off x="6877051" y="2790825"/>
            <a:ext cx="2876550" cy="2876550"/>
          </a:xfrm>
          <a:prstGeom prst="roundRect">
            <a:avLst>
              <a:gd name="adj" fmla="val 6240"/>
            </a:avLst>
          </a:prstGeom>
          <a:gradFill flip="none" rotWithShape="1">
            <a:gsLst>
              <a:gs pos="0">
                <a:srgbClr val="168489"/>
              </a:gs>
              <a:gs pos="43000">
                <a:srgbClr val="A0C9CA"/>
              </a:gs>
              <a:gs pos="100000">
                <a:srgbClr val="82ADD1"/>
              </a:gs>
            </a:gsLst>
            <a:path path="circle">
              <a:fillToRect l="100000" t="100000"/>
            </a:path>
            <a:tileRect r="-100000" b="-100000"/>
          </a:gradFill>
          <a:ln>
            <a:noFill/>
          </a:ln>
          <a:scene3d>
            <a:camera prst="isometricTopUp"/>
            <a:lightRig rig="threePt" dir="t"/>
          </a:scene3d>
          <a:sp3d extrusionH="209550" prstMaterial="meta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7" name="Freeform: Shape 6">
            <a:extLst>
              <a:ext uri="{FF2B5EF4-FFF2-40B4-BE49-F238E27FC236}">
                <a16:creationId xmlns:a16="http://schemas.microsoft.com/office/drawing/2014/main" id="{B8CA6874-ADEE-A7A0-93C6-49FDA563ECC1}"/>
              </a:ext>
            </a:extLst>
          </p:cNvPr>
          <p:cNvSpPr/>
          <p:nvPr/>
        </p:nvSpPr>
        <p:spPr>
          <a:xfrm>
            <a:off x="6880412" y="2790825"/>
            <a:ext cx="2863664" cy="2876550"/>
          </a:xfrm>
          <a:custGeom>
            <a:avLst/>
            <a:gdLst>
              <a:gd name="connsiteX0" fmla="*/ 179497 w 2863664"/>
              <a:gd name="connsiteY0" fmla="*/ 0 h 2876550"/>
              <a:gd name="connsiteX1" fmla="*/ 2697053 w 2863664"/>
              <a:gd name="connsiteY1" fmla="*/ 0 h 2876550"/>
              <a:gd name="connsiteX2" fmla="*/ 2862444 w 2863664"/>
              <a:gd name="connsiteY2" fmla="*/ 109629 h 2876550"/>
              <a:gd name="connsiteX3" fmla="*/ 2863664 w 2863664"/>
              <a:gd name="connsiteY3" fmla="*/ 115668 h 2876550"/>
              <a:gd name="connsiteX4" fmla="*/ 2647949 w 2863664"/>
              <a:gd name="connsiteY4" fmla="*/ 104775 h 2876550"/>
              <a:gd name="connsiteX5" fmla="*/ 209549 w 2863664"/>
              <a:gd name="connsiteY5" fmla="*/ 2543175 h 2876550"/>
              <a:gd name="connsiteX6" fmla="*/ 222138 w 2863664"/>
              <a:gd name="connsiteY6" fmla="*/ 2792487 h 2876550"/>
              <a:gd name="connsiteX7" fmla="*/ 234968 w 2863664"/>
              <a:gd name="connsiteY7" fmla="*/ 2876550 h 2876550"/>
              <a:gd name="connsiteX8" fmla="*/ 179497 w 2863664"/>
              <a:gd name="connsiteY8" fmla="*/ 2876550 h 2876550"/>
              <a:gd name="connsiteX9" fmla="*/ 0 w 2863664"/>
              <a:gd name="connsiteY9" fmla="*/ 2697053 h 2876550"/>
              <a:gd name="connsiteX10" fmla="*/ 0 w 2863664"/>
              <a:gd name="connsiteY10" fmla="*/ 179497 h 2876550"/>
              <a:gd name="connsiteX11" fmla="*/ 179497 w 2863664"/>
              <a:gd name="connsiteY11" fmla="*/ 0 h 287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863664" h="2876550">
                <a:moveTo>
                  <a:pt x="179497" y="0"/>
                </a:moveTo>
                <a:lnTo>
                  <a:pt x="2697053" y="0"/>
                </a:lnTo>
                <a:cubicBezTo>
                  <a:pt x="2771403" y="0"/>
                  <a:pt x="2835195" y="45205"/>
                  <a:pt x="2862444" y="109629"/>
                </a:cubicBezTo>
                <a:lnTo>
                  <a:pt x="2863664" y="115668"/>
                </a:lnTo>
                <a:lnTo>
                  <a:pt x="2647949" y="104775"/>
                </a:lnTo>
                <a:cubicBezTo>
                  <a:pt x="1301258" y="104775"/>
                  <a:pt x="209549" y="1196484"/>
                  <a:pt x="209549" y="2543175"/>
                </a:cubicBezTo>
                <a:cubicBezTo>
                  <a:pt x="209549" y="2627343"/>
                  <a:pt x="213814" y="2710516"/>
                  <a:pt x="222138" y="2792487"/>
                </a:cubicBezTo>
                <a:lnTo>
                  <a:pt x="234968" y="2876550"/>
                </a:lnTo>
                <a:lnTo>
                  <a:pt x="179497" y="2876550"/>
                </a:lnTo>
                <a:cubicBezTo>
                  <a:pt x="80364" y="2876550"/>
                  <a:pt x="0" y="2796186"/>
                  <a:pt x="0" y="2697053"/>
                </a:cubicBezTo>
                <a:lnTo>
                  <a:pt x="0" y="179497"/>
                </a:lnTo>
                <a:cubicBezTo>
                  <a:pt x="0" y="80364"/>
                  <a:pt x="80364" y="0"/>
                  <a:pt x="179497" y="0"/>
                </a:cubicBezTo>
                <a:close/>
              </a:path>
            </a:pathLst>
          </a:custGeom>
          <a:solidFill>
            <a:schemeClr val="bg1">
              <a:alpha val="26000"/>
            </a:schemeClr>
          </a:solidFill>
          <a:ln>
            <a:noFill/>
          </a:ln>
          <a:scene3d>
            <a:camera prst="isometricTopUp"/>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6" name="Oval 15">
            <a:extLst>
              <a:ext uri="{FF2B5EF4-FFF2-40B4-BE49-F238E27FC236}">
                <a16:creationId xmlns:a16="http://schemas.microsoft.com/office/drawing/2014/main" id="{91E9DD18-3219-EAC6-FFC6-2F807FF388E0}"/>
              </a:ext>
            </a:extLst>
          </p:cNvPr>
          <p:cNvSpPr/>
          <p:nvPr/>
        </p:nvSpPr>
        <p:spPr>
          <a:xfrm>
            <a:off x="6698914" y="1428752"/>
            <a:ext cx="3223300" cy="3124196"/>
          </a:xfrm>
          <a:prstGeom prst="ellipse">
            <a:avLst/>
          </a:prstGeom>
          <a:gradFill>
            <a:gsLst>
              <a:gs pos="57000">
                <a:schemeClr val="bg1">
                  <a:lumMod val="95000"/>
                  <a:alpha val="87000"/>
                </a:schemeClr>
              </a:gs>
              <a:gs pos="100000">
                <a:schemeClr val="tx2">
                  <a:lumMod val="40000"/>
                  <a:lumOff val="60000"/>
                </a:schemeClr>
              </a:gs>
            </a:gsLst>
            <a:path path="circle">
              <a:fillToRect l="100000" t="100000"/>
            </a:path>
          </a:gradFill>
          <a:ln>
            <a:solidFill>
              <a:schemeClr val="accent1">
                <a:shade val="50000"/>
              </a:schemeClr>
            </a:solidFill>
          </a:ln>
          <a:scene3d>
            <a:camera prst="isometricLeftDown"/>
            <a:lightRig rig="threePt" dir="t"/>
          </a:scene3d>
          <a:sp3d extrusionH="2095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2" name="TextBox 111">
            <a:extLst>
              <a:ext uri="{FF2B5EF4-FFF2-40B4-BE49-F238E27FC236}">
                <a16:creationId xmlns:a16="http://schemas.microsoft.com/office/drawing/2014/main" id="{084EAD98-3600-F310-06BB-21302966A823}"/>
              </a:ext>
            </a:extLst>
          </p:cNvPr>
          <p:cNvSpPr txBox="1"/>
          <p:nvPr/>
        </p:nvSpPr>
        <p:spPr>
          <a:xfrm>
            <a:off x="8776490" y="1217568"/>
            <a:ext cx="3167751" cy="1200329"/>
          </a:xfrm>
          <a:prstGeom prst="rect">
            <a:avLst/>
          </a:prstGeom>
          <a:noFill/>
        </p:spPr>
        <p:txBody>
          <a:bodyPr wrap="square" rtlCol="0">
            <a:spAutoFit/>
            <a:scene3d>
              <a:camera prst="isometricLeftDown"/>
              <a:lightRig rig="threePt" dir="t"/>
            </a:scene3d>
            <a:sp3d extrusionH="31750" prstMaterial="metal"/>
          </a:bodyPr>
          <a:lstStyle/>
          <a:p>
            <a:pPr algn="ctr"/>
            <a:r>
              <a:rPr lang="ar-SY" sz="3600" dirty="0">
                <a:latin typeface="Adobe Arabic" panose="02040503050201020203" pitchFamily="18" charset="-78"/>
                <a:cs typeface="Adobe Arabic" panose="02040503050201020203" pitchFamily="18" charset="-78"/>
              </a:rPr>
              <a:t>خطوات عملية المراجعة الخارجية</a:t>
            </a:r>
            <a:endParaRPr lang="en-US" sz="3600" dirty="0">
              <a:latin typeface="Adobe Arabic" panose="02040503050201020203" pitchFamily="18" charset="-78"/>
              <a:cs typeface="Adobe Arabic" panose="02040503050201020203" pitchFamily="18" charset="-78"/>
            </a:endParaRPr>
          </a:p>
        </p:txBody>
      </p:sp>
      <p:grpSp>
        <p:nvGrpSpPr>
          <p:cNvPr id="28" name="Group 27">
            <a:extLst>
              <a:ext uri="{FF2B5EF4-FFF2-40B4-BE49-F238E27FC236}">
                <a16:creationId xmlns:a16="http://schemas.microsoft.com/office/drawing/2014/main" id="{F7E19B62-A5A4-F403-1FBA-8A0B32FB2850}"/>
              </a:ext>
            </a:extLst>
          </p:cNvPr>
          <p:cNvGrpSpPr/>
          <p:nvPr/>
        </p:nvGrpSpPr>
        <p:grpSpPr>
          <a:xfrm>
            <a:off x="6945835" y="5057528"/>
            <a:ext cx="7105650" cy="1543500"/>
            <a:chOff x="6945835" y="5057528"/>
            <a:chExt cx="7105650" cy="1543500"/>
          </a:xfrm>
        </p:grpSpPr>
        <p:grpSp>
          <p:nvGrpSpPr>
            <p:cNvPr id="78" name="Group 77">
              <a:extLst>
                <a:ext uri="{FF2B5EF4-FFF2-40B4-BE49-F238E27FC236}">
                  <a16:creationId xmlns:a16="http://schemas.microsoft.com/office/drawing/2014/main" id="{84655627-C6BF-52C9-C05E-C3C27C8C61BB}"/>
                </a:ext>
              </a:extLst>
            </p:cNvPr>
            <p:cNvGrpSpPr/>
            <p:nvPr/>
          </p:nvGrpSpPr>
          <p:grpSpPr>
            <a:xfrm>
              <a:off x="9172624" y="5057528"/>
              <a:ext cx="2738477" cy="1543500"/>
              <a:chOff x="5099804" y="4684840"/>
              <a:chExt cx="2738477" cy="1543500"/>
            </a:xfrm>
          </p:grpSpPr>
          <p:sp>
            <p:nvSpPr>
              <p:cNvPr id="79" name="Rectangle: Rounded Corners 78">
                <a:extLst>
                  <a:ext uri="{FF2B5EF4-FFF2-40B4-BE49-F238E27FC236}">
                    <a16:creationId xmlns:a16="http://schemas.microsoft.com/office/drawing/2014/main" id="{56294A5D-74E8-8B0E-D43F-FD7B39817590}"/>
                  </a:ext>
                </a:extLst>
              </p:cNvPr>
              <p:cNvSpPr/>
              <p:nvPr/>
            </p:nvSpPr>
            <p:spPr>
              <a:xfrm>
                <a:off x="5099804" y="4783195"/>
                <a:ext cx="2733715" cy="1445145"/>
              </a:xfrm>
              <a:prstGeom prst="roundRect">
                <a:avLst/>
              </a:prstGeom>
              <a:gradFill flip="none" rotWithShape="1">
                <a:gsLst>
                  <a:gs pos="0">
                    <a:srgbClr val="168489"/>
                  </a:gs>
                  <a:gs pos="85000">
                    <a:srgbClr val="168489"/>
                  </a:gs>
                </a:gsLst>
                <a:lin ang="2700000" scaled="1"/>
                <a:tileRect/>
              </a:gradFill>
              <a:ln>
                <a:noFill/>
              </a:ln>
              <a:scene3d>
                <a:camera prst="isometricBottomDown"/>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80" name="Rectangle: Rounded Corners 79">
                <a:extLst>
                  <a:ext uri="{FF2B5EF4-FFF2-40B4-BE49-F238E27FC236}">
                    <a16:creationId xmlns:a16="http://schemas.microsoft.com/office/drawing/2014/main" id="{91B7C11A-3F4C-97A5-2E6F-9C383030FC5E}"/>
                  </a:ext>
                </a:extLst>
              </p:cNvPr>
              <p:cNvSpPr/>
              <p:nvPr/>
            </p:nvSpPr>
            <p:spPr>
              <a:xfrm>
                <a:off x="5104566" y="4684840"/>
                <a:ext cx="2733715" cy="1445145"/>
              </a:xfrm>
              <a:prstGeom prst="roundRect">
                <a:avLst/>
              </a:prstGeom>
              <a:solidFill>
                <a:schemeClr val="bg1">
                  <a:alpha val="74000"/>
                </a:schemeClr>
              </a:solidFill>
              <a:ln>
                <a:noFill/>
              </a:ln>
              <a:scene3d>
                <a:camera prst="isometricBottomDown"/>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sp>
          <p:nvSpPr>
            <p:cNvPr id="125" name="TextBox 124">
              <a:extLst>
                <a:ext uri="{FF2B5EF4-FFF2-40B4-BE49-F238E27FC236}">
                  <a16:creationId xmlns:a16="http://schemas.microsoft.com/office/drawing/2014/main" id="{801776EF-9ABC-D10B-01E0-23BE7E3C025E}"/>
                </a:ext>
              </a:extLst>
            </p:cNvPr>
            <p:cNvSpPr txBox="1"/>
            <p:nvPr/>
          </p:nvSpPr>
          <p:spPr>
            <a:xfrm>
              <a:off x="6945835" y="5124817"/>
              <a:ext cx="7105650" cy="800219"/>
            </a:xfrm>
            <a:prstGeom prst="rect">
              <a:avLst/>
            </a:prstGeom>
            <a:noFill/>
            <a:scene3d>
              <a:camera prst="isometricLeftDown"/>
              <a:lightRig rig="threePt" dir="t"/>
            </a:scene3d>
          </p:spPr>
          <p:txBody>
            <a:bodyPr wrap="square">
              <a:spAutoFit/>
              <a:scene3d>
                <a:camera prst="isometricTopUp"/>
                <a:lightRig rig="threePt" dir="t"/>
              </a:scene3d>
            </a:bodyPr>
            <a:lstStyle/>
            <a:p>
              <a:pPr algn="ctr">
                <a:lnSpc>
                  <a:spcPct val="115000"/>
                </a:lnSpc>
                <a:spcAft>
                  <a:spcPts val="800"/>
                </a:spcAft>
              </a:pPr>
              <a:r>
                <a:rPr lang="ar-SA" sz="4000" b="1" dirty="0">
                  <a:latin typeface="Adobe Arabic" panose="02040503050201020203" pitchFamily="18" charset="-78"/>
                  <a:ea typeface="GE Dinar Two Medium" panose="020A0503020102020204" pitchFamily="18" charset="-78"/>
                  <a:cs typeface="Adobe Arabic" panose="02040503050201020203" pitchFamily="18" charset="-78"/>
                </a:rPr>
                <a:t>الوحدة الثالثة</a:t>
              </a:r>
              <a:endParaRPr lang="ar-SY" sz="4000" b="1" dirty="0">
                <a:latin typeface="Adobe Arabic" panose="02040503050201020203" pitchFamily="18" charset="-78"/>
                <a:ea typeface="GE Dinar Two Medium" panose="020A0503020102020204" pitchFamily="18" charset="-78"/>
                <a:cs typeface="Adobe Arabic" panose="02040503050201020203" pitchFamily="18" charset="-78"/>
              </a:endParaRPr>
            </a:p>
          </p:txBody>
        </p:sp>
      </p:grpSp>
      <p:grpSp>
        <p:nvGrpSpPr>
          <p:cNvPr id="17" name="Group 16">
            <a:extLst>
              <a:ext uri="{FF2B5EF4-FFF2-40B4-BE49-F238E27FC236}">
                <a16:creationId xmlns:a16="http://schemas.microsoft.com/office/drawing/2014/main" id="{6633CA2C-1EF2-94D8-232A-982B41BFBD62}"/>
              </a:ext>
            </a:extLst>
          </p:cNvPr>
          <p:cNvGrpSpPr/>
          <p:nvPr/>
        </p:nvGrpSpPr>
        <p:grpSpPr>
          <a:xfrm>
            <a:off x="6790840" y="1447801"/>
            <a:ext cx="3039448" cy="3095622"/>
            <a:chOff x="1216363" y="952500"/>
            <a:chExt cx="4276725" cy="4276725"/>
          </a:xfrm>
          <a:scene3d>
            <a:camera prst="isometricLeftDown"/>
            <a:lightRig rig="threePt" dir="t"/>
          </a:scene3d>
        </p:grpSpPr>
        <p:sp>
          <p:nvSpPr>
            <p:cNvPr id="10" name="Oval 9">
              <a:extLst>
                <a:ext uri="{FF2B5EF4-FFF2-40B4-BE49-F238E27FC236}">
                  <a16:creationId xmlns:a16="http://schemas.microsoft.com/office/drawing/2014/main" id="{1372CDBF-5565-F877-37E8-5A5BD9E79491}"/>
                </a:ext>
              </a:extLst>
            </p:cNvPr>
            <p:cNvSpPr/>
            <p:nvPr/>
          </p:nvSpPr>
          <p:spPr>
            <a:xfrm>
              <a:off x="1216363" y="952500"/>
              <a:ext cx="4276725" cy="4276725"/>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 name="Oval 10">
              <a:extLst>
                <a:ext uri="{FF2B5EF4-FFF2-40B4-BE49-F238E27FC236}">
                  <a16:creationId xmlns:a16="http://schemas.microsoft.com/office/drawing/2014/main" id="{F1572791-B13F-9651-E640-2984CFA019A6}"/>
                </a:ext>
              </a:extLst>
            </p:cNvPr>
            <p:cNvSpPr/>
            <p:nvPr/>
          </p:nvSpPr>
          <p:spPr>
            <a:xfrm>
              <a:off x="1487825" y="1223962"/>
              <a:ext cx="3733800" cy="3733800"/>
            </a:xfrm>
            <a:prstGeom prst="ellipse">
              <a:avLst/>
            </a:prstGeom>
            <a:gradFill>
              <a:gsLst>
                <a:gs pos="0">
                  <a:srgbClr val="168489"/>
                </a:gs>
                <a:gs pos="43000">
                  <a:srgbClr val="82ADD1"/>
                </a:gs>
                <a:gs pos="100000">
                  <a:srgbClr val="A0C9CA"/>
                </a:gs>
              </a:gsLst>
              <a:path path="circle">
                <a:fillToRect l="100000" t="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2" name="Oval 11">
              <a:extLst>
                <a:ext uri="{FF2B5EF4-FFF2-40B4-BE49-F238E27FC236}">
                  <a16:creationId xmlns:a16="http://schemas.microsoft.com/office/drawing/2014/main" id="{A3B434F0-267E-74D9-DF34-2A6969D9C413}"/>
                </a:ext>
              </a:extLst>
            </p:cNvPr>
            <p:cNvSpPr/>
            <p:nvPr/>
          </p:nvSpPr>
          <p:spPr>
            <a:xfrm>
              <a:off x="1854537" y="1590674"/>
              <a:ext cx="3000376" cy="3000376"/>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3" name="Oval 12">
              <a:extLst>
                <a:ext uri="{FF2B5EF4-FFF2-40B4-BE49-F238E27FC236}">
                  <a16:creationId xmlns:a16="http://schemas.microsoft.com/office/drawing/2014/main" id="{5AA48DB3-4CBC-12BF-52D9-00BE728CFF30}"/>
                </a:ext>
              </a:extLst>
            </p:cNvPr>
            <p:cNvSpPr/>
            <p:nvPr/>
          </p:nvSpPr>
          <p:spPr>
            <a:xfrm>
              <a:off x="2162295" y="1904999"/>
              <a:ext cx="2372400" cy="2371726"/>
            </a:xfrm>
            <a:prstGeom prst="ellipse">
              <a:avLst/>
            </a:prstGeom>
            <a:gradFill>
              <a:gsLst>
                <a:gs pos="0">
                  <a:srgbClr val="168489"/>
                </a:gs>
                <a:gs pos="43000">
                  <a:srgbClr val="A0C9CA"/>
                </a:gs>
                <a:gs pos="100000">
                  <a:srgbClr val="82ADD1"/>
                </a:gs>
              </a:gsLst>
              <a:path path="circle">
                <a:fillToRect l="100000" t="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4" name="Oval 13">
              <a:extLst>
                <a:ext uri="{FF2B5EF4-FFF2-40B4-BE49-F238E27FC236}">
                  <a16:creationId xmlns:a16="http://schemas.microsoft.com/office/drawing/2014/main" id="{AD18A7DE-CA2C-4990-C424-FF4D1BF479FE}"/>
                </a:ext>
              </a:extLst>
            </p:cNvPr>
            <p:cNvSpPr/>
            <p:nvPr/>
          </p:nvSpPr>
          <p:spPr>
            <a:xfrm>
              <a:off x="2582190" y="2325371"/>
              <a:ext cx="1532610" cy="153098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5" name="Oval 14">
              <a:extLst>
                <a:ext uri="{FF2B5EF4-FFF2-40B4-BE49-F238E27FC236}">
                  <a16:creationId xmlns:a16="http://schemas.microsoft.com/office/drawing/2014/main" id="{BC53B0F9-F3EF-7439-4CE8-73422691A510}"/>
                </a:ext>
              </a:extLst>
            </p:cNvPr>
            <p:cNvSpPr/>
            <p:nvPr/>
          </p:nvSpPr>
          <p:spPr>
            <a:xfrm>
              <a:off x="2895576" y="2638424"/>
              <a:ext cx="905838" cy="904876"/>
            </a:xfrm>
            <a:prstGeom prst="ellipse">
              <a:avLst/>
            </a:prstGeom>
            <a:gradFill>
              <a:gsLst>
                <a:gs pos="0">
                  <a:srgbClr val="168489"/>
                </a:gs>
                <a:gs pos="43000">
                  <a:srgbClr val="82ADD1"/>
                </a:gs>
                <a:gs pos="100000">
                  <a:srgbClr val="A0C9CA"/>
                </a:gs>
              </a:gsLst>
              <a:path path="circle">
                <a:fillToRect l="100000" t="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grpSp>
        <p:nvGrpSpPr>
          <p:cNvPr id="130" name="Group 129">
            <a:extLst>
              <a:ext uri="{FF2B5EF4-FFF2-40B4-BE49-F238E27FC236}">
                <a16:creationId xmlns:a16="http://schemas.microsoft.com/office/drawing/2014/main" id="{2904A977-632C-1AF6-2915-2194E9F45193}"/>
              </a:ext>
            </a:extLst>
          </p:cNvPr>
          <p:cNvGrpSpPr/>
          <p:nvPr/>
        </p:nvGrpSpPr>
        <p:grpSpPr>
          <a:xfrm>
            <a:off x="8681899" y="1820062"/>
            <a:ext cx="1300101" cy="1108933"/>
            <a:chOff x="8752423" y="2038437"/>
            <a:chExt cx="1300101" cy="1108933"/>
          </a:xfrm>
        </p:grpSpPr>
        <p:sp>
          <p:nvSpPr>
            <p:cNvPr id="27" name="Rectangle: Rounded Corners 26">
              <a:extLst>
                <a:ext uri="{FF2B5EF4-FFF2-40B4-BE49-F238E27FC236}">
                  <a16:creationId xmlns:a16="http://schemas.microsoft.com/office/drawing/2014/main" id="{FC747628-8FA8-B5B3-38EF-360A69BC9E25}"/>
                </a:ext>
              </a:extLst>
            </p:cNvPr>
            <p:cNvSpPr/>
            <p:nvPr/>
          </p:nvSpPr>
          <p:spPr>
            <a:xfrm>
              <a:off x="8752423" y="2038437"/>
              <a:ext cx="1300101" cy="1108933"/>
            </a:xfrm>
            <a:prstGeom prst="roundRect">
              <a:avLst>
                <a:gd name="adj" fmla="val 24190"/>
              </a:avLst>
            </a:prstGeom>
            <a:solidFill>
              <a:schemeClr val="bg1">
                <a:alpha val="91000"/>
              </a:schemeClr>
            </a:solidFill>
            <a:ln>
              <a:gradFill>
                <a:gsLst>
                  <a:gs pos="0">
                    <a:srgbClr val="0066FF"/>
                  </a:gs>
                  <a:gs pos="100000">
                    <a:srgbClr val="0000FF"/>
                  </a:gs>
                </a:gsLst>
                <a:lin ang="5400000" scaled="1"/>
              </a:gradFill>
            </a:ln>
            <a:effectLst>
              <a:reflection blurRad="38100" stA="45000" endPos="65000" dist="50800" dir="5400000" sy="-100000" algn="bl" rotWithShape="0"/>
            </a:effectLst>
            <a:scene3d>
              <a:camera prst="isometricLeftDown"/>
              <a:lightRig rig="threePt" dir="t"/>
            </a:scene3d>
            <a:sp3d extrusionH="152400" prstMaterial="meta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30" name="Graphic 29" descr="Checkmark with solid fill">
              <a:extLst>
                <a:ext uri="{FF2B5EF4-FFF2-40B4-BE49-F238E27FC236}">
                  <a16:creationId xmlns:a16="http://schemas.microsoft.com/office/drawing/2014/main" id="{297A0E83-195F-C04C-8151-BF59A6CB9D82}"/>
                </a:ext>
              </a:extLst>
            </p:cNvPr>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8919540" y="2179148"/>
              <a:ext cx="914400" cy="914400"/>
            </a:xfrm>
            <a:prstGeom prst="rect">
              <a:avLst/>
            </a:prstGeom>
            <a:scene3d>
              <a:camera prst="isometricLeftDown"/>
              <a:lightRig rig="threePt" dir="t"/>
            </a:scene3d>
          </p:spPr>
        </p:pic>
      </p:grpSp>
      <p:grpSp>
        <p:nvGrpSpPr>
          <p:cNvPr id="2" name="Group 1">
            <a:extLst>
              <a:ext uri="{FF2B5EF4-FFF2-40B4-BE49-F238E27FC236}">
                <a16:creationId xmlns:a16="http://schemas.microsoft.com/office/drawing/2014/main" id="{FC4E031B-F539-D8F5-45FE-71C591AB1554}"/>
              </a:ext>
            </a:extLst>
          </p:cNvPr>
          <p:cNvGrpSpPr/>
          <p:nvPr/>
        </p:nvGrpSpPr>
        <p:grpSpPr>
          <a:xfrm>
            <a:off x="5032937" y="4236812"/>
            <a:ext cx="3115326" cy="2024047"/>
            <a:chOff x="5222454" y="4201683"/>
            <a:chExt cx="3115326" cy="2024047"/>
          </a:xfrm>
        </p:grpSpPr>
        <p:grpSp>
          <p:nvGrpSpPr>
            <p:cNvPr id="3" name="Group 2">
              <a:extLst>
                <a:ext uri="{FF2B5EF4-FFF2-40B4-BE49-F238E27FC236}">
                  <a16:creationId xmlns:a16="http://schemas.microsoft.com/office/drawing/2014/main" id="{7B6F1118-673C-A28F-0950-77AF2AF8E6D7}"/>
                </a:ext>
              </a:extLst>
            </p:cNvPr>
            <p:cNvGrpSpPr/>
            <p:nvPr/>
          </p:nvGrpSpPr>
          <p:grpSpPr>
            <a:xfrm>
              <a:off x="5318415" y="4435758"/>
              <a:ext cx="411011" cy="411011"/>
              <a:chOff x="5318415" y="4435758"/>
              <a:chExt cx="411011" cy="411011"/>
            </a:xfrm>
          </p:grpSpPr>
          <p:sp>
            <p:nvSpPr>
              <p:cNvPr id="6" name="Oval 5">
                <a:extLst>
                  <a:ext uri="{FF2B5EF4-FFF2-40B4-BE49-F238E27FC236}">
                    <a16:creationId xmlns:a16="http://schemas.microsoft.com/office/drawing/2014/main" id="{498B13BE-61EB-B584-A338-6955A4A51852}"/>
                  </a:ext>
                </a:extLst>
              </p:cNvPr>
              <p:cNvSpPr/>
              <p:nvPr/>
            </p:nvSpPr>
            <p:spPr>
              <a:xfrm>
                <a:off x="5538447" y="4455558"/>
                <a:ext cx="175729" cy="175729"/>
              </a:xfrm>
              <a:prstGeom prst="ellipse">
                <a:avLst/>
              </a:prstGeom>
              <a:gradFill>
                <a:gsLst>
                  <a:gs pos="0">
                    <a:srgbClr val="168489"/>
                  </a:gs>
                  <a:gs pos="48000">
                    <a:srgbClr val="A0C9CA"/>
                  </a:gs>
                  <a:gs pos="100000">
                    <a:srgbClr val="82ADD1"/>
                  </a:gs>
                </a:gsLst>
                <a:path path="circle">
                  <a:fillToRect l="100000" t="100000"/>
                </a:path>
              </a:gradFill>
              <a:ln>
                <a:noFill/>
              </a:ln>
              <a:scene3d>
                <a:camera prst="isometricLeftDown"/>
                <a:lightRig rig="threePt" dir="t">
                  <a:rot lat="0" lon="0" rev="7200000"/>
                </a:lightRig>
              </a:scene3d>
              <a:sp3d extrusionH="3048000">
                <a:bevelT w="38100" h="127000" prst="relaxedInset"/>
                <a:bevelB h="6096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8" name="Arrow: Chevron 7">
                <a:extLst>
                  <a:ext uri="{FF2B5EF4-FFF2-40B4-BE49-F238E27FC236}">
                    <a16:creationId xmlns:a16="http://schemas.microsoft.com/office/drawing/2014/main" id="{8BA5AC38-D4DB-9A07-89C4-43481DE001FB}"/>
                  </a:ext>
                </a:extLst>
              </p:cNvPr>
              <p:cNvSpPr/>
              <p:nvPr/>
            </p:nvSpPr>
            <p:spPr>
              <a:xfrm>
                <a:off x="5318415" y="4435758"/>
                <a:ext cx="411011" cy="411011"/>
              </a:xfrm>
              <a:prstGeom prst="chevron">
                <a:avLst/>
              </a:prstGeom>
              <a:gradFill>
                <a:gsLst>
                  <a:gs pos="0">
                    <a:srgbClr val="0000FF"/>
                  </a:gs>
                  <a:gs pos="48000">
                    <a:srgbClr val="0066FF"/>
                  </a:gs>
                  <a:gs pos="100000">
                    <a:srgbClr val="6600CC"/>
                  </a:gs>
                </a:gsLst>
                <a:path path="circle">
                  <a:fillToRect l="100000" t="100000"/>
                </a:path>
              </a:gradFill>
              <a:ln>
                <a:noFill/>
              </a:ln>
              <a:scene3d>
                <a:camera prst="isometricRightUp"/>
                <a:lightRig rig="threePt" dir="t"/>
              </a:scene3d>
              <a:sp3d extrusionH="1397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pic>
          <p:nvPicPr>
            <p:cNvPr id="5" name="Picture 4">
              <a:extLst>
                <a:ext uri="{FF2B5EF4-FFF2-40B4-BE49-F238E27FC236}">
                  <a16:creationId xmlns:a16="http://schemas.microsoft.com/office/drawing/2014/main" id="{9BF26D00-0B8C-3189-117F-83027BE43EE0}"/>
                </a:ext>
              </a:extLst>
            </p:cNvPr>
            <p:cNvPicPr>
              <a:picLocks noChangeAspect="1"/>
            </p:cNvPicPr>
            <p:nvPr/>
          </p:nvPicPr>
          <p:blipFill>
            <a:blip r:embed="rId7">
              <a:alphaModFix amt="16000"/>
              <a:extLst>
                <a:ext uri="{BEBA8EAE-BF5A-486C-A8C5-ECC9F3942E4B}">
                  <a14:imgProps xmlns:a14="http://schemas.microsoft.com/office/drawing/2010/main">
                    <a14:imgLayer r:embed="rId8">
                      <a14:imgEffect>
                        <a14:sharpenSoften amount="-100000"/>
                      </a14:imgEffect>
                    </a14:imgLayer>
                  </a14:imgProps>
                </a:ext>
              </a:extLst>
            </a:blip>
            <a:stretch>
              <a:fillRect/>
            </a:stretch>
          </p:blipFill>
          <p:spPr>
            <a:xfrm>
              <a:off x="5222454" y="4201683"/>
              <a:ext cx="3115326" cy="2024047"/>
            </a:xfrm>
            <a:prstGeom prst="rect">
              <a:avLst/>
            </a:prstGeom>
          </p:spPr>
        </p:pic>
      </p:grpSp>
      <p:grpSp>
        <p:nvGrpSpPr>
          <p:cNvPr id="31" name="Group 30">
            <a:extLst>
              <a:ext uri="{FF2B5EF4-FFF2-40B4-BE49-F238E27FC236}">
                <a16:creationId xmlns:a16="http://schemas.microsoft.com/office/drawing/2014/main" id="{A3D317E7-7213-33F2-F1F7-D9E1034B6471}"/>
              </a:ext>
            </a:extLst>
          </p:cNvPr>
          <p:cNvGrpSpPr/>
          <p:nvPr/>
        </p:nvGrpSpPr>
        <p:grpSpPr>
          <a:xfrm>
            <a:off x="6282078" y="3797084"/>
            <a:ext cx="2966488" cy="1672015"/>
            <a:chOff x="5099804" y="4684840"/>
            <a:chExt cx="2738477" cy="1543500"/>
          </a:xfrm>
        </p:grpSpPr>
        <p:sp>
          <p:nvSpPr>
            <p:cNvPr id="33" name="Rectangle: Rounded Corners 32">
              <a:extLst>
                <a:ext uri="{FF2B5EF4-FFF2-40B4-BE49-F238E27FC236}">
                  <a16:creationId xmlns:a16="http://schemas.microsoft.com/office/drawing/2014/main" id="{21CA312E-F0EF-A9F3-CC2F-5006633D0F42}"/>
                </a:ext>
              </a:extLst>
            </p:cNvPr>
            <p:cNvSpPr/>
            <p:nvPr/>
          </p:nvSpPr>
          <p:spPr>
            <a:xfrm>
              <a:off x="5099804" y="4783195"/>
              <a:ext cx="2733715" cy="1445145"/>
            </a:xfrm>
            <a:prstGeom prst="roundRect">
              <a:avLst/>
            </a:prstGeom>
            <a:gradFill flip="none" rotWithShape="1">
              <a:gsLst>
                <a:gs pos="0">
                  <a:srgbClr val="168489"/>
                </a:gs>
                <a:gs pos="85000">
                  <a:srgbClr val="168489"/>
                </a:gs>
              </a:gsLst>
              <a:lin ang="2700000" scaled="1"/>
              <a:tileRect/>
            </a:gradFill>
            <a:ln>
              <a:noFill/>
            </a:ln>
            <a:scene3d>
              <a:camera prst="isometricBottomDown"/>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4" name="Rectangle: Rounded Corners 33">
              <a:extLst>
                <a:ext uri="{FF2B5EF4-FFF2-40B4-BE49-F238E27FC236}">
                  <a16:creationId xmlns:a16="http://schemas.microsoft.com/office/drawing/2014/main" id="{2F8722D5-362A-B997-6CCD-8D244C90970A}"/>
                </a:ext>
              </a:extLst>
            </p:cNvPr>
            <p:cNvSpPr/>
            <p:nvPr/>
          </p:nvSpPr>
          <p:spPr>
            <a:xfrm>
              <a:off x="5104566" y="4684840"/>
              <a:ext cx="2733715" cy="1445145"/>
            </a:xfrm>
            <a:prstGeom prst="roundRect">
              <a:avLst/>
            </a:prstGeom>
            <a:solidFill>
              <a:schemeClr val="bg1">
                <a:alpha val="74000"/>
              </a:schemeClr>
            </a:solidFill>
            <a:ln>
              <a:noFill/>
            </a:ln>
            <a:scene3d>
              <a:camera prst="isometricBottomDown"/>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grpSp>
        <p:nvGrpSpPr>
          <p:cNvPr id="40" name="Group 39">
            <a:extLst>
              <a:ext uri="{FF2B5EF4-FFF2-40B4-BE49-F238E27FC236}">
                <a16:creationId xmlns:a16="http://schemas.microsoft.com/office/drawing/2014/main" id="{19F8D200-8CE7-C970-4492-B618EB1F5FA3}"/>
              </a:ext>
            </a:extLst>
          </p:cNvPr>
          <p:cNvGrpSpPr/>
          <p:nvPr/>
        </p:nvGrpSpPr>
        <p:grpSpPr>
          <a:xfrm>
            <a:off x="717622" y="326831"/>
            <a:ext cx="4719172" cy="1224951"/>
            <a:chOff x="862835" y="1302787"/>
            <a:chExt cx="4719172" cy="1224951"/>
          </a:xfrm>
        </p:grpSpPr>
        <p:sp>
          <p:nvSpPr>
            <p:cNvPr id="18" name="TextBox 17">
              <a:extLst>
                <a:ext uri="{FF2B5EF4-FFF2-40B4-BE49-F238E27FC236}">
                  <a16:creationId xmlns:a16="http://schemas.microsoft.com/office/drawing/2014/main" id="{8F9F816C-5D3A-387C-80CA-176FDA378AD8}"/>
                </a:ext>
              </a:extLst>
            </p:cNvPr>
            <p:cNvSpPr txBox="1"/>
            <p:nvPr/>
          </p:nvSpPr>
          <p:spPr>
            <a:xfrm>
              <a:off x="862835" y="1302787"/>
              <a:ext cx="3985898" cy="1224951"/>
            </a:xfrm>
            <a:prstGeom prst="rect">
              <a:avLst/>
            </a:prstGeom>
            <a:noFill/>
          </p:spPr>
          <p:txBody>
            <a:bodyPr wrap="square" rtlCol="0">
              <a:spAutoFit/>
            </a:bodyPr>
            <a:lstStyle/>
            <a:p>
              <a:pPr lvl="0" algn="r" rtl="1">
                <a:lnSpc>
                  <a:spcPct val="115000"/>
                </a:lnSpc>
                <a:spcAft>
                  <a:spcPts val="800"/>
                </a:spcAft>
                <a:buSzPts val="1800"/>
              </a:pPr>
              <a:r>
                <a:rPr lang="ar-SY" sz="3200" b="1" dirty="0">
                  <a:solidFill>
                    <a:schemeClr val="bg1"/>
                  </a:solidFill>
                  <a:latin typeface="Adobe Arabic" panose="02040503050201020203" pitchFamily="18" charset="-78"/>
                  <a:cs typeface="Adobe Arabic" panose="02040503050201020203" pitchFamily="18" charset="-78"/>
                </a:rPr>
                <a:t>تخطيط عملية المراجعة وتحديد نطاق العمل</a:t>
              </a:r>
              <a:endParaRPr lang="en-US" sz="3200" b="1" dirty="0">
                <a:solidFill>
                  <a:schemeClr val="bg1"/>
                </a:solidFill>
                <a:latin typeface="Adobe Arabic" panose="02040503050201020203" pitchFamily="18" charset="-78"/>
                <a:cs typeface="Adobe Arabic" panose="02040503050201020203" pitchFamily="18" charset="-78"/>
              </a:endParaRPr>
            </a:p>
          </p:txBody>
        </p:sp>
        <p:pic>
          <p:nvPicPr>
            <p:cNvPr id="39" name="Picture 38">
              <a:extLst>
                <a:ext uri="{FF2B5EF4-FFF2-40B4-BE49-F238E27FC236}">
                  <a16:creationId xmlns:a16="http://schemas.microsoft.com/office/drawing/2014/main" id="{E28E2BA7-098A-42DC-1A60-7E9380606EED}"/>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5067939" y="1751334"/>
              <a:ext cx="514068" cy="514068"/>
            </a:xfrm>
            <a:prstGeom prst="rect">
              <a:avLst/>
            </a:prstGeom>
          </p:spPr>
        </p:pic>
      </p:grpSp>
      <p:grpSp>
        <p:nvGrpSpPr>
          <p:cNvPr id="57" name="Group 56">
            <a:extLst>
              <a:ext uri="{FF2B5EF4-FFF2-40B4-BE49-F238E27FC236}">
                <a16:creationId xmlns:a16="http://schemas.microsoft.com/office/drawing/2014/main" id="{5796203F-A578-F31D-EBEF-D982F4D9F473}"/>
              </a:ext>
            </a:extLst>
          </p:cNvPr>
          <p:cNvGrpSpPr/>
          <p:nvPr/>
        </p:nvGrpSpPr>
        <p:grpSpPr>
          <a:xfrm>
            <a:off x="717622" y="1818638"/>
            <a:ext cx="4719172" cy="1224951"/>
            <a:chOff x="862835" y="782033"/>
            <a:chExt cx="4719172" cy="1224951"/>
          </a:xfrm>
        </p:grpSpPr>
        <p:sp>
          <p:nvSpPr>
            <p:cNvPr id="58" name="TextBox 57">
              <a:extLst>
                <a:ext uri="{FF2B5EF4-FFF2-40B4-BE49-F238E27FC236}">
                  <a16:creationId xmlns:a16="http://schemas.microsoft.com/office/drawing/2014/main" id="{78140E10-0CA8-925D-B79A-5FB4143152CB}"/>
                </a:ext>
              </a:extLst>
            </p:cNvPr>
            <p:cNvSpPr txBox="1"/>
            <p:nvPr/>
          </p:nvSpPr>
          <p:spPr>
            <a:xfrm>
              <a:off x="862835" y="782033"/>
              <a:ext cx="3985898" cy="1224951"/>
            </a:xfrm>
            <a:prstGeom prst="rect">
              <a:avLst/>
            </a:prstGeom>
          </p:spPr>
          <p:txBody>
            <a:bodyPr wrap="square" rtlCol="0">
              <a:spAutoFit/>
            </a:bodyPr>
            <a:lstStyle/>
            <a:p>
              <a:pPr lvl="0" algn="r" rtl="1">
                <a:lnSpc>
                  <a:spcPct val="115000"/>
                </a:lnSpc>
                <a:spcAft>
                  <a:spcPts val="800"/>
                </a:spcAft>
                <a:buSzPts val="1800"/>
              </a:pPr>
              <a:r>
                <a:rPr lang="ar-SY" sz="3200" b="1" dirty="0">
                  <a:solidFill>
                    <a:schemeClr val="bg1"/>
                  </a:solidFill>
                  <a:latin typeface="Adobe Arabic" panose="02040503050201020203" pitchFamily="18" charset="-78"/>
                  <a:cs typeface="Adobe Arabic" panose="02040503050201020203" pitchFamily="18" charset="-78"/>
                </a:rPr>
                <a:t>جمع الأدلة والبيانات (وسائل وتقنيات)</a:t>
              </a:r>
              <a:endParaRPr lang="en-US" sz="3200" b="1" dirty="0">
                <a:solidFill>
                  <a:schemeClr val="bg1"/>
                </a:solidFill>
                <a:latin typeface="Adobe Arabic" panose="02040503050201020203" pitchFamily="18" charset="-78"/>
                <a:cs typeface="Adobe Arabic" panose="02040503050201020203" pitchFamily="18" charset="-78"/>
              </a:endParaRPr>
            </a:p>
          </p:txBody>
        </p:sp>
        <p:pic>
          <p:nvPicPr>
            <p:cNvPr id="59" name="Picture 58">
              <a:extLst>
                <a:ext uri="{FF2B5EF4-FFF2-40B4-BE49-F238E27FC236}">
                  <a16:creationId xmlns:a16="http://schemas.microsoft.com/office/drawing/2014/main" id="{E9520662-D820-A950-AC04-AA026DACA38C}"/>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5067939" y="1215744"/>
              <a:ext cx="514068" cy="514068"/>
            </a:xfrm>
            <a:prstGeom prst="rect">
              <a:avLst/>
            </a:prstGeom>
          </p:spPr>
        </p:pic>
      </p:grpSp>
      <p:grpSp>
        <p:nvGrpSpPr>
          <p:cNvPr id="63" name="Group 62">
            <a:extLst>
              <a:ext uri="{FF2B5EF4-FFF2-40B4-BE49-F238E27FC236}">
                <a16:creationId xmlns:a16="http://schemas.microsoft.com/office/drawing/2014/main" id="{D4681C92-C934-E598-3306-320E3FD9B3A3}"/>
              </a:ext>
            </a:extLst>
          </p:cNvPr>
          <p:cNvGrpSpPr/>
          <p:nvPr/>
        </p:nvGrpSpPr>
        <p:grpSpPr>
          <a:xfrm>
            <a:off x="717622" y="3310446"/>
            <a:ext cx="4719172" cy="584775"/>
            <a:chOff x="862835" y="999684"/>
            <a:chExt cx="4719172" cy="584775"/>
          </a:xfrm>
        </p:grpSpPr>
        <p:sp>
          <p:nvSpPr>
            <p:cNvPr id="64" name="TextBox 63">
              <a:extLst>
                <a:ext uri="{FF2B5EF4-FFF2-40B4-BE49-F238E27FC236}">
                  <a16:creationId xmlns:a16="http://schemas.microsoft.com/office/drawing/2014/main" id="{1FB26E0D-4DC3-C595-D597-F951B8412F91}"/>
                </a:ext>
              </a:extLst>
            </p:cNvPr>
            <p:cNvSpPr txBox="1"/>
            <p:nvPr/>
          </p:nvSpPr>
          <p:spPr>
            <a:xfrm>
              <a:off x="862835" y="999684"/>
              <a:ext cx="3985898" cy="584775"/>
            </a:xfrm>
            <a:prstGeom prst="rect">
              <a:avLst/>
            </a:prstGeom>
            <a:noFill/>
          </p:spPr>
          <p:txBody>
            <a:bodyPr wrap="square" rtlCol="0">
              <a:spAutoFit/>
            </a:bodyPr>
            <a:lstStyle/>
            <a:p>
              <a:pPr algn="r" rtl="1"/>
              <a:r>
                <a:rPr lang="ar-SY" sz="3200" b="1" dirty="0">
                  <a:solidFill>
                    <a:schemeClr val="bg1"/>
                  </a:solidFill>
                  <a:latin typeface="Adobe Arabic" panose="02040503050201020203" pitchFamily="18" charset="-78"/>
                  <a:cs typeface="Adobe Arabic" panose="02040503050201020203" pitchFamily="18" charset="-78"/>
                </a:rPr>
                <a:t>تقييم المخاطر وأثرها على المراجعة</a:t>
              </a:r>
              <a:endParaRPr lang="en-US" sz="3200" b="1" dirty="0">
                <a:solidFill>
                  <a:schemeClr val="bg1"/>
                </a:solidFill>
                <a:latin typeface="Adobe Arabic" panose="02040503050201020203" pitchFamily="18" charset="-78"/>
                <a:cs typeface="Adobe Arabic" panose="02040503050201020203" pitchFamily="18" charset="-78"/>
              </a:endParaRPr>
            </a:p>
          </p:txBody>
        </p:sp>
        <p:pic>
          <p:nvPicPr>
            <p:cNvPr id="65" name="Picture 64">
              <a:extLst>
                <a:ext uri="{FF2B5EF4-FFF2-40B4-BE49-F238E27FC236}">
                  <a16:creationId xmlns:a16="http://schemas.microsoft.com/office/drawing/2014/main" id="{4A5AC931-F9CB-0193-2CBF-F213A0259EFA}"/>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5067939" y="1068986"/>
              <a:ext cx="514068" cy="514068"/>
            </a:xfrm>
            <a:prstGeom prst="rect">
              <a:avLst/>
            </a:prstGeom>
          </p:spPr>
        </p:pic>
      </p:grpSp>
    </p:spTree>
    <p:extLst>
      <p:ext uri="{BB962C8B-B14F-4D97-AF65-F5344CB8AC3E}">
        <p14:creationId xmlns:p14="http://schemas.microsoft.com/office/powerpoint/2010/main" val="3790273833"/>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path" presetSubtype="0" repeatCount="indefinite" accel="50000" decel="50000" autoRev="1" fill="hold" nodeType="withEffect">
                                  <p:stCondLst>
                                    <p:cond delay="0"/>
                                  </p:stCondLst>
                                  <p:childTnLst>
                                    <p:animMotion origin="layout" path="M 0 0 L 0.25 0.25 E" pathEditMode="relative" ptsTypes="">
                                      <p:cBhvr>
                                        <p:cTn id="6" dur="5750" fill="hold"/>
                                        <p:tgtEl>
                                          <p:spTgt spid="130"/>
                                        </p:tgtEl>
                                        <p:attrNameLst>
                                          <p:attrName>ppt_x</p:attrName>
                                          <p:attrName>ppt_y</p:attrName>
                                        </p:attrNameLst>
                                      </p:cBhvr>
                                    </p:animMotion>
                                  </p:childTnLst>
                                </p:cTn>
                              </p:par>
                              <p:par>
                                <p:cTn id="7" presetID="56" presetClass="path" presetSubtype="0" repeatCount="indefinite" accel="50000" decel="50000" autoRev="1" fill="hold" grpId="0" nodeType="withEffect">
                                  <p:stCondLst>
                                    <p:cond delay="0"/>
                                  </p:stCondLst>
                                  <p:childTnLst>
                                    <p:animMotion origin="layout" path="M 4.16667E-7 3.7037E-6 L 0.02214 -0.02871 " pathEditMode="relative" rAng="0" ptsTypes="AA">
                                      <p:cBhvr>
                                        <p:cTn id="8" dur="9000" fill="hold"/>
                                        <p:tgtEl>
                                          <p:spTgt spid="112"/>
                                        </p:tgtEl>
                                        <p:attrNameLst>
                                          <p:attrName>ppt_x</p:attrName>
                                          <p:attrName>ppt_y</p:attrName>
                                        </p:attrNameLst>
                                      </p:cBhvr>
                                      <p:rCtr x="1107" y="-1435"/>
                                    </p:animMotion>
                                  </p:childTnLst>
                                </p:cTn>
                              </p:par>
                            </p:childTnLst>
                          </p:cTn>
                        </p:par>
                        <p:par>
                          <p:cTn id="9" fill="hold">
                            <p:stCondLst>
                              <p:cond delay="18000"/>
                            </p:stCondLst>
                            <p:childTnLst>
                              <p:par>
                                <p:cTn id="10" presetID="0" presetClass="path" presetSubtype="0" repeatCount="indefinite" accel="50000" decel="50000" autoRev="1" fill="hold" nodeType="afterEffect">
                                  <p:stCondLst>
                                    <p:cond delay="0"/>
                                  </p:stCondLst>
                                  <p:childTnLst>
                                    <p:animMotion origin="layout" path="M -0.00403 -0.00162 L -0.00403 -0.0007 C 0.00248 -0.00834 0.00951 -0.01459 0.01615 -0.02222 C 0.02344 -0.03056 0.02982 -0.04144 0.03737 -0.04931 C 0.05352 -0.06551 0.0474 -0.06528 0.05443 -0.06528 L 0.05443 -0.06505 " pathEditMode="relative" rAng="0" ptsTypes="AAAAAA">
                                      <p:cBhvr>
                                        <p:cTn id="11" dur="2000" fill="hold"/>
                                        <p:tgtEl>
                                          <p:spTgt spid="2"/>
                                        </p:tgtEl>
                                        <p:attrNameLst>
                                          <p:attrName>ppt_x</p:attrName>
                                          <p:attrName>ppt_y</p:attrName>
                                        </p:attrNameLst>
                                      </p:cBhvr>
                                      <p:rCtr x="2917" y="-3148"/>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EF68BF0-61E8-0085-B55D-1889F2A896B4}"/>
            </a:ext>
          </a:extLst>
        </p:cNvPr>
        <p:cNvGrpSpPr/>
        <p:nvPr/>
      </p:nvGrpSpPr>
      <p:grpSpPr>
        <a:xfrm>
          <a:off x="0" y="0"/>
          <a:ext cx="0" cy="0"/>
          <a:chOff x="0" y="0"/>
          <a:chExt cx="0" cy="0"/>
        </a:xfrm>
      </p:grpSpPr>
      <p:pic>
        <p:nvPicPr>
          <p:cNvPr id="7" name="Picture 6">
            <a:extLst>
              <a:ext uri="{FF2B5EF4-FFF2-40B4-BE49-F238E27FC236}">
                <a16:creationId xmlns:a16="http://schemas.microsoft.com/office/drawing/2014/main" id="{AF5C6E14-8F6F-6AD3-0811-FF33FDA29CF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2" name="TextBox 1">
            <a:extLst>
              <a:ext uri="{FF2B5EF4-FFF2-40B4-BE49-F238E27FC236}">
                <a16:creationId xmlns:a16="http://schemas.microsoft.com/office/drawing/2014/main" id="{9B565C89-A25F-476E-0CA4-A00A2B56AB6A}"/>
              </a:ext>
            </a:extLst>
          </p:cNvPr>
          <p:cNvSpPr txBox="1"/>
          <p:nvPr/>
        </p:nvSpPr>
        <p:spPr>
          <a:xfrm>
            <a:off x="6551097" y="3143250"/>
            <a:ext cx="4459683" cy="2003625"/>
          </a:xfrm>
          <a:prstGeom prst="rect">
            <a:avLst/>
          </a:prstGeom>
          <a:noFill/>
        </p:spPr>
        <p:txBody>
          <a:bodyPr wrap="square">
            <a:spAutoFit/>
          </a:bodyPr>
          <a:lstStyle>
            <a:defPPr>
              <a:defRPr lang="en-US"/>
            </a:defPPr>
            <a:lvl1pPr marR="0" algn="ctr" rtl="1">
              <a:lnSpc>
                <a:spcPct val="115000"/>
              </a:lnSpc>
              <a:spcBef>
                <a:spcPts val="0"/>
              </a:spcBef>
              <a:spcAft>
                <a:spcPts val="0"/>
              </a:spcAft>
              <a:defRPr sz="3600" b="1">
                <a:solidFill>
                  <a:srgbClr val="168489"/>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Y"/>
              <a:t>مقطع الفيديو الآتي يقدم معلومات عن تصميم خطة وبرنامج التدقيق الخارجي:</a:t>
            </a:r>
            <a:endParaRPr lang="en-US"/>
          </a:p>
        </p:txBody>
      </p:sp>
      <p:sp>
        <p:nvSpPr>
          <p:cNvPr id="4" name="TextBox 3">
            <a:extLst>
              <a:ext uri="{FF2B5EF4-FFF2-40B4-BE49-F238E27FC236}">
                <a16:creationId xmlns:a16="http://schemas.microsoft.com/office/drawing/2014/main" id="{71A0A76D-E200-3712-497D-29AD406F2908}"/>
              </a:ext>
            </a:extLst>
          </p:cNvPr>
          <p:cNvSpPr txBox="1"/>
          <p:nvPr/>
        </p:nvSpPr>
        <p:spPr>
          <a:xfrm>
            <a:off x="1181220" y="915909"/>
            <a:ext cx="4829799" cy="729430"/>
          </a:xfrm>
          <a:prstGeom prst="rect">
            <a:avLst/>
          </a:prstGeom>
          <a:noFill/>
        </p:spPr>
        <p:txBody>
          <a:bodyPr wrap="square">
            <a:spAutoFit/>
          </a:bodyPr>
          <a:lstStyle>
            <a:defPPr>
              <a:defRPr lang="en-US"/>
            </a:defPPr>
            <a:lvl1pPr marR="0" algn="ctr" rtl="1">
              <a:lnSpc>
                <a:spcPct val="115000"/>
              </a:lnSpc>
              <a:spcBef>
                <a:spcPts val="0"/>
              </a:spcBef>
              <a:spcAft>
                <a:spcPts val="0"/>
              </a:spcAft>
              <a:defRPr sz="3600" b="1">
                <a:solidFill>
                  <a:srgbClr val="168489"/>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solidFill>
                  <a:schemeClr val="tx1"/>
                </a:solidFill>
              </a:rPr>
              <a:t>اضغط للمشاهدة</a:t>
            </a:r>
            <a:endParaRPr lang="en-US" dirty="0">
              <a:solidFill>
                <a:schemeClr val="tx1"/>
              </a:solidFill>
            </a:endParaRPr>
          </a:p>
        </p:txBody>
      </p:sp>
      <p:pic>
        <p:nvPicPr>
          <p:cNvPr id="5" name="Picture 4">
            <a:hlinkClick r:id="rId4"/>
            <a:extLst>
              <a:ext uri="{FF2B5EF4-FFF2-40B4-BE49-F238E27FC236}">
                <a16:creationId xmlns:a16="http://schemas.microsoft.com/office/drawing/2014/main" id="{27BCF0B7-1EC6-0F96-A5EA-F6850C34ED2F}"/>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143120" y="1645339"/>
            <a:ext cx="5105400" cy="5105400"/>
          </a:xfrm>
          <a:prstGeom prst="rect">
            <a:avLst/>
          </a:prstGeom>
          <a:noFill/>
          <a:ln>
            <a:noFill/>
          </a:ln>
        </p:spPr>
      </p:pic>
    </p:spTree>
    <p:extLst>
      <p:ext uri="{BB962C8B-B14F-4D97-AF65-F5344CB8AC3E}">
        <p14:creationId xmlns:p14="http://schemas.microsoft.com/office/powerpoint/2010/main" val="773683476"/>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wipe(down)">
                                      <p:cBhvr>
                                        <p:cTn id="1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66A716C-8D0F-6061-5677-D1B6C49B8388}"/>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C2A0AD36-67B2-D223-0FAE-756F9CA2399F}"/>
              </a:ext>
            </a:extLst>
          </p:cNvPr>
          <p:cNvSpPr txBox="1"/>
          <p:nvPr/>
        </p:nvSpPr>
        <p:spPr>
          <a:xfrm>
            <a:off x="2779494" y="-181335"/>
            <a:ext cx="6633012" cy="729430"/>
          </a:xfrm>
          <a:prstGeom prst="rect">
            <a:avLst/>
          </a:prstGeom>
          <a:noFill/>
        </p:spPr>
        <p:txBody>
          <a:bodyPr wrap="square">
            <a:spAutoFit/>
          </a:bodyPr>
          <a:lstStyle/>
          <a:p>
            <a:pPr algn="ctr" rtl="1">
              <a:lnSpc>
                <a:spcPct val="115000"/>
              </a:lnSpc>
            </a:pPr>
            <a:r>
              <a:rPr lang="ar-SA" sz="3600" b="1" dirty="0">
                <a:solidFill>
                  <a:schemeClr val="bg1"/>
                </a:solidFill>
                <a:latin typeface="Adobe Arabic" panose="02040503050201020203" pitchFamily="18" charset="-78"/>
                <a:cs typeface="Adobe Arabic" panose="02040503050201020203" pitchFamily="18" charset="-78"/>
              </a:rPr>
              <a:t>أهمية تخطيط عملية المراجعة الخارجية</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12FC9FC2-8B97-48BC-E508-73476E160C6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grpSp>
        <p:nvGrpSpPr>
          <p:cNvPr id="36" name="Group 35">
            <a:extLst>
              <a:ext uri="{FF2B5EF4-FFF2-40B4-BE49-F238E27FC236}">
                <a16:creationId xmlns:a16="http://schemas.microsoft.com/office/drawing/2014/main" id="{8E9D8BD1-8848-52DC-94B6-CCDCEE0A1260}"/>
              </a:ext>
            </a:extLst>
          </p:cNvPr>
          <p:cNvGrpSpPr/>
          <p:nvPr/>
        </p:nvGrpSpPr>
        <p:grpSpPr>
          <a:xfrm>
            <a:off x="4965679" y="2476500"/>
            <a:ext cx="2344731" cy="2438384"/>
            <a:chOff x="4965679" y="2476500"/>
            <a:chExt cx="2344731" cy="2438384"/>
          </a:xfrm>
        </p:grpSpPr>
        <p:grpSp>
          <p:nvGrpSpPr>
            <p:cNvPr id="16" name="Group 15">
              <a:extLst>
                <a:ext uri="{FF2B5EF4-FFF2-40B4-BE49-F238E27FC236}">
                  <a16:creationId xmlns:a16="http://schemas.microsoft.com/office/drawing/2014/main" id="{827B5847-6753-4DC3-E5F3-36B26C8A605C}"/>
                </a:ext>
              </a:extLst>
            </p:cNvPr>
            <p:cNvGrpSpPr/>
            <p:nvPr/>
          </p:nvGrpSpPr>
          <p:grpSpPr>
            <a:xfrm>
              <a:off x="4965679" y="2507169"/>
              <a:ext cx="2344731" cy="2407715"/>
              <a:chOff x="2425598" y="15292"/>
              <a:chExt cx="1344102" cy="1380695"/>
            </a:xfrm>
          </p:grpSpPr>
          <p:sp>
            <p:nvSpPr>
              <p:cNvPr id="21" name="Rectangle: Diagonal Corners Rounded 20">
                <a:extLst>
                  <a:ext uri="{FF2B5EF4-FFF2-40B4-BE49-F238E27FC236}">
                    <a16:creationId xmlns:a16="http://schemas.microsoft.com/office/drawing/2014/main" id="{98D624DB-F858-71DF-30DB-757D1D79492C}"/>
                  </a:ext>
                </a:extLst>
              </p:cNvPr>
              <p:cNvSpPr/>
              <p:nvPr/>
            </p:nvSpPr>
            <p:spPr>
              <a:xfrm flipV="1">
                <a:off x="2425598" y="82401"/>
                <a:ext cx="1278364" cy="1313586"/>
              </a:xfrm>
              <a:prstGeom prst="round2DiagRect">
                <a:avLst>
                  <a:gd name="adj1" fmla="val 7948"/>
                  <a:gd name="adj2" fmla="val 45033"/>
                </a:avLst>
              </a:prstGeom>
              <a:solidFill>
                <a:srgbClr val="BFBFBF"/>
              </a:solidFill>
              <a:ln>
                <a:solidFill>
                  <a:srgbClr val="BFBFB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sp>
            <p:nvSpPr>
              <p:cNvPr id="22" name="Rectangle: Diagonal Corners Rounded 21">
                <a:extLst>
                  <a:ext uri="{FF2B5EF4-FFF2-40B4-BE49-F238E27FC236}">
                    <a16:creationId xmlns:a16="http://schemas.microsoft.com/office/drawing/2014/main" id="{BD89E35E-B366-4BFB-FC06-F357A4D49788}"/>
                  </a:ext>
                </a:extLst>
              </p:cNvPr>
              <p:cNvSpPr/>
              <p:nvPr/>
            </p:nvSpPr>
            <p:spPr>
              <a:xfrm flipV="1">
                <a:off x="2485389" y="15292"/>
                <a:ext cx="1278365" cy="1313586"/>
              </a:xfrm>
              <a:prstGeom prst="round2DiagRect">
                <a:avLst>
                  <a:gd name="adj1" fmla="val 7948"/>
                  <a:gd name="adj2" fmla="val 45033"/>
                </a:avLst>
              </a:prstGeom>
              <a:solidFill>
                <a:schemeClr val="bg1"/>
              </a:solidFill>
              <a:ln>
                <a:solidFill>
                  <a:srgbClr val="BFBFB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sp>
            <p:nvSpPr>
              <p:cNvPr id="23" name="TextBox 149">
                <a:extLst>
                  <a:ext uri="{FF2B5EF4-FFF2-40B4-BE49-F238E27FC236}">
                    <a16:creationId xmlns:a16="http://schemas.microsoft.com/office/drawing/2014/main" id="{D4BFE757-F631-14E5-C42C-2A1B08237540}"/>
                  </a:ext>
                </a:extLst>
              </p:cNvPr>
              <p:cNvSpPr txBox="1"/>
              <p:nvPr/>
            </p:nvSpPr>
            <p:spPr>
              <a:xfrm>
                <a:off x="2474840" y="527265"/>
                <a:ext cx="1294860" cy="691854"/>
              </a:xfrm>
              <a:prstGeom prst="rect">
                <a:avLst/>
              </a:prstGeom>
              <a:noFill/>
            </p:spPr>
            <p:txBody>
              <a:bodyPr wrap="square" rtlCol="0">
                <a:spAutoFit/>
              </a:bodyPr>
              <a:lstStyle/>
              <a:p>
                <a:pPr algn="ctr" rtl="1">
                  <a:lnSpc>
                    <a:spcPct val="115000"/>
                  </a:lnSpc>
                </a:pPr>
                <a:r>
                  <a:rPr lang="ar-EG" sz="32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ضمان التغطية الشاملة</a:t>
                </a:r>
                <a:endParaRPr lang="en-US"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pic>
          <p:nvPicPr>
            <p:cNvPr id="4" name="Graphic 32" descr="Target Audience with solid fill">
              <a:extLst>
                <a:ext uri="{FF2B5EF4-FFF2-40B4-BE49-F238E27FC236}">
                  <a16:creationId xmlns:a16="http://schemas.microsoft.com/office/drawing/2014/main" id="{91FFFC21-0200-0580-CC0C-9B53FBF35343}"/>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5688867" y="2476500"/>
              <a:ext cx="1152040" cy="1151636"/>
            </a:xfrm>
            <a:prstGeom prst="rect">
              <a:avLst/>
            </a:prstGeom>
          </p:spPr>
        </p:pic>
      </p:grpSp>
      <p:grpSp>
        <p:nvGrpSpPr>
          <p:cNvPr id="33" name="Group 32">
            <a:extLst>
              <a:ext uri="{FF2B5EF4-FFF2-40B4-BE49-F238E27FC236}">
                <a16:creationId xmlns:a16="http://schemas.microsoft.com/office/drawing/2014/main" id="{6AA9BF6E-E654-44B5-217E-D02E6268D0E4}"/>
              </a:ext>
            </a:extLst>
          </p:cNvPr>
          <p:cNvGrpSpPr/>
          <p:nvPr/>
        </p:nvGrpSpPr>
        <p:grpSpPr>
          <a:xfrm>
            <a:off x="9702800" y="2507175"/>
            <a:ext cx="2371994" cy="2407713"/>
            <a:chOff x="9702800" y="2507175"/>
            <a:chExt cx="2371994" cy="2407713"/>
          </a:xfrm>
        </p:grpSpPr>
        <p:grpSp>
          <p:nvGrpSpPr>
            <p:cNvPr id="14" name="Group 13">
              <a:extLst>
                <a:ext uri="{FF2B5EF4-FFF2-40B4-BE49-F238E27FC236}">
                  <a16:creationId xmlns:a16="http://schemas.microsoft.com/office/drawing/2014/main" id="{DFE1F23B-C622-FF27-2B7C-CCC64092EF7C}"/>
                </a:ext>
              </a:extLst>
            </p:cNvPr>
            <p:cNvGrpSpPr/>
            <p:nvPr/>
          </p:nvGrpSpPr>
          <p:grpSpPr>
            <a:xfrm>
              <a:off x="9702800" y="2507175"/>
              <a:ext cx="2371994" cy="2407713"/>
              <a:chOff x="4777877" y="15295"/>
              <a:chExt cx="1359735" cy="1380695"/>
            </a:xfrm>
          </p:grpSpPr>
          <p:sp>
            <p:nvSpPr>
              <p:cNvPr id="27" name="Rectangle: Diagonal Corners Rounded 26">
                <a:extLst>
                  <a:ext uri="{FF2B5EF4-FFF2-40B4-BE49-F238E27FC236}">
                    <a16:creationId xmlns:a16="http://schemas.microsoft.com/office/drawing/2014/main" id="{F0410288-E35A-6758-544D-F79B7BF56E01}"/>
                  </a:ext>
                </a:extLst>
              </p:cNvPr>
              <p:cNvSpPr/>
              <p:nvPr/>
            </p:nvSpPr>
            <p:spPr>
              <a:xfrm flipV="1">
                <a:off x="4777877" y="82404"/>
                <a:ext cx="1278364" cy="1313586"/>
              </a:xfrm>
              <a:prstGeom prst="round2DiagRect">
                <a:avLst>
                  <a:gd name="adj1" fmla="val 7948"/>
                  <a:gd name="adj2" fmla="val 45033"/>
                </a:avLst>
              </a:prstGeom>
              <a:solidFill>
                <a:srgbClr val="168489"/>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sp>
            <p:nvSpPr>
              <p:cNvPr id="28" name="Rectangle: Diagonal Corners Rounded 27">
                <a:extLst>
                  <a:ext uri="{FF2B5EF4-FFF2-40B4-BE49-F238E27FC236}">
                    <a16:creationId xmlns:a16="http://schemas.microsoft.com/office/drawing/2014/main" id="{907CDCFE-590C-8744-D1A9-43B0C8C82D60}"/>
                  </a:ext>
                </a:extLst>
              </p:cNvPr>
              <p:cNvSpPr/>
              <p:nvPr/>
            </p:nvSpPr>
            <p:spPr>
              <a:xfrm flipV="1">
                <a:off x="4837667" y="15295"/>
                <a:ext cx="1278364" cy="1313586"/>
              </a:xfrm>
              <a:prstGeom prst="round2DiagRect">
                <a:avLst>
                  <a:gd name="adj1" fmla="val 7948"/>
                  <a:gd name="adj2" fmla="val 45033"/>
                </a:avLst>
              </a:prstGeom>
              <a:solidFill>
                <a:schemeClr val="bg1"/>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sp>
            <p:nvSpPr>
              <p:cNvPr id="29" name="TextBox 156">
                <a:extLst>
                  <a:ext uri="{FF2B5EF4-FFF2-40B4-BE49-F238E27FC236}">
                    <a16:creationId xmlns:a16="http://schemas.microsoft.com/office/drawing/2014/main" id="{BE48CA2E-C3AB-8A3A-833D-B78504C2DCAE}"/>
                  </a:ext>
                </a:extLst>
              </p:cNvPr>
              <p:cNvSpPr txBox="1"/>
              <p:nvPr/>
            </p:nvSpPr>
            <p:spPr>
              <a:xfrm>
                <a:off x="4782915" y="689640"/>
                <a:ext cx="1354697" cy="367106"/>
              </a:xfrm>
              <a:prstGeom prst="rect">
                <a:avLst/>
              </a:prstGeom>
              <a:noFill/>
            </p:spPr>
            <p:txBody>
              <a:bodyPr wrap="square" rtlCol="0">
                <a:spAutoFit/>
              </a:bodyPr>
              <a:lstStyle/>
              <a:p>
                <a:pPr algn="ctr" rtl="1">
                  <a:lnSpc>
                    <a:spcPct val="115000"/>
                  </a:lnSpc>
                </a:pPr>
                <a:r>
                  <a:rPr lang="ar-EG" sz="32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زيادة كفاءة العمل</a:t>
                </a:r>
                <a:endParaRPr lang="en-US"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pic>
          <p:nvPicPr>
            <p:cNvPr id="5" name="Graphic 26" descr="Gears with solid fill">
              <a:extLst>
                <a:ext uri="{FF2B5EF4-FFF2-40B4-BE49-F238E27FC236}">
                  <a16:creationId xmlns:a16="http://schemas.microsoft.com/office/drawing/2014/main" id="{3A3856AC-A84F-BDA6-1E18-D6C76978BA23}"/>
                </a:ext>
              </a:extLst>
            </p:cNvPr>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0436165" y="2513103"/>
              <a:ext cx="1154630" cy="1154225"/>
            </a:xfrm>
            <a:prstGeom prst="rect">
              <a:avLst/>
            </a:prstGeom>
          </p:spPr>
        </p:pic>
      </p:grpSp>
      <p:grpSp>
        <p:nvGrpSpPr>
          <p:cNvPr id="38" name="Group 37">
            <a:extLst>
              <a:ext uri="{FF2B5EF4-FFF2-40B4-BE49-F238E27FC236}">
                <a16:creationId xmlns:a16="http://schemas.microsoft.com/office/drawing/2014/main" id="{58EE3818-7A29-B535-32F9-A1B020FFB19A}"/>
              </a:ext>
            </a:extLst>
          </p:cNvPr>
          <p:cNvGrpSpPr/>
          <p:nvPr/>
        </p:nvGrpSpPr>
        <p:grpSpPr>
          <a:xfrm>
            <a:off x="117206" y="2507173"/>
            <a:ext cx="2437097" cy="2407713"/>
            <a:chOff x="117206" y="2507173"/>
            <a:chExt cx="2437097" cy="2407713"/>
          </a:xfrm>
        </p:grpSpPr>
        <p:grpSp>
          <p:nvGrpSpPr>
            <p:cNvPr id="13" name="Group 12">
              <a:extLst>
                <a:ext uri="{FF2B5EF4-FFF2-40B4-BE49-F238E27FC236}">
                  <a16:creationId xmlns:a16="http://schemas.microsoft.com/office/drawing/2014/main" id="{18A9E96B-0166-4C64-A315-0A87930AAE11}"/>
                </a:ext>
              </a:extLst>
            </p:cNvPr>
            <p:cNvGrpSpPr/>
            <p:nvPr/>
          </p:nvGrpSpPr>
          <p:grpSpPr>
            <a:xfrm>
              <a:off x="117206" y="2507173"/>
              <a:ext cx="2437097" cy="2407713"/>
              <a:chOff x="0" y="15294"/>
              <a:chExt cx="1397055" cy="1380694"/>
            </a:xfrm>
          </p:grpSpPr>
          <p:sp>
            <p:nvSpPr>
              <p:cNvPr id="30" name="Rectangle: Diagonal Corners Rounded 29">
                <a:extLst>
                  <a:ext uri="{FF2B5EF4-FFF2-40B4-BE49-F238E27FC236}">
                    <a16:creationId xmlns:a16="http://schemas.microsoft.com/office/drawing/2014/main" id="{0555D0CD-9C80-0428-01E0-9ADFF98E6C96}"/>
                  </a:ext>
                </a:extLst>
              </p:cNvPr>
              <p:cNvSpPr/>
              <p:nvPr/>
            </p:nvSpPr>
            <p:spPr>
              <a:xfrm flipV="1">
                <a:off x="34938" y="82402"/>
                <a:ext cx="1278364" cy="1313586"/>
              </a:xfrm>
              <a:prstGeom prst="round2DiagRect">
                <a:avLst>
                  <a:gd name="adj1" fmla="val 7948"/>
                  <a:gd name="adj2" fmla="val 45033"/>
                </a:avLst>
              </a:prstGeom>
              <a:solidFill>
                <a:srgbClr val="168489"/>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sp>
            <p:nvSpPr>
              <p:cNvPr id="31" name="Rectangle: Diagonal Corners Rounded 30">
                <a:extLst>
                  <a:ext uri="{FF2B5EF4-FFF2-40B4-BE49-F238E27FC236}">
                    <a16:creationId xmlns:a16="http://schemas.microsoft.com/office/drawing/2014/main" id="{033A91F5-776F-2979-F224-6D96A3AB847F}"/>
                  </a:ext>
                </a:extLst>
              </p:cNvPr>
              <p:cNvSpPr/>
              <p:nvPr/>
            </p:nvSpPr>
            <p:spPr>
              <a:xfrm flipV="1">
                <a:off x="94728" y="15294"/>
                <a:ext cx="1278364" cy="1313586"/>
              </a:xfrm>
              <a:prstGeom prst="round2DiagRect">
                <a:avLst>
                  <a:gd name="adj1" fmla="val 7948"/>
                  <a:gd name="adj2" fmla="val 45033"/>
                </a:avLst>
              </a:prstGeom>
              <a:solidFill>
                <a:schemeClr val="bg1"/>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sp>
            <p:nvSpPr>
              <p:cNvPr id="32" name="TextBox 159">
                <a:extLst>
                  <a:ext uri="{FF2B5EF4-FFF2-40B4-BE49-F238E27FC236}">
                    <a16:creationId xmlns:a16="http://schemas.microsoft.com/office/drawing/2014/main" id="{2D9582CF-827A-D92A-A8A5-6B4319369328}"/>
                  </a:ext>
                </a:extLst>
              </p:cNvPr>
              <p:cNvSpPr txBox="1"/>
              <p:nvPr/>
            </p:nvSpPr>
            <p:spPr>
              <a:xfrm>
                <a:off x="0" y="689639"/>
                <a:ext cx="1397055" cy="367106"/>
              </a:xfrm>
              <a:prstGeom prst="rect">
                <a:avLst/>
              </a:prstGeom>
              <a:noFill/>
            </p:spPr>
            <p:txBody>
              <a:bodyPr wrap="square" rtlCol="0">
                <a:spAutoFit/>
              </a:bodyPr>
              <a:lstStyle/>
              <a:p>
                <a:pPr algn="ctr" rtl="1">
                  <a:lnSpc>
                    <a:spcPct val="115000"/>
                  </a:lnSpc>
                </a:pPr>
                <a:r>
                  <a:rPr lang="ar-EG"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تعزيز التواصل</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pic>
          <p:nvPicPr>
            <p:cNvPr id="6" name="رسم 6" descr="مصافحة باليد">
              <a:extLst>
                <a:ext uri="{FF2B5EF4-FFF2-40B4-BE49-F238E27FC236}">
                  <a16:creationId xmlns:a16="http://schemas.microsoft.com/office/drawing/2014/main" id="{385EFC30-8C14-A2C9-CF24-2FC5BA6151C6}"/>
                </a:ext>
              </a:extLst>
            </p:cNvPr>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995448" y="2552309"/>
              <a:ext cx="1100588" cy="1100202"/>
            </a:xfrm>
            <a:prstGeom prst="rect">
              <a:avLst/>
            </a:prstGeom>
          </p:spPr>
        </p:pic>
      </p:grpSp>
      <p:grpSp>
        <p:nvGrpSpPr>
          <p:cNvPr id="34" name="Group 33">
            <a:extLst>
              <a:ext uri="{FF2B5EF4-FFF2-40B4-BE49-F238E27FC236}">
                <a16:creationId xmlns:a16="http://schemas.microsoft.com/office/drawing/2014/main" id="{B4D73B6A-767E-637F-A79A-F998CB765A26}"/>
              </a:ext>
            </a:extLst>
          </p:cNvPr>
          <p:cNvGrpSpPr/>
          <p:nvPr/>
        </p:nvGrpSpPr>
        <p:grpSpPr>
          <a:xfrm>
            <a:off x="7180261" y="2507177"/>
            <a:ext cx="2619274" cy="2407717"/>
            <a:chOff x="7180261" y="2507177"/>
            <a:chExt cx="2619274" cy="2407717"/>
          </a:xfrm>
        </p:grpSpPr>
        <p:grpSp>
          <p:nvGrpSpPr>
            <p:cNvPr id="15" name="Group 14">
              <a:extLst>
                <a:ext uri="{FF2B5EF4-FFF2-40B4-BE49-F238E27FC236}">
                  <a16:creationId xmlns:a16="http://schemas.microsoft.com/office/drawing/2014/main" id="{C46E124E-D523-3CF6-0506-5D1432B04407}"/>
                </a:ext>
              </a:extLst>
            </p:cNvPr>
            <p:cNvGrpSpPr/>
            <p:nvPr/>
          </p:nvGrpSpPr>
          <p:grpSpPr>
            <a:xfrm>
              <a:off x="7180261" y="2507177"/>
              <a:ext cx="2619274" cy="2407717"/>
              <a:chOff x="3520527" y="15296"/>
              <a:chExt cx="1501486" cy="1380694"/>
            </a:xfrm>
          </p:grpSpPr>
          <p:sp>
            <p:nvSpPr>
              <p:cNvPr id="24" name="Rectangle: Diagonal Corners Rounded 23">
                <a:extLst>
                  <a:ext uri="{FF2B5EF4-FFF2-40B4-BE49-F238E27FC236}">
                    <a16:creationId xmlns:a16="http://schemas.microsoft.com/office/drawing/2014/main" id="{14362528-78B8-FC40-19CD-74CE32CD7BA5}"/>
                  </a:ext>
                </a:extLst>
              </p:cNvPr>
              <p:cNvSpPr/>
              <p:nvPr/>
            </p:nvSpPr>
            <p:spPr>
              <a:xfrm flipV="1">
                <a:off x="3611770" y="82404"/>
                <a:ext cx="1278364" cy="1313586"/>
              </a:xfrm>
              <a:prstGeom prst="round2DiagRect">
                <a:avLst>
                  <a:gd name="adj1" fmla="val 7948"/>
                  <a:gd name="adj2" fmla="val 45033"/>
                </a:avLst>
              </a:prstGeom>
              <a:solidFill>
                <a:srgbClr val="FFD366"/>
              </a:solidFill>
              <a:ln>
                <a:solidFill>
                  <a:srgbClr val="FFD3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sp>
            <p:nvSpPr>
              <p:cNvPr id="25" name="Rectangle: Diagonal Corners Rounded 24">
                <a:extLst>
                  <a:ext uri="{FF2B5EF4-FFF2-40B4-BE49-F238E27FC236}">
                    <a16:creationId xmlns:a16="http://schemas.microsoft.com/office/drawing/2014/main" id="{CAFA3D2A-07F9-ED5A-BC87-6C94F49CD648}"/>
                  </a:ext>
                </a:extLst>
              </p:cNvPr>
              <p:cNvSpPr/>
              <p:nvPr/>
            </p:nvSpPr>
            <p:spPr>
              <a:xfrm flipV="1">
                <a:off x="3671560" y="15296"/>
                <a:ext cx="1278364" cy="1313586"/>
              </a:xfrm>
              <a:prstGeom prst="round2DiagRect">
                <a:avLst>
                  <a:gd name="adj1" fmla="val 7948"/>
                  <a:gd name="adj2" fmla="val 45033"/>
                </a:avLst>
              </a:prstGeom>
              <a:solidFill>
                <a:schemeClr val="bg1"/>
              </a:solidFill>
              <a:ln>
                <a:solidFill>
                  <a:srgbClr val="FFD3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sp>
            <p:nvSpPr>
              <p:cNvPr id="26" name="TextBox 153">
                <a:extLst>
                  <a:ext uri="{FF2B5EF4-FFF2-40B4-BE49-F238E27FC236}">
                    <a16:creationId xmlns:a16="http://schemas.microsoft.com/office/drawing/2014/main" id="{7AB08E84-4627-7CDD-1C05-6A0F941418A3}"/>
                  </a:ext>
                </a:extLst>
              </p:cNvPr>
              <p:cNvSpPr txBox="1"/>
              <p:nvPr/>
            </p:nvSpPr>
            <p:spPr>
              <a:xfrm>
                <a:off x="3520527" y="689638"/>
                <a:ext cx="1501486" cy="367105"/>
              </a:xfrm>
              <a:prstGeom prst="rect">
                <a:avLst/>
              </a:prstGeom>
              <a:noFill/>
            </p:spPr>
            <p:txBody>
              <a:bodyPr wrap="square" rtlCol="0">
                <a:spAutoFit/>
              </a:bodyPr>
              <a:lstStyle/>
              <a:p>
                <a:pPr algn="ctr" rtl="1">
                  <a:lnSpc>
                    <a:spcPct val="115000"/>
                  </a:lnSpc>
                </a:pPr>
                <a:r>
                  <a:rPr lang="ar-EG"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تقليل المخاطر</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pic>
          <p:nvPicPr>
            <p:cNvPr id="7" name="Graphic 29" descr="Downward trend graph with solid fill">
              <a:extLst>
                <a:ext uri="{FF2B5EF4-FFF2-40B4-BE49-F238E27FC236}">
                  <a16:creationId xmlns:a16="http://schemas.microsoft.com/office/drawing/2014/main" id="{236E7BA3-BF84-2C2F-E32E-91330A91FBDC}"/>
                </a:ext>
              </a:extLst>
            </p:cNvPr>
            <p:cNvPicPr>
              <a:picLocks noChangeAspect="1"/>
            </p:cNvPicPr>
            <p:nvPr/>
          </p:nvPicPr>
          <p:blipFill>
            <a:blip r:embed="rId10" cstate="print">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8166919" y="2594883"/>
              <a:ext cx="944713" cy="944382"/>
            </a:xfrm>
            <a:prstGeom prst="rect">
              <a:avLst/>
            </a:prstGeom>
          </p:spPr>
        </p:pic>
      </p:grpSp>
      <p:grpSp>
        <p:nvGrpSpPr>
          <p:cNvPr id="37" name="Group 36">
            <a:extLst>
              <a:ext uri="{FF2B5EF4-FFF2-40B4-BE49-F238E27FC236}">
                <a16:creationId xmlns:a16="http://schemas.microsoft.com/office/drawing/2014/main" id="{1B29B537-8876-3E61-A89F-AD670E05CA7C}"/>
              </a:ext>
            </a:extLst>
          </p:cNvPr>
          <p:cNvGrpSpPr/>
          <p:nvPr/>
        </p:nvGrpSpPr>
        <p:grpSpPr>
          <a:xfrm>
            <a:off x="2394822" y="2507183"/>
            <a:ext cx="2803999" cy="2407717"/>
            <a:chOff x="2394822" y="2507183"/>
            <a:chExt cx="2803999" cy="2407717"/>
          </a:xfrm>
        </p:grpSpPr>
        <p:grpSp>
          <p:nvGrpSpPr>
            <p:cNvPr id="17" name="Group 16">
              <a:extLst>
                <a:ext uri="{FF2B5EF4-FFF2-40B4-BE49-F238E27FC236}">
                  <a16:creationId xmlns:a16="http://schemas.microsoft.com/office/drawing/2014/main" id="{78BDA321-F73F-C76C-249A-76D956C7DA35}"/>
                </a:ext>
              </a:extLst>
            </p:cNvPr>
            <p:cNvGrpSpPr/>
            <p:nvPr/>
          </p:nvGrpSpPr>
          <p:grpSpPr>
            <a:xfrm>
              <a:off x="2394822" y="2507183"/>
              <a:ext cx="2803999" cy="2407717"/>
              <a:chOff x="1135262" y="15299"/>
              <a:chExt cx="1607379" cy="1380694"/>
            </a:xfrm>
          </p:grpSpPr>
          <p:sp>
            <p:nvSpPr>
              <p:cNvPr id="18" name="Rectangle: Diagonal Corners Rounded 17">
                <a:extLst>
                  <a:ext uri="{FF2B5EF4-FFF2-40B4-BE49-F238E27FC236}">
                    <a16:creationId xmlns:a16="http://schemas.microsoft.com/office/drawing/2014/main" id="{E2014DA6-950B-9B40-3562-7F3D0B1BD745}"/>
                  </a:ext>
                </a:extLst>
              </p:cNvPr>
              <p:cNvSpPr/>
              <p:nvPr/>
            </p:nvSpPr>
            <p:spPr>
              <a:xfrm flipV="1">
                <a:off x="1240938" y="82407"/>
                <a:ext cx="1278364" cy="1313586"/>
              </a:xfrm>
              <a:prstGeom prst="round2DiagRect">
                <a:avLst>
                  <a:gd name="adj1" fmla="val 7948"/>
                  <a:gd name="adj2" fmla="val 45033"/>
                </a:avLst>
              </a:prstGeom>
              <a:solidFill>
                <a:srgbClr val="A0C9CA"/>
              </a:solidFill>
              <a:ln>
                <a:solidFill>
                  <a:srgbClr val="A0C9C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sp>
            <p:nvSpPr>
              <p:cNvPr id="19" name="Rectangle: Diagonal Corners Rounded 18">
                <a:extLst>
                  <a:ext uri="{FF2B5EF4-FFF2-40B4-BE49-F238E27FC236}">
                    <a16:creationId xmlns:a16="http://schemas.microsoft.com/office/drawing/2014/main" id="{D9AE7913-A396-645F-63C5-8D130BF8168C}"/>
                  </a:ext>
                </a:extLst>
              </p:cNvPr>
              <p:cNvSpPr/>
              <p:nvPr/>
            </p:nvSpPr>
            <p:spPr>
              <a:xfrm flipV="1">
                <a:off x="1300728" y="15299"/>
                <a:ext cx="1278364" cy="1313586"/>
              </a:xfrm>
              <a:prstGeom prst="round2DiagRect">
                <a:avLst>
                  <a:gd name="adj1" fmla="val 7948"/>
                  <a:gd name="adj2" fmla="val 45033"/>
                </a:avLst>
              </a:prstGeom>
              <a:solidFill>
                <a:schemeClr val="bg1"/>
              </a:solidFill>
              <a:ln>
                <a:solidFill>
                  <a:srgbClr val="A0C9C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sp>
            <p:nvSpPr>
              <p:cNvPr id="20" name="TextBox 144">
                <a:extLst>
                  <a:ext uri="{FF2B5EF4-FFF2-40B4-BE49-F238E27FC236}">
                    <a16:creationId xmlns:a16="http://schemas.microsoft.com/office/drawing/2014/main" id="{546EDB31-F7A1-DA1D-B15A-BD4A475DFC4F}"/>
                  </a:ext>
                </a:extLst>
              </p:cNvPr>
              <p:cNvSpPr txBox="1"/>
              <p:nvPr/>
            </p:nvSpPr>
            <p:spPr>
              <a:xfrm>
                <a:off x="1135262" y="527264"/>
                <a:ext cx="1607379" cy="691853"/>
              </a:xfrm>
              <a:prstGeom prst="rect">
                <a:avLst/>
              </a:prstGeom>
            </p:spPr>
            <p:txBody>
              <a:bodyPr wrap="square" rtlCol="0">
                <a:spAutoFit/>
              </a:bodyPr>
              <a:lstStyle/>
              <a:p>
                <a:pPr algn="ctr" rtl="1">
                  <a:lnSpc>
                    <a:spcPct val="115000"/>
                  </a:lnSpc>
                </a:pPr>
                <a:r>
                  <a:rPr lang="ar-EG"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تحقيق التوافق مع المعايير المهنية</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pic>
          <p:nvPicPr>
            <p:cNvPr id="12" name="رسم 18" descr="الاجتماع">
              <a:extLst>
                <a:ext uri="{FF2B5EF4-FFF2-40B4-BE49-F238E27FC236}">
                  <a16:creationId xmlns:a16="http://schemas.microsoft.com/office/drawing/2014/main" id="{BEDAC601-BB46-5D1C-06EC-D9D3F5E0ABA2}"/>
                </a:ext>
              </a:extLst>
            </p:cNvPr>
            <p:cNvPicPr>
              <a:picLocks noChangeAspect="1"/>
            </p:cNvPicPr>
            <p:nvPr/>
          </p:nvPicPr>
          <p:blipFill>
            <a:blip r:embed="rId12" cstate="print">
              <a:extLst>
                <a:ext uri="{28A0092B-C50C-407E-A947-70E740481C1C}">
                  <a14:useLocalDpi xmlns:a14="http://schemas.microsoft.com/office/drawing/2010/main" val="0"/>
                </a:ext>
                <a:ext uri="{96DAC541-7B7A-43D3-8B79-37D633B846F1}">
                  <asvg:svgBlip xmlns:asvg="http://schemas.microsoft.com/office/drawing/2016/SVG/main" r:embed="rId13"/>
                </a:ext>
              </a:extLst>
            </a:blip>
            <a:stretch>
              <a:fillRect/>
            </a:stretch>
          </p:blipFill>
          <p:spPr>
            <a:xfrm>
              <a:off x="3349570" y="2535252"/>
              <a:ext cx="1031002" cy="1030640"/>
            </a:xfrm>
            <a:prstGeom prst="rect">
              <a:avLst/>
            </a:prstGeom>
          </p:spPr>
        </p:pic>
      </p:grpSp>
    </p:spTree>
    <p:extLst>
      <p:ext uri="{BB962C8B-B14F-4D97-AF65-F5344CB8AC3E}">
        <p14:creationId xmlns:p14="http://schemas.microsoft.com/office/powerpoint/2010/main" val="462878883"/>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fade">
                                      <p:cBhvr>
                                        <p:cTn id="7" dur="1000"/>
                                        <p:tgtEl>
                                          <p:spTgt spid="33"/>
                                        </p:tgtEl>
                                      </p:cBhvr>
                                    </p:animEffect>
                                    <p:anim calcmode="lin" valueType="num">
                                      <p:cBhvr>
                                        <p:cTn id="8" dur="1000" fill="hold"/>
                                        <p:tgtEl>
                                          <p:spTgt spid="33"/>
                                        </p:tgtEl>
                                        <p:attrNameLst>
                                          <p:attrName>ppt_x</p:attrName>
                                        </p:attrNameLst>
                                      </p:cBhvr>
                                      <p:tavLst>
                                        <p:tav tm="0">
                                          <p:val>
                                            <p:strVal val="#ppt_x"/>
                                          </p:val>
                                        </p:tav>
                                        <p:tav tm="100000">
                                          <p:val>
                                            <p:strVal val="#ppt_x"/>
                                          </p:val>
                                        </p:tav>
                                      </p:tavLst>
                                    </p:anim>
                                    <p:anim calcmode="lin" valueType="num">
                                      <p:cBhvr>
                                        <p:cTn id="9" dur="1000" fill="hold"/>
                                        <p:tgtEl>
                                          <p:spTgt spid="3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4"/>
                                        </p:tgtEl>
                                        <p:attrNameLst>
                                          <p:attrName>style.visibility</p:attrName>
                                        </p:attrNameLst>
                                      </p:cBhvr>
                                      <p:to>
                                        <p:strVal val="visible"/>
                                      </p:to>
                                    </p:set>
                                    <p:animEffect transition="in" filter="fade">
                                      <p:cBhvr>
                                        <p:cTn id="14" dur="1000"/>
                                        <p:tgtEl>
                                          <p:spTgt spid="34"/>
                                        </p:tgtEl>
                                      </p:cBhvr>
                                    </p:animEffect>
                                    <p:anim calcmode="lin" valueType="num">
                                      <p:cBhvr>
                                        <p:cTn id="15" dur="1000" fill="hold"/>
                                        <p:tgtEl>
                                          <p:spTgt spid="34"/>
                                        </p:tgtEl>
                                        <p:attrNameLst>
                                          <p:attrName>ppt_x</p:attrName>
                                        </p:attrNameLst>
                                      </p:cBhvr>
                                      <p:tavLst>
                                        <p:tav tm="0">
                                          <p:val>
                                            <p:strVal val="#ppt_x"/>
                                          </p:val>
                                        </p:tav>
                                        <p:tav tm="100000">
                                          <p:val>
                                            <p:strVal val="#ppt_x"/>
                                          </p:val>
                                        </p:tav>
                                      </p:tavLst>
                                    </p:anim>
                                    <p:anim calcmode="lin" valueType="num">
                                      <p:cBhvr>
                                        <p:cTn id="16" dur="1000" fill="hold"/>
                                        <p:tgtEl>
                                          <p:spTgt spid="34"/>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6"/>
                                        </p:tgtEl>
                                        <p:attrNameLst>
                                          <p:attrName>style.visibility</p:attrName>
                                        </p:attrNameLst>
                                      </p:cBhvr>
                                      <p:to>
                                        <p:strVal val="visible"/>
                                      </p:to>
                                    </p:set>
                                    <p:animEffect transition="in" filter="fade">
                                      <p:cBhvr>
                                        <p:cTn id="21" dur="1000"/>
                                        <p:tgtEl>
                                          <p:spTgt spid="36"/>
                                        </p:tgtEl>
                                      </p:cBhvr>
                                    </p:animEffect>
                                    <p:anim calcmode="lin" valueType="num">
                                      <p:cBhvr>
                                        <p:cTn id="22" dur="1000" fill="hold"/>
                                        <p:tgtEl>
                                          <p:spTgt spid="36"/>
                                        </p:tgtEl>
                                        <p:attrNameLst>
                                          <p:attrName>ppt_x</p:attrName>
                                        </p:attrNameLst>
                                      </p:cBhvr>
                                      <p:tavLst>
                                        <p:tav tm="0">
                                          <p:val>
                                            <p:strVal val="#ppt_x"/>
                                          </p:val>
                                        </p:tav>
                                        <p:tav tm="100000">
                                          <p:val>
                                            <p:strVal val="#ppt_x"/>
                                          </p:val>
                                        </p:tav>
                                      </p:tavLst>
                                    </p:anim>
                                    <p:anim calcmode="lin" valueType="num">
                                      <p:cBhvr>
                                        <p:cTn id="23" dur="10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37"/>
                                        </p:tgtEl>
                                        <p:attrNameLst>
                                          <p:attrName>style.visibility</p:attrName>
                                        </p:attrNameLst>
                                      </p:cBhvr>
                                      <p:to>
                                        <p:strVal val="visible"/>
                                      </p:to>
                                    </p:set>
                                    <p:animEffect transition="in" filter="fade">
                                      <p:cBhvr>
                                        <p:cTn id="28" dur="1000"/>
                                        <p:tgtEl>
                                          <p:spTgt spid="37"/>
                                        </p:tgtEl>
                                      </p:cBhvr>
                                    </p:animEffect>
                                    <p:anim calcmode="lin" valueType="num">
                                      <p:cBhvr>
                                        <p:cTn id="29" dur="1000" fill="hold"/>
                                        <p:tgtEl>
                                          <p:spTgt spid="37"/>
                                        </p:tgtEl>
                                        <p:attrNameLst>
                                          <p:attrName>ppt_x</p:attrName>
                                        </p:attrNameLst>
                                      </p:cBhvr>
                                      <p:tavLst>
                                        <p:tav tm="0">
                                          <p:val>
                                            <p:strVal val="#ppt_x"/>
                                          </p:val>
                                        </p:tav>
                                        <p:tav tm="100000">
                                          <p:val>
                                            <p:strVal val="#ppt_x"/>
                                          </p:val>
                                        </p:tav>
                                      </p:tavLst>
                                    </p:anim>
                                    <p:anim calcmode="lin" valueType="num">
                                      <p:cBhvr>
                                        <p:cTn id="30" dur="1000" fill="hold"/>
                                        <p:tgtEl>
                                          <p:spTgt spid="37"/>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38"/>
                                        </p:tgtEl>
                                        <p:attrNameLst>
                                          <p:attrName>style.visibility</p:attrName>
                                        </p:attrNameLst>
                                      </p:cBhvr>
                                      <p:to>
                                        <p:strVal val="visible"/>
                                      </p:to>
                                    </p:set>
                                    <p:animEffect transition="in" filter="fade">
                                      <p:cBhvr>
                                        <p:cTn id="35" dur="1000"/>
                                        <p:tgtEl>
                                          <p:spTgt spid="38"/>
                                        </p:tgtEl>
                                      </p:cBhvr>
                                    </p:animEffect>
                                    <p:anim calcmode="lin" valueType="num">
                                      <p:cBhvr>
                                        <p:cTn id="36" dur="1000" fill="hold"/>
                                        <p:tgtEl>
                                          <p:spTgt spid="38"/>
                                        </p:tgtEl>
                                        <p:attrNameLst>
                                          <p:attrName>ppt_x</p:attrName>
                                        </p:attrNameLst>
                                      </p:cBhvr>
                                      <p:tavLst>
                                        <p:tav tm="0">
                                          <p:val>
                                            <p:strVal val="#ppt_x"/>
                                          </p:val>
                                        </p:tav>
                                        <p:tav tm="100000">
                                          <p:val>
                                            <p:strVal val="#ppt_x"/>
                                          </p:val>
                                        </p:tav>
                                      </p:tavLst>
                                    </p:anim>
                                    <p:anim calcmode="lin" valueType="num">
                                      <p:cBhvr>
                                        <p:cTn id="37" dur="1000" fill="hold"/>
                                        <p:tgtEl>
                                          <p:spTgt spid="3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1FCCB6D-E090-2C93-DD4D-629AB93CCAF0}"/>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ACDA3F10-B319-F207-1081-36C3D8C3E342}"/>
              </a:ext>
            </a:extLst>
          </p:cNvPr>
          <p:cNvSpPr txBox="1"/>
          <p:nvPr/>
        </p:nvSpPr>
        <p:spPr>
          <a:xfrm>
            <a:off x="2779494" y="-181335"/>
            <a:ext cx="6633012" cy="729430"/>
          </a:xfrm>
          <a:prstGeom prst="rect">
            <a:avLst/>
          </a:prstGeom>
          <a:noFill/>
        </p:spPr>
        <p:txBody>
          <a:bodyPr wrap="square">
            <a:spAutoFit/>
          </a:bodyPr>
          <a:lstStyle/>
          <a:p>
            <a:pPr algn="ctr" rtl="1">
              <a:lnSpc>
                <a:spcPct val="115000"/>
              </a:lnSpc>
            </a:pPr>
            <a:r>
              <a:rPr lang="ar-SA" sz="3600" b="1" dirty="0">
                <a:solidFill>
                  <a:schemeClr val="bg1"/>
                </a:solidFill>
                <a:latin typeface="Adobe Arabic" panose="02040503050201020203" pitchFamily="18" charset="-78"/>
                <a:cs typeface="Adobe Arabic" panose="02040503050201020203" pitchFamily="18" charset="-78"/>
              </a:rPr>
              <a:t>خطوات تخطيط عملية المراجعة الخارجية</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EF12BD0D-3DFA-1ADF-AA29-B51F46774C4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grpSp>
        <p:nvGrpSpPr>
          <p:cNvPr id="84" name="Group 83">
            <a:extLst>
              <a:ext uri="{FF2B5EF4-FFF2-40B4-BE49-F238E27FC236}">
                <a16:creationId xmlns:a16="http://schemas.microsoft.com/office/drawing/2014/main" id="{9A4D4C2F-7638-A606-DD83-DD49B37225B0}"/>
              </a:ext>
            </a:extLst>
          </p:cNvPr>
          <p:cNvGrpSpPr/>
          <p:nvPr/>
        </p:nvGrpSpPr>
        <p:grpSpPr>
          <a:xfrm>
            <a:off x="6323745" y="3923347"/>
            <a:ext cx="5215284" cy="1034592"/>
            <a:chOff x="6323745" y="3923347"/>
            <a:chExt cx="5215284" cy="1034592"/>
          </a:xfrm>
        </p:grpSpPr>
        <p:sp>
          <p:nvSpPr>
            <p:cNvPr id="49" name="Google Shape;2171;p42">
              <a:extLst>
                <a:ext uri="{FF2B5EF4-FFF2-40B4-BE49-F238E27FC236}">
                  <a16:creationId xmlns:a16="http://schemas.microsoft.com/office/drawing/2014/main" id="{73B0DA2B-27AF-4AE0-5398-98A28B53CEE0}"/>
                </a:ext>
              </a:extLst>
            </p:cNvPr>
            <p:cNvSpPr>
              <a:spLocks/>
            </p:cNvSpPr>
            <p:nvPr/>
          </p:nvSpPr>
          <p:spPr bwMode="auto">
            <a:xfrm flipH="1">
              <a:off x="10728219" y="3923347"/>
              <a:ext cx="810810" cy="1034592"/>
            </a:xfrm>
            <a:custGeom>
              <a:avLst/>
              <a:gdLst>
                <a:gd name="T0" fmla="*/ 12025 w 24051"/>
                <a:gd name="T1" fmla="*/ 0 h 30255"/>
                <a:gd name="T2" fmla="*/ 0 w 24051"/>
                <a:gd name="T3" fmla="*/ 6942 h 30255"/>
                <a:gd name="T4" fmla="*/ 0 w 24051"/>
                <a:gd name="T5" fmla="*/ 30254 h 30255"/>
                <a:gd name="T6" fmla="*/ 24051 w 24051"/>
                <a:gd name="T7" fmla="*/ 30254 h 30255"/>
                <a:gd name="T8" fmla="*/ 24051 w 24051"/>
                <a:gd name="T9" fmla="*/ 6942 h 30255"/>
                <a:gd name="T10" fmla="*/ 12025 w 24051"/>
                <a:gd name="T11" fmla="*/ 0 h 30255"/>
                <a:gd name="T12" fmla="*/ 0 w 24051"/>
                <a:gd name="T13" fmla="*/ 0 h 30255"/>
                <a:gd name="T14" fmla="*/ 24051 w 24051"/>
                <a:gd name="T15" fmla="*/ 30255 h 30255"/>
              </a:gdLst>
              <a:ahLst/>
              <a:cxnLst>
                <a:cxn ang="0">
                  <a:pos x="T0" y="T1"/>
                </a:cxn>
                <a:cxn ang="0">
                  <a:pos x="T2" y="T3"/>
                </a:cxn>
                <a:cxn ang="0">
                  <a:pos x="T4" y="T5"/>
                </a:cxn>
                <a:cxn ang="0">
                  <a:pos x="T6" y="T7"/>
                </a:cxn>
                <a:cxn ang="0">
                  <a:pos x="T8" y="T9"/>
                </a:cxn>
                <a:cxn ang="0">
                  <a:pos x="T10" y="T11"/>
                </a:cxn>
              </a:cxnLst>
              <a:rect l="T12" t="T13" r="T14" b="T15"/>
              <a:pathLst>
                <a:path w="24051" h="30255" extrusionOk="0">
                  <a:moveTo>
                    <a:pt x="12025" y="0"/>
                  </a:moveTo>
                  <a:lnTo>
                    <a:pt x="0" y="6942"/>
                  </a:lnTo>
                  <a:lnTo>
                    <a:pt x="0" y="30254"/>
                  </a:lnTo>
                  <a:lnTo>
                    <a:pt x="24051" y="30254"/>
                  </a:lnTo>
                  <a:lnTo>
                    <a:pt x="24051" y="6942"/>
                  </a:lnTo>
                  <a:lnTo>
                    <a:pt x="12025" y="0"/>
                  </a:lnTo>
                  <a:close/>
                </a:path>
              </a:pathLst>
            </a:custGeom>
            <a:solidFill>
              <a:srgbClr val="A0C9CA"/>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91425" tIns="91425" rIns="91425" bIns="91425" anchor="ctr" anchorCtr="0" upright="1">
              <a:noAutofit/>
            </a:bodyPr>
            <a:lstStyle/>
            <a:p>
              <a:pPr algn="ctr" rtl="0">
                <a:lnSpc>
                  <a:spcPct val="115000"/>
                </a:lnSpc>
              </a:pPr>
              <a:r>
                <a:rPr lang="en-US" sz="3200" kern="1200">
                  <a:solidFill>
                    <a:srgbClr val="FFFFFF"/>
                  </a:solidFill>
                  <a:effectLst/>
                  <a:latin typeface="Adobe Arabic" panose="02040503050201020203" pitchFamily="18" charset="-78"/>
                  <a:ea typeface="GE Dinar Two Medium" panose="020A0503020102020204" pitchFamily="18" charset="-78"/>
                  <a:cs typeface="Sakkal Majalla" panose="02000000000000000000" pitchFamily="2" charset="-78"/>
                </a:rPr>
                <a:t>5</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50" name="Google Shape;2172;p42">
              <a:extLst>
                <a:ext uri="{FF2B5EF4-FFF2-40B4-BE49-F238E27FC236}">
                  <a16:creationId xmlns:a16="http://schemas.microsoft.com/office/drawing/2014/main" id="{37AECCCD-8D13-F64A-FE1A-E8C9C69B5E39}"/>
                </a:ext>
              </a:extLst>
            </p:cNvPr>
            <p:cNvSpPr>
              <a:spLocks/>
            </p:cNvSpPr>
            <p:nvPr/>
          </p:nvSpPr>
          <p:spPr bwMode="auto">
            <a:xfrm flipH="1">
              <a:off x="10728219" y="4459135"/>
              <a:ext cx="575228" cy="498804"/>
            </a:xfrm>
            <a:custGeom>
              <a:avLst/>
              <a:gdLst>
                <a:gd name="T0" fmla="*/ 17062 w 17062"/>
                <a:gd name="T1" fmla="*/ 0 h 14586"/>
                <a:gd name="T2" fmla="*/ 0 w 17062"/>
                <a:gd name="T3" fmla="*/ 14585 h 14586"/>
                <a:gd name="T4" fmla="*/ 17062 w 17062"/>
                <a:gd name="T5" fmla="*/ 14585 h 14586"/>
                <a:gd name="T6" fmla="*/ 17062 w 17062"/>
                <a:gd name="T7" fmla="*/ 0 h 14586"/>
              </a:gdLst>
              <a:ahLst/>
              <a:cxnLst>
                <a:cxn ang="0">
                  <a:pos x="T0" y="T1"/>
                </a:cxn>
                <a:cxn ang="0">
                  <a:pos x="T2" y="T3"/>
                </a:cxn>
                <a:cxn ang="0">
                  <a:pos x="T4" y="T5"/>
                </a:cxn>
                <a:cxn ang="0">
                  <a:pos x="T6" y="T7"/>
                </a:cxn>
              </a:cxnLst>
              <a:rect l="0" t="0" r="r" b="b"/>
              <a:pathLst>
                <a:path w="17062" h="14586" extrusionOk="0">
                  <a:moveTo>
                    <a:pt x="17062" y="0"/>
                  </a:moveTo>
                  <a:lnTo>
                    <a:pt x="0" y="14585"/>
                  </a:lnTo>
                  <a:lnTo>
                    <a:pt x="17062" y="14585"/>
                  </a:lnTo>
                  <a:lnTo>
                    <a:pt x="17062" y="0"/>
                  </a:lnTo>
                  <a:close/>
                </a:path>
              </a:pathLst>
            </a:custGeom>
            <a:solidFill>
              <a:srgbClr val="168489"/>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endParaRPr lang="en-US" sz="3200"/>
            </a:p>
          </p:txBody>
        </p:sp>
        <p:sp>
          <p:nvSpPr>
            <p:cNvPr id="51" name="Google Shape;2173;p42">
              <a:extLst>
                <a:ext uri="{FF2B5EF4-FFF2-40B4-BE49-F238E27FC236}">
                  <a16:creationId xmlns:a16="http://schemas.microsoft.com/office/drawing/2014/main" id="{D3AB5408-21D7-3B94-3232-E63D15989A4B}"/>
                </a:ext>
              </a:extLst>
            </p:cNvPr>
            <p:cNvSpPr>
              <a:spLocks/>
            </p:cNvSpPr>
            <p:nvPr/>
          </p:nvSpPr>
          <p:spPr bwMode="auto">
            <a:xfrm flipH="1">
              <a:off x="6323745" y="3923347"/>
              <a:ext cx="4475502" cy="926282"/>
            </a:xfrm>
            <a:custGeom>
              <a:avLst/>
              <a:gdLst>
                <a:gd name="T0" fmla="*/ 9585 w 132743"/>
                <a:gd name="T1" fmla="*/ 1 h 23600"/>
                <a:gd name="T2" fmla="*/ 0 w 132743"/>
                <a:gd name="T3" fmla="*/ 16610 h 23600"/>
                <a:gd name="T4" fmla="*/ 2322 w 132743"/>
                <a:gd name="T5" fmla="*/ 23599 h 23600"/>
                <a:gd name="T6" fmla="*/ 119896 w 132743"/>
                <a:gd name="T7" fmla="*/ 23599 h 23600"/>
                <a:gd name="T8" fmla="*/ 132743 w 132743"/>
                <a:gd name="T9" fmla="*/ 1 h 23600"/>
                <a:gd name="T10" fmla="*/ 9585 w 132743"/>
                <a:gd name="T11" fmla="*/ 1 h 23600"/>
                <a:gd name="T12" fmla="*/ 0 w 132743"/>
                <a:gd name="T13" fmla="*/ 0 h 23600"/>
                <a:gd name="T14" fmla="*/ 132743 w 132743"/>
                <a:gd name="T15" fmla="*/ 23600 h 23600"/>
              </a:gdLst>
              <a:ahLst/>
              <a:cxnLst>
                <a:cxn ang="0">
                  <a:pos x="T0" y="T1"/>
                </a:cxn>
                <a:cxn ang="0">
                  <a:pos x="T2" y="T3"/>
                </a:cxn>
                <a:cxn ang="0">
                  <a:pos x="T4" y="T5"/>
                </a:cxn>
                <a:cxn ang="0">
                  <a:pos x="T6" y="T7"/>
                </a:cxn>
                <a:cxn ang="0">
                  <a:pos x="T8" y="T9"/>
                </a:cxn>
                <a:cxn ang="0">
                  <a:pos x="T10" y="T11"/>
                </a:cxn>
              </a:cxnLst>
              <a:rect l="T12" t="T13" r="T14" b="T15"/>
              <a:pathLst>
                <a:path w="132743" h="23600" extrusionOk="0">
                  <a:moveTo>
                    <a:pt x="9585" y="1"/>
                  </a:moveTo>
                  <a:lnTo>
                    <a:pt x="0" y="16610"/>
                  </a:lnTo>
                  <a:lnTo>
                    <a:pt x="2322" y="23599"/>
                  </a:lnTo>
                  <a:lnTo>
                    <a:pt x="119896" y="23599"/>
                  </a:lnTo>
                  <a:lnTo>
                    <a:pt x="132743" y="1"/>
                  </a:lnTo>
                  <a:lnTo>
                    <a:pt x="9585" y="1"/>
                  </a:lnTo>
                  <a:close/>
                </a:path>
              </a:pathLst>
            </a:custGeom>
            <a:solidFill>
              <a:srgbClr val="EEEEEE"/>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365749" tIns="182875" rIns="91425" bIns="91425" anchor="t" anchorCtr="0" upright="1">
              <a:noAutofit/>
            </a:bodyPr>
            <a:lstStyle/>
            <a:p>
              <a:pPr algn="ctr" rtl="0">
                <a:lnSpc>
                  <a:spcPct val="80000"/>
                </a:lnSpc>
              </a:pPr>
              <a:r>
                <a:rPr lang="ar-SY" sz="3200" b="1" kern="1200" dirty="0">
                  <a:solidFill>
                    <a:srgbClr val="000000"/>
                  </a:solidFill>
                  <a:effectLst/>
                  <a:latin typeface="Times New Roman" panose="02020603050405020304" pitchFamily="18" charset="0"/>
                  <a:ea typeface="GE Dinar Two Medium" panose="020A0503020102020204" pitchFamily="18" charset="-78"/>
                  <a:cs typeface="Adobe Arabic" panose="02040503050201020203" pitchFamily="18" charset="-78"/>
                </a:rPr>
                <a:t>إعداد خطة المراجعة</a:t>
              </a:r>
              <a:endParaRPr lang="en-US"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52" name="Google Shape;2174;p42">
              <a:extLst>
                <a:ext uri="{FF2B5EF4-FFF2-40B4-BE49-F238E27FC236}">
                  <a16:creationId xmlns:a16="http://schemas.microsoft.com/office/drawing/2014/main" id="{938D61F3-7F06-EE97-D9E9-6FAE9036B871}"/>
                </a:ext>
              </a:extLst>
            </p:cNvPr>
            <p:cNvSpPr>
              <a:spLocks/>
            </p:cNvSpPr>
            <p:nvPr/>
          </p:nvSpPr>
          <p:spPr bwMode="auto">
            <a:xfrm flipH="1">
              <a:off x="6323745" y="3923347"/>
              <a:ext cx="4186881" cy="926282"/>
            </a:xfrm>
            <a:custGeom>
              <a:avLst/>
              <a:gdLst>
                <a:gd name="T0" fmla="*/ 1025 w 124183"/>
                <a:gd name="T1" fmla="*/ 1 h 23600"/>
                <a:gd name="T2" fmla="*/ 1 w 124183"/>
                <a:gd name="T3" fmla="*/ 1775 h 23600"/>
                <a:gd name="T4" fmla="*/ 120385 w 124183"/>
                <a:gd name="T5" fmla="*/ 1775 h 23600"/>
                <a:gd name="T6" fmla="*/ 108645 w 124183"/>
                <a:gd name="T7" fmla="*/ 23599 h 23600"/>
                <a:gd name="T8" fmla="*/ 111336 w 124183"/>
                <a:gd name="T9" fmla="*/ 23599 h 23600"/>
                <a:gd name="T10" fmla="*/ 124183 w 124183"/>
                <a:gd name="T11" fmla="*/ 1 h 23600"/>
                <a:gd name="T12" fmla="*/ 1025 w 124183"/>
                <a:gd name="T13" fmla="*/ 1 h 23600"/>
              </a:gdLst>
              <a:ahLst/>
              <a:cxnLst>
                <a:cxn ang="0">
                  <a:pos x="T0" y="T1"/>
                </a:cxn>
                <a:cxn ang="0">
                  <a:pos x="T2" y="T3"/>
                </a:cxn>
                <a:cxn ang="0">
                  <a:pos x="T4" y="T5"/>
                </a:cxn>
                <a:cxn ang="0">
                  <a:pos x="T6" y="T7"/>
                </a:cxn>
                <a:cxn ang="0">
                  <a:pos x="T8" y="T9"/>
                </a:cxn>
                <a:cxn ang="0">
                  <a:pos x="T10" y="T11"/>
                </a:cxn>
                <a:cxn ang="0">
                  <a:pos x="T12" y="T13"/>
                </a:cxn>
              </a:cxnLst>
              <a:rect l="0" t="0" r="r" b="b"/>
              <a:pathLst>
                <a:path w="124183" h="23600" extrusionOk="0">
                  <a:moveTo>
                    <a:pt x="1025" y="1"/>
                  </a:moveTo>
                  <a:lnTo>
                    <a:pt x="1" y="1775"/>
                  </a:lnTo>
                  <a:lnTo>
                    <a:pt x="120385" y="1775"/>
                  </a:lnTo>
                  <a:lnTo>
                    <a:pt x="108645" y="23599"/>
                  </a:lnTo>
                  <a:lnTo>
                    <a:pt x="111336" y="23599"/>
                  </a:lnTo>
                  <a:lnTo>
                    <a:pt x="124183" y="1"/>
                  </a:lnTo>
                  <a:lnTo>
                    <a:pt x="1025" y="1"/>
                  </a:lnTo>
                  <a:close/>
                </a:path>
              </a:pathLst>
            </a:custGeom>
            <a:solidFill>
              <a:srgbClr val="A0C9CA"/>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endParaRPr lang="en-US" sz="3200"/>
            </a:p>
          </p:txBody>
        </p:sp>
        <p:sp>
          <p:nvSpPr>
            <p:cNvPr id="53" name="Google Shape;2175;p42">
              <a:extLst>
                <a:ext uri="{FF2B5EF4-FFF2-40B4-BE49-F238E27FC236}">
                  <a16:creationId xmlns:a16="http://schemas.microsoft.com/office/drawing/2014/main" id="{7F4B5249-B890-7E7B-5F48-3D5374CFA827}"/>
                </a:ext>
              </a:extLst>
            </p:cNvPr>
            <p:cNvSpPr>
              <a:spLocks/>
            </p:cNvSpPr>
            <p:nvPr/>
          </p:nvSpPr>
          <p:spPr bwMode="auto">
            <a:xfrm flipH="1">
              <a:off x="8434886" y="4730032"/>
              <a:ext cx="2602906" cy="227907"/>
            </a:xfrm>
            <a:custGeom>
              <a:avLst/>
              <a:gdLst>
                <a:gd name="T0" fmla="*/ 6335 w 77201"/>
                <a:gd name="T1" fmla="*/ 0 h 11086"/>
                <a:gd name="T2" fmla="*/ 1 w 77201"/>
                <a:gd name="T3" fmla="*/ 11085 h 11086"/>
                <a:gd name="T4" fmla="*/ 71129 w 77201"/>
                <a:gd name="T5" fmla="*/ 11085 h 11086"/>
                <a:gd name="T6" fmla="*/ 77201 w 77201"/>
                <a:gd name="T7" fmla="*/ 0 h 11086"/>
                <a:gd name="T8" fmla="*/ 6335 w 77201"/>
                <a:gd name="T9" fmla="*/ 0 h 11086"/>
                <a:gd name="T10" fmla="*/ 0 w 77201"/>
                <a:gd name="T11" fmla="*/ 0 h 11086"/>
                <a:gd name="T12" fmla="*/ 77201 w 77201"/>
                <a:gd name="T13" fmla="*/ 11086 h 11086"/>
              </a:gdLst>
              <a:ahLst/>
              <a:cxnLst>
                <a:cxn ang="0">
                  <a:pos x="T0" y="T1"/>
                </a:cxn>
                <a:cxn ang="0">
                  <a:pos x="T2" y="T3"/>
                </a:cxn>
                <a:cxn ang="0">
                  <a:pos x="T4" y="T5"/>
                </a:cxn>
                <a:cxn ang="0">
                  <a:pos x="T6" y="T7"/>
                </a:cxn>
                <a:cxn ang="0">
                  <a:pos x="T8" y="T9"/>
                </a:cxn>
              </a:cxnLst>
              <a:rect l="T10" t="T11" r="T12" b="T13"/>
              <a:pathLst>
                <a:path w="77201" h="11086" extrusionOk="0">
                  <a:moveTo>
                    <a:pt x="6335" y="0"/>
                  </a:moveTo>
                  <a:lnTo>
                    <a:pt x="1" y="11085"/>
                  </a:lnTo>
                  <a:lnTo>
                    <a:pt x="71129" y="11085"/>
                  </a:lnTo>
                  <a:lnTo>
                    <a:pt x="77201" y="0"/>
                  </a:lnTo>
                  <a:lnTo>
                    <a:pt x="6335" y="0"/>
                  </a:lnTo>
                  <a:close/>
                </a:path>
              </a:pathLst>
            </a:custGeom>
            <a:solidFill>
              <a:srgbClr val="A0C9CA"/>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365749" tIns="91425" rIns="91425" bIns="91425" anchor="ctr" anchorCtr="0" upright="1">
              <a:noAutofit/>
            </a:bodyPr>
            <a:lstStyle/>
            <a:p>
              <a:endParaRPr lang="en-US" sz="3200"/>
            </a:p>
          </p:txBody>
        </p:sp>
      </p:grpSp>
      <p:grpSp>
        <p:nvGrpSpPr>
          <p:cNvPr id="83" name="Group 82">
            <a:extLst>
              <a:ext uri="{FF2B5EF4-FFF2-40B4-BE49-F238E27FC236}">
                <a16:creationId xmlns:a16="http://schemas.microsoft.com/office/drawing/2014/main" id="{2AB4FD63-8C9D-36FC-1AB7-C4A53E446F2D}"/>
              </a:ext>
            </a:extLst>
          </p:cNvPr>
          <p:cNvGrpSpPr/>
          <p:nvPr/>
        </p:nvGrpSpPr>
        <p:grpSpPr>
          <a:xfrm>
            <a:off x="6323745" y="2545574"/>
            <a:ext cx="5215284" cy="1034592"/>
            <a:chOff x="6323745" y="2545574"/>
            <a:chExt cx="5215284" cy="1034592"/>
          </a:xfrm>
        </p:grpSpPr>
        <p:sp>
          <p:nvSpPr>
            <p:cNvPr id="60" name="Google Shape;2171;p42">
              <a:extLst>
                <a:ext uri="{FF2B5EF4-FFF2-40B4-BE49-F238E27FC236}">
                  <a16:creationId xmlns:a16="http://schemas.microsoft.com/office/drawing/2014/main" id="{5CAC4971-E27E-8C75-6289-F101EA2E0355}"/>
                </a:ext>
              </a:extLst>
            </p:cNvPr>
            <p:cNvSpPr>
              <a:spLocks/>
            </p:cNvSpPr>
            <p:nvPr/>
          </p:nvSpPr>
          <p:spPr bwMode="auto">
            <a:xfrm flipH="1">
              <a:off x="10728219" y="2545574"/>
              <a:ext cx="810810" cy="1034592"/>
            </a:xfrm>
            <a:custGeom>
              <a:avLst/>
              <a:gdLst>
                <a:gd name="T0" fmla="*/ 12025 w 24051"/>
                <a:gd name="T1" fmla="*/ 0 h 30255"/>
                <a:gd name="T2" fmla="*/ 0 w 24051"/>
                <a:gd name="T3" fmla="*/ 6942 h 30255"/>
                <a:gd name="T4" fmla="*/ 0 w 24051"/>
                <a:gd name="T5" fmla="*/ 30254 h 30255"/>
                <a:gd name="T6" fmla="*/ 24051 w 24051"/>
                <a:gd name="T7" fmla="*/ 30254 h 30255"/>
                <a:gd name="T8" fmla="*/ 24051 w 24051"/>
                <a:gd name="T9" fmla="*/ 6942 h 30255"/>
                <a:gd name="T10" fmla="*/ 12025 w 24051"/>
                <a:gd name="T11" fmla="*/ 0 h 30255"/>
                <a:gd name="T12" fmla="*/ 0 w 24051"/>
                <a:gd name="T13" fmla="*/ 0 h 30255"/>
                <a:gd name="T14" fmla="*/ 24051 w 24051"/>
                <a:gd name="T15" fmla="*/ 30255 h 30255"/>
              </a:gdLst>
              <a:ahLst/>
              <a:cxnLst>
                <a:cxn ang="0">
                  <a:pos x="T0" y="T1"/>
                </a:cxn>
                <a:cxn ang="0">
                  <a:pos x="T2" y="T3"/>
                </a:cxn>
                <a:cxn ang="0">
                  <a:pos x="T4" y="T5"/>
                </a:cxn>
                <a:cxn ang="0">
                  <a:pos x="T6" y="T7"/>
                </a:cxn>
                <a:cxn ang="0">
                  <a:pos x="T8" y="T9"/>
                </a:cxn>
                <a:cxn ang="0">
                  <a:pos x="T10" y="T11"/>
                </a:cxn>
              </a:cxnLst>
              <a:rect l="T12" t="T13" r="T14" b="T15"/>
              <a:pathLst>
                <a:path w="24051" h="30255" extrusionOk="0">
                  <a:moveTo>
                    <a:pt x="12025" y="0"/>
                  </a:moveTo>
                  <a:lnTo>
                    <a:pt x="0" y="6942"/>
                  </a:lnTo>
                  <a:lnTo>
                    <a:pt x="0" y="30254"/>
                  </a:lnTo>
                  <a:lnTo>
                    <a:pt x="24051" y="30254"/>
                  </a:lnTo>
                  <a:lnTo>
                    <a:pt x="24051" y="6942"/>
                  </a:lnTo>
                  <a:lnTo>
                    <a:pt x="12025" y="0"/>
                  </a:lnTo>
                  <a:close/>
                </a:path>
              </a:pathLst>
            </a:custGeom>
            <a:solidFill>
              <a:srgbClr val="A0C9CA"/>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91425" tIns="91425" rIns="91425" bIns="91425" anchor="ctr" anchorCtr="0" upright="1">
              <a:noAutofit/>
            </a:bodyPr>
            <a:lstStyle/>
            <a:p>
              <a:pPr algn="ctr" rtl="0">
                <a:lnSpc>
                  <a:spcPct val="115000"/>
                </a:lnSpc>
              </a:pPr>
              <a:r>
                <a:rPr lang="en-US" sz="3200" kern="1200">
                  <a:solidFill>
                    <a:srgbClr val="FFFFFF"/>
                  </a:solidFill>
                  <a:effectLst/>
                  <a:latin typeface="Adobe Arabic" panose="02040503050201020203" pitchFamily="18" charset="-78"/>
                  <a:ea typeface="GE Dinar Two Medium" panose="020A0503020102020204" pitchFamily="18" charset="-78"/>
                  <a:cs typeface="Sakkal Majalla" panose="02000000000000000000" pitchFamily="2" charset="-78"/>
                </a:rPr>
                <a:t>3</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61" name="Google Shape;2172;p42">
              <a:extLst>
                <a:ext uri="{FF2B5EF4-FFF2-40B4-BE49-F238E27FC236}">
                  <a16:creationId xmlns:a16="http://schemas.microsoft.com/office/drawing/2014/main" id="{E4C44501-B132-8731-160A-005921C3EBD1}"/>
                </a:ext>
              </a:extLst>
            </p:cNvPr>
            <p:cNvSpPr>
              <a:spLocks/>
            </p:cNvSpPr>
            <p:nvPr/>
          </p:nvSpPr>
          <p:spPr bwMode="auto">
            <a:xfrm flipH="1">
              <a:off x="10728219" y="3081362"/>
              <a:ext cx="575228" cy="498804"/>
            </a:xfrm>
            <a:custGeom>
              <a:avLst/>
              <a:gdLst>
                <a:gd name="T0" fmla="*/ 17062 w 17062"/>
                <a:gd name="T1" fmla="*/ 0 h 14586"/>
                <a:gd name="T2" fmla="*/ 0 w 17062"/>
                <a:gd name="T3" fmla="*/ 14585 h 14586"/>
                <a:gd name="T4" fmla="*/ 17062 w 17062"/>
                <a:gd name="T5" fmla="*/ 14585 h 14586"/>
                <a:gd name="T6" fmla="*/ 17062 w 17062"/>
                <a:gd name="T7" fmla="*/ 0 h 14586"/>
              </a:gdLst>
              <a:ahLst/>
              <a:cxnLst>
                <a:cxn ang="0">
                  <a:pos x="T0" y="T1"/>
                </a:cxn>
                <a:cxn ang="0">
                  <a:pos x="T2" y="T3"/>
                </a:cxn>
                <a:cxn ang="0">
                  <a:pos x="T4" y="T5"/>
                </a:cxn>
                <a:cxn ang="0">
                  <a:pos x="T6" y="T7"/>
                </a:cxn>
              </a:cxnLst>
              <a:rect l="0" t="0" r="r" b="b"/>
              <a:pathLst>
                <a:path w="17062" h="14586" extrusionOk="0">
                  <a:moveTo>
                    <a:pt x="17062" y="0"/>
                  </a:moveTo>
                  <a:lnTo>
                    <a:pt x="0" y="14585"/>
                  </a:lnTo>
                  <a:lnTo>
                    <a:pt x="17062" y="14585"/>
                  </a:lnTo>
                  <a:lnTo>
                    <a:pt x="17062" y="0"/>
                  </a:lnTo>
                  <a:close/>
                </a:path>
              </a:pathLst>
            </a:custGeom>
            <a:solidFill>
              <a:srgbClr val="168489"/>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endParaRPr lang="en-US" sz="3200"/>
            </a:p>
          </p:txBody>
        </p:sp>
        <p:sp>
          <p:nvSpPr>
            <p:cNvPr id="62" name="Google Shape;2173;p42">
              <a:extLst>
                <a:ext uri="{FF2B5EF4-FFF2-40B4-BE49-F238E27FC236}">
                  <a16:creationId xmlns:a16="http://schemas.microsoft.com/office/drawing/2014/main" id="{F050172D-FCE8-BC72-7FE3-A8AAF90425CD}"/>
                </a:ext>
              </a:extLst>
            </p:cNvPr>
            <p:cNvSpPr>
              <a:spLocks/>
            </p:cNvSpPr>
            <p:nvPr/>
          </p:nvSpPr>
          <p:spPr bwMode="auto">
            <a:xfrm flipH="1">
              <a:off x="6323745" y="2545574"/>
              <a:ext cx="4475502" cy="926282"/>
            </a:xfrm>
            <a:custGeom>
              <a:avLst/>
              <a:gdLst>
                <a:gd name="T0" fmla="*/ 9585 w 132743"/>
                <a:gd name="T1" fmla="*/ 1 h 23600"/>
                <a:gd name="T2" fmla="*/ 0 w 132743"/>
                <a:gd name="T3" fmla="*/ 16610 h 23600"/>
                <a:gd name="T4" fmla="*/ 2322 w 132743"/>
                <a:gd name="T5" fmla="*/ 23599 h 23600"/>
                <a:gd name="T6" fmla="*/ 119896 w 132743"/>
                <a:gd name="T7" fmla="*/ 23599 h 23600"/>
                <a:gd name="T8" fmla="*/ 132743 w 132743"/>
                <a:gd name="T9" fmla="*/ 1 h 23600"/>
                <a:gd name="T10" fmla="*/ 9585 w 132743"/>
                <a:gd name="T11" fmla="*/ 1 h 23600"/>
                <a:gd name="T12" fmla="*/ 0 w 132743"/>
                <a:gd name="T13" fmla="*/ 0 h 23600"/>
                <a:gd name="T14" fmla="*/ 132743 w 132743"/>
                <a:gd name="T15" fmla="*/ 23600 h 23600"/>
              </a:gdLst>
              <a:ahLst/>
              <a:cxnLst>
                <a:cxn ang="0">
                  <a:pos x="T0" y="T1"/>
                </a:cxn>
                <a:cxn ang="0">
                  <a:pos x="T2" y="T3"/>
                </a:cxn>
                <a:cxn ang="0">
                  <a:pos x="T4" y="T5"/>
                </a:cxn>
                <a:cxn ang="0">
                  <a:pos x="T6" y="T7"/>
                </a:cxn>
                <a:cxn ang="0">
                  <a:pos x="T8" y="T9"/>
                </a:cxn>
                <a:cxn ang="0">
                  <a:pos x="T10" y="T11"/>
                </a:cxn>
              </a:cxnLst>
              <a:rect l="T12" t="T13" r="T14" b="T15"/>
              <a:pathLst>
                <a:path w="132743" h="23600" extrusionOk="0">
                  <a:moveTo>
                    <a:pt x="9585" y="1"/>
                  </a:moveTo>
                  <a:lnTo>
                    <a:pt x="0" y="16610"/>
                  </a:lnTo>
                  <a:lnTo>
                    <a:pt x="2322" y="23599"/>
                  </a:lnTo>
                  <a:lnTo>
                    <a:pt x="119896" y="23599"/>
                  </a:lnTo>
                  <a:lnTo>
                    <a:pt x="132743" y="1"/>
                  </a:lnTo>
                  <a:lnTo>
                    <a:pt x="9585" y="1"/>
                  </a:lnTo>
                  <a:close/>
                </a:path>
              </a:pathLst>
            </a:custGeom>
            <a:solidFill>
              <a:srgbClr val="EEEEEE"/>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365749" tIns="182875" rIns="91425" bIns="91425" anchor="t" anchorCtr="0" upright="1">
              <a:noAutofit/>
            </a:bodyPr>
            <a:lstStyle/>
            <a:p>
              <a:pPr algn="ctr" rtl="0">
                <a:lnSpc>
                  <a:spcPct val="80000"/>
                </a:lnSpc>
              </a:pPr>
              <a:r>
                <a:rPr lang="ar-SY" sz="3200" b="1" kern="1200">
                  <a:solidFill>
                    <a:srgbClr val="000000"/>
                  </a:solidFill>
                  <a:effectLst/>
                  <a:latin typeface="Times New Roman" panose="02020603050405020304" pitchFamily="18" charset="0"/>
                  <a:ea typeface="GE Dinar Two Medium" panose="020A0503020102020204" pitchFamily="18" charset="-78"/>
                  <a:cs typeface="Adobe Arabic" panose="02040503050201020203" pitchFamily="18" charset="-78"/>
                </a:rPr>
                <a:t>تقييم المخاطر</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63" name="Google Shape;2174;p42">
              <a:extLst>
                <a:ext uri="{FF2B5EF4-FFF2-40B4-BE49-F238E27FC236}">
                  <a16:creationId xmlns:a16="http://schemas.microsoft.com/office/drawing/2014/main" id="{76598F82-34BB-5498-6E7E-2BCC5F0E3A1B}"/>
                </a:ext>
              </a:extLst>
            </p:cNvPr>
            <p:cNvSpPr>
              <a:spLocks/>
            </p:cNvSpPr>
            <p:nvPr/>
          </p:nvSpPr>
          <p:spPr bwMode="auto">
            <a:xfrm flipH="1">
              <a:off x="6323745" y="2545574"/>
              <a:ext cx="4186881" cy="926282"/>
            </a:xfrm>
            <a:custGeom>
              <a:avLst/>
              <a:gdLst>
                <a:gd name="T0" fmla="*/ 1025 w 124183"/>
                <a:gd name="T1" fmla="*/ 1 h 23600"/>
                <a:gd name="T2" fmla="*/ 1 w 124183"/>
                <a:gd name="T3" fmla="*/ 1775 h 23600"/>
                <a:gd name="T4" fmla="*/ 120385 w 124183"/>
                <a:gd name="T5" fmla="*/ 1775 h 23600"/>
                <a:gd name="T6" fmla="*/ 108645 w 124183"/>
                <a:gd name="T7" fmla="*/ 23599 h 23600"/>
                <a:gd name="T8" fmla="*/ 111336 w 124183"/>
                <a:gd name="T9" fmla="*/ 23599 h 23600"/>
                <a:gd name="T10" fmla="*/ 124183 w 124183"/>
                <a:gd name="T11" fmla="*/ 1 h 23600"/>
                <a:gd name="T12" fmla="*/ 1025 w 124183"/>
                <a:gd name="T13" fmla="*/ 1 h 23600"/>
              </a:gdLst>
              <a:ahLst/>
              <a:cxnLst>
                <a:cxn ang="0">
                  <a:pos x="T0" y="T1"/>
                </a:cxn>
                <a:cxn ang="0">
                  <a:pos x="T2" y="T3"/>
                </a:cxn>
                <a:cxn ang="0">
                  <a:pos x="T4" y="T5"/>
                </a:cxn>
                <a:cxn ang="0">
                  <a:pos x="T6" y="T7"/>
                </a:cxn>
                <a:cxn ang="0">
                  <a:pos x="T8" y="T9"/>
                </a:cxn>
                <a:cxn ang="0">
                  <a:pos x="T10" y="T11"/>
                </a:cxn>
                <a:cxn ang="0">
                  <a:pos x="T12" y="T13"/>
                </a:cxn>
              </a:cxnLst>
              <a:rect l="0" t="0" r="r" b="b"/>
              <a:pathLst>
                <a:path w="124183" h="23600" extrusionOk="0">
                  <a:moveTo>
                    <a:pt x="1025" y="1"/>
                  </a:moveTo>
                  <a:lnTo>
                    <a:pt x="1" y="1775"/>
                  </a:lnTo>
                  <a:lnTo>
                    <a:pt x="120385" y="1775"/>
                  </a:lnTo>
                  <a:lnTo>
                    <a:pt x="108645" y="23599"/>
                  </a:lnTo>
                  <a:lnTo>
                    <a:pt x="111336" y="23599"/>
                  </a:lnTo>
                  <a:lnTo>
                    <a:pt x="124183" y="1"/>
                  </a:lnTo>
                  <a:lnTo>
                    <a:pt x="1025" y="1"/>
                  </a:lnTo>
                  <a:close/>
                </a:path>
              </a:pathLst>
            </a:custGeom>
            <a:solidFill>
              <a:srgbClr val="A0C9CA"/>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endParaRPr lang="en-US" sz="3200"/>
            </a:p>
          </p:txBody>
        </p:sp>
        <p:sp>
          <p:nvSpPr>
            <p:cNvPr id="64" name="Google Shape;2175;p42">
              <a:extLst>
                <a:ext uri="{FF2B5EF4-FFF2-40B4-BE49-F238E27FC236}">
                  <a16:creationId xmlns:a16="http://schemas.microsoft.com/office/drawing/2014/main" id="{816FCE81-39C5-7651-FF0E-7857524A3E8F}"/>
                </a:ext>
              </a:extLst>
            </p:cNvPr>
            <p:cNvSpPr>
              <a:spLocks/>
            </p:cNvSpPr>
            <p:nvPr/>
          </p:nvSpPr>
          <p:spPr bwMode="auto">
            <a:xfrm flipH="1">
              <a:off x="8434886" y="3352259"/>
              <a:ext cx="2602906" cy="227907"/>
            </a:xfrm>
            <a:custGeom>
              <a:avLst/>
              <a:gdLst>
                <a:gd name="T0" fmla="*/ 6335 w 77201"/>
                <a:gd name="T1" fmla="*/ 0 h 11086"/>
                <a:gd name="T2" fmla="*/ 1 w 77201"/>
                <a:gd name="T3" fmla="*/ 11085 h 11086"/>
                <a:gd name="T4" fmla="*/ 71129 w 77201"/>
                <a:gd name="T5" fmla="*/ 11085 h 11086"/>
                <a:gd name="T6" fmla="*/ 77201 w 77201"/>
                <a:gd name="T7" fmla="*/ 0 h 11086"/>
                <a:gd name="T8" fmla="*/ 6335 w 77201"/>
                <a:gd name="T9" fmla="*/ 0 h 11086"/>
                <a:gd name="T10" fmla="*/ 0 w 77201"/>
                <a:gd name="T11" fmla="*/ 0 h 11086"/>
                <a:gd name="T12" fmla="*/ 77201 w 77201"/>
                <a:gd name="T13" fmla="*/ 11086 h 11086"/>
              </a:gdLst>
              <a:ahLst/>
              <a:cxnLst>
                <a:cxn ang="0">
                  <a:pos x="T0" y="T1"/>
                </a:cxn>
                <a:cxn ang="0">
                  <a:pos x="T2" y="T3"/>
                </a:cxn>
                <a:cxn ang="0">
                  <a:pos x="T4" y="T5"/>
                </a:cxn>
                <a:cxn ang="0">
                  <a:pos x="T6" y="T7"/>
                </a:cxn>
                <a:cxn ang="0">
                  <a:pos x="T8" y="T9"/>
                </a:cxn>
              </a:cxnLst>
              <a:rect l="T10" t="T11" r="T12" b="T13"/>
              <a:pathLst>
                <a:path w="77201" h="11086" extrusionOk="0">
                  <a:moveTo>
                    <a:pt x="6335" y="0"/>
                  </a:moveTo>
                  <a:lnTo>
                    <a:pt x="1" y="11085"/>
                  </a:lnTo>
                  <a:lnTo>
                    <a:pt x="71129" y="11085"/>
                  </a:lnTo>
                  <a:lnTo>
                    <a:pt x="77201" y="0"/>
                  </a:lnTo>
                  <a:lnTo>
                    <a:pt x="6335" y="0"/>
                  </a:lnTo>
                  <a:close/>
                </a:path>
              </a:pathLst>
            </a:custGeom>
            <a:solidFill>
              <a:srgbClr val="A0C9CA"/>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365749" tIns="91425" rIns="91425" bIns="91425" anchor="ctr" anchorCtr="0" upright="1">
              <a:noAutofit/>
            </a:bodyPr>
            <a:lstStyle/>
            <a:p>
              <a:endParaRPr lang="en-US" sz="3200"/>
            </a:p>
          </p:txBody>
        </p:sp>
      </p:grpSp>
      <p:grpSp>
        <p:nvGrpSpPr>
          <p:cNvPr id="71" name="Google Shape;2170;p42">
            <a:extLst>
              <a:ext uri="{FF2B5EF4-FFF2-40B4-BE49-F238E27FC236}">
                <a16:creationId xmlns:a16="http://schemas.microsoft.com/office/drawing/2014/main" id="{65D53396-804D-8708-642A-A7C05CFA00AB}"/>
              </a:ext>
            </a:extLst>
          </p:cNvPr>
          <p:cNvGrpSpPr>
            <a:grpSpLocks/>
          </p:cNvGrpSpPr>
          <p:nvPr/>
        </p:nvGrpSpPr>
        <p:grpSpPr bwMode="auto">
          <a:xfrm flipH="1">
            <a:off x="6324135" y="1123950"/>
            <a:ext cx="5215278" cy="1034592"/>
            <a:chOff x="2924296" y="0"/>
            <a:chExt cx="44054" cy="8616"/>
          </a:xfrm>
        </p:grpSpPr>
        <p:sp>
          <p:nvSpPr>
            <p:cNvPr id="78" name="Google Shape;2171;p42">
              <a:extLst>
                <a:ext uri="{FF2B5EF4-FFF2-40B4-BE49-F238E27FC236}">
                  <a16:creationId xmlns:a16="http://schemas.microsoft.com/office/drawing/2014/main" id="{49FA92B2-265A-9C7B-F824-22E3E13C914D}"/>
                </a:ext>
              </a:extLst>
            </p:cNvPr>
            <p:cNvSpPr>
              <a:spLocks/>
            </p:cNvSpPr>
            <p:nvPr/>
          </p:nvSpPr>
          <p:spPr bwMode="auto">
            <a:xfrm>
              <a:off x="2924296" y="0"/>
              <a:ext cx="6849" cy="8616"/>
            </a:xfrm>
            <a:custGeom>
              <a:avLst/>
              <a:gdLst>
                <a:gd name="T0" fmla="*/ 12025 w 24051"/>
                <a:gd name="T1" fmla="*/ 0 h 30255"/>
                <a:gd name="T2" fmla="*/ 0 w 24051"/>
                <a:gd name="T3" fmla="*/ 6942 h 30255"/>
                <a:gd name="T4" fmla="*/ 0 w 24051"/>
                <a:gd name="T5" fmla="*/ 30254 h 30255"/>
                <a:gd name="T6" fmla="*/ 24051 w 24051"/>
                <a:gd name="T7" fmla="*/ 30254 h 30255"/>
                <a:gd name="T8" fmla="*/ 24051 w 24051"/>
                <a:gd name="T9" fmla="*/ 6942 h 30255"/>
                <a:gd name="T10" fmla="*/ 12025 w 24051"/>
                <a:gd name="T11" fmla="*/ 0 h 30255"/>
                <a:gd name="T12" fmla="*/ 0 w 24051"/>
                <a:gd name="T13" fmla="*/ 0 h 30255"/>
                <a:gd name="T14" fmla="*/ 24051 w 24051"/>
                <a:gd name="T15" fmla="*/ 30255 h 30255"/>
              </a:gdLst>
              <a:ahLst/>
              <a:cxnLst>
                <a:cxn ang="0">
                  <a:pos x="T0" y="T1"/>
                </a:cxn>
                <a:cxn ang="0">
                  <a:pos x="T2" y="T3"/>
                </a:cxn>
                <a:cxn ang="0">
                  <a:pos x="T4" y="T5"/>
                </a:cxn>
                <a:cxn ang="0">
                  <a:pos x="T6" y="T7"/>
                </a:cxn>
                <a:cxn ang="0">
                  <a:pos x="T8" y="T9"/>
                </a:cxn>
                <a:cxn ang="0">
                  <a:pos x="T10" y="T11"/>
                </a:cxn>
              </a:cxnLst>
              <a:rect l="T12" t="T13" r="T14" b="T15"/>
              <a:pathLst>
                <a:path w="24051" h="30255" extrusionOk="0">
                  <a:moveTo>
                    <a:pt x="12025" y="0"/>
                  </a:moveTo>
                  <a:lnTo>
                    <a:pt x="0" y="6942"/>
                  </a:lnTo>
                  <a:lnTo>
                    <a:pt x="0" y="30254"/>
                  </a:lnTo>
                  <a:lnTo>
                    <a:pt x="24051" y="30254"/>
                  </a:lnTo>
                  <a:lnTo>
                    <a:pt x="24051" y="6942"/>
                  </a:lnTo>
                  <a:lnTo>
                    <a:pt x="12025" y="0"/>
                  </a:lnTo>
                  <a:close/>
                </a:path>
              </a:pathLst>
            </a:custGeom>
            <a:solidFill>
              <a:srgbClr val="A0C9CA"/>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91425" tIns="91425" rIns="91425" bIns="91425" anchor="ctr" anchorCtr="0" upright="1">
              <a:noAutofit/>
            </a:bodyPr>
            <a:lstStyle/>
            <a:p>
              <a:pPr algn="ctr" rtl="0">
                <a:lnSpc>
                  <a:spcPct val="115000"/>
                </a:lnSpc>
              </a:pPr>
              <a:r>
                <a:rPr lang="en-US" sz="3200" kern="1200">
                  <a:solidFill>
                    <a:srgbClr val="FFFFFF"/>
                  </a:solidFill>
                  <a:effectLst/>
                  <a:latin typeface="Adobe Arabic" panose="02040503050201020203" pitchFamily="18" charset="-78"/>
                  <a:ea typeface="GE Dinar Two Medium" panose="020A0503020102020204" pitchFamily="18" charset="-78"/>
                  <a:cs typeface="Sakkal Majalla" panose="02000000000000000000" pitchFamily="2" charset="-78"/>
                </a:rPr>
                <a:t>1</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79" name="Google Shape;2172;p42">
              <a:extLst>
                <a:ext uri="{FF2B5EF4-FFF2-40B4-BE49-F238E27FC236}">
                  <a16:creationId xmlns:a16="http://schemas.microsoft.com/office/drawing/2014/main" id="{A8A0B24D-172F-4EB3-5279-A23A272C8069}"/>
                </a:ext>
              </a:extLst>
            </p:cNvPr>
            <p:cNvSpPr>
              <a:spLocks/>
            </p:cNvSpPr>
            <p:nvPr/>
          </p:nvSpPr>
          <p:spPr bwMode="auto">
            <a:xfrm>
              <a:off x="2926286" y="4462"/>
              <a:ext cx="4859" cy="4154"/>
            </a:xfrm>
            <a:custGeom>
              <a:avLst/>
              <a:gdLst>
                <a:gd name="T0" fmla="*/ 17062 w 17062"/>
                <a:gd name="T1" fmla="*/ 0 h 14586"/>
                <a:gd name="T2" fmla="*/ 0 w 17062"/>
                <a:gd name="T3" fmla="*/ 14585 h 14586"/>
                <a:gd name="T4" fmla="*/ 17062 w 17062"/>
                <a:gd name="T5" fmla="*/ 14585 h 14586"/>
                <a:gd name="T6" fmla="*/ 17062 w 17062"/>
                <a:gd name="T7" fmla="*/ 0 h 14586"/>
              </a:gdLst>
              <a:ahLst/>
              <a:cxnLst>
                <a:cxn ang="0">
                  <a:pos x="T0" y="T1"/>
                </a:cxn>
                <a:cxn ang="0">
                  <a:pos x="T2" y="T3"/>
                </a:cxn>
                <a:cxn ang="0">
                  <a:pos x="T4" y="T5"/>
                </a:cxn>
                <a:cxn ang="0">
                  <a:pos x="T6" y="T7"/>
                </a:cxn>
              </a:cxnLst>
              <a:rect l="0" t="0" r="r" b="b"/>
              <a:pathLst>
                <a:path w="17062" h="14586" extrusionOk="0">
                  <a:moveTo>
                    <a:pt x="17062" y="0"/>
                  </a:moveTo>
                  <a:lnTo>
                    <a:pt x="0" y="14585"/>
                  </a:lnTo>
                  <a:lnTo>
                    <a:pt x="17062" y="14585"/>
                  </a:lnTo>
                  <a:lnTo>
                    <a:pt x="17062" y="0"/>
                  </a:lnTo>
                  <a:close/>
                </a:path>
              </a:pathLst>
            </a:custGeom>
            <a:solidFill>
              <a:srgbClr val="168489"/>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endParaRPr lang="en-US" sz="3200"/>
            </a:p>
          </p:txBody>
        </p:sp>
        <p:sp>
          <p:nvSpPr>
            <p:cNvPr id="80" name="Google Shape;2173;p42">
              <a:extLst>
                <a:ext uri="{FF2B5EF4-FFF2-40B4-BE49-F238E27FC236}">
                  <a16:creationId xmlns:a16="http://schemas.microsoft.com/office/drawing/2014/main" id="{EFF70B26-B41A-B829-7191-6EDAE0AC1E43}"/>
                </a:ext>
              </a:extLst>
            </p:cNvPr>
            <p:cNvSpPr>
              <a:spLocks/>
            </p:cNvSpPr>
            <p:nvPr/>
          </p:nvSpPr>
          <p:spPr bwMode="auto">
            <a:xfrm>
              <a:off x="2930545" y="0"/>
              <a:ext cx="37805" cy="7714"/>
            </a:xfrm>
            <a:custGeom>
              <a:avLst/>
              <a:gdLst>
                <a:gd name="T0" fmla="*/ 9585 w 132743"/>
                <a:gd name="T1" fmla="*/ 1 h 23600"/>
                <a:gd name="T2" fmla="*/ 0 w 132743"/>
                <a:gd name="T3" fmla="*/ 16610 h 23600"/>
                <a:gd name="T4" fmla="*/ 2322 w 132743"/>
                <a:gd name="T5" fmla="*/ 23599 h 23600"/>
                <a:gd name="T6" fmla="*/ 119896 w 132743"/>
                <a:gd name="T7" fmla="*/ 23599 h 23600"/>
                <a:gd name="T8" fmla="*/ 132743 w 132743"/>
                <a:gd name="T9" fmla="*/ 1 h 23600"/>
                <a:gd name="T10" fmla="*/ 9585 w 132743"/>
                <a:gd name="T11" fmla="*/ 1 h 23600"/>
                <a:gd name="T12" fmla="*/ 0 w 132743"/>
                <a:gd name="T13" fmla="*/ 0 h 23600"/>
                <a:gd name="T14" fmla="*/ 132743 w 132743"/>
                <a:gd name="T15" fmla="*/ 23600 h 23600"/>
              </a:gdLst>
              <a:ahLst/>
              <a:cxnLst>
                <a:cxn ang="0">
                  <a:pos x="T0" y="T1"/>
                </a:cxn>
                <a:cxn ang="0">
                  <a:pos x="T2" y="T3"/>
                </a:cxn>
                <a:cxn ang="0">
                  <a:pos x="T4" y="T5"/>
                </a:cxn>
                <a:cxn ang="0">
                  <a:pos x="T6" y="T7"/>
                </a:cxn>
                <a:cxn ang="0">
                  <a:pos x="T8" y="T9"/>
                </a:cxn>
                <a:cxn ang="0">
                  <a:pos x="T10" y="T11"/>
                </a:cxn>
              </a:cxnLst>
              <a:rect l="T12" t="T13" r="T14" b="T15"/>
              <a:pathLst>
                <a:path w="132743" h="23600" extrusionOk="0">
                  <a:moveTo>
                    <a:pt x="9585" y="1"/>
                  </a:moveTo>
                  <a:lnTo>
                    <a:pt x="0" y="16610"/>
                  </a:lnTo>
                  <a:lnTo>
                    <a:pt x="2322" y="23599"/>
                  </a:lnTo>
                  <a:lnTo>
                    <a:pt x="119896" y="23599"/>
                  </a:lnTo>
                  <a:lnTo>
                    <a:pt x="132743" y="1"/>
                  </a:lnTo>
                  <a:lnTo>
                    <a:pt x="9585" y="1"/>
                  </a:lnTo>
                  <a:close/>
                </a:path>
              </a:pathLst>
            </a:custGeom>
            <a:solidFill>
              <a:srgbClr val="EEEEEE"/>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365749" tIns="182875" rIns="91425" bIns="91425" anchor="t" anchorCtr="0" upright="1">
              <a:noAutofit/>
            </a:bodyPr>
            <a:lstStyle/>
            <a:p>
              <a:pPr algn="ctr" rtl="0">
                <a:lnSpc>
                  <a:spcPct val="80000"/>
                </a:lnSpc>
              </a:pPr>
              <a:r>
                <a:rPr lang="ar-SY" sz="3200" b="1" kern="1200" dirty="0">
                  <a:solidFill>
                    <a:srgbClr val="000000"/>
                  </a:solidFill>
                  <a:effectLst/>
                  <a:latin typeface="Times New Roman" panose="02020603050405020304" pitchFamily="18" charset="0"/>
                  <a:ea typeface="GE Dinar Two Medium" panose="020A0503020102020204" pitchFamily="18" charset="-78"/>
                  <a:cs typeface="Adobe Arabic" panose="02040503050201020203" pitchFamily="18" charset="-78"/>
                </a:rPr>
                <a:t>فهم طبيعة نشاط العميل</a:t>
              </a:r>
              <a:endParaRPr lang="en-US"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81" name="Google Shape;2174;p42">
              <a:extLst>
                <a:ext uri="{FF2B5EF4-FFF2-40B4-BE49-F238E27FC236}">
                  <a16:creationId xmlns:a16="http://schemas.microsoft.com/office/drawing/2014/main" id="{DEFBFC85-8F4D-87B1-C5C3-75064D3681B8}"/>
                </a:ext>
              </a:extLst>
            </p:cNvPr>
            <p:cNvSpPr>
              <a:spLocks/>
            </p:cNvSpPr>
            <p:nvPr/>
          </p:nvSpPr>
          <p:spPr bwMode="auto">
            <a:xfrm>
              <a:off x="2932983" y="0"/>
              <a:ext cx="35367" cy="7714"/>
            </a:xfrm>
            <a:custGeom>
              <a:avLst/>
              <a:gdLst>
                <a:gd name="T0" fmla="*/ 1025 w 124183"/>
                <a:gd name="T1" fmla="*/ 1 h 23600"/>
                <a:gd name="T2" fmla="*/ 1 w 124183"/>
                <a:gd name="T3" fmla="*/ 1775 h 23600"/>
                <a:gd name="T4" fmla="*/ 120385 w 124183"/>
                <a:gd name="T5" fmla="*/ 1775 h 23600"/>
                <a:gd name="T6" fmla="*/ 108645 w 124183"/>
                <a:gd name="T7" fmla="*/ 23599 h 23600"/>
                <a:gd name="T8" fmla="*/ 111336 w 124183"/>
                <a:gd name="T9" fmla="*/ 23599 h 23600"/>
                <a:gd name="T10" fmla="*/ 124183 w 124183"/>
                <a:gd name="T11" fmla="*/ 1 h 23600"/>
                <a:gd name="T12" fmla="*/ 1025 w 124183"/>
                <a:gd name="T13" fmla="*/ 1 h 23600"/>
              </a:gdLst>
              <a:ahLst/>
              <a:cxnLst>
                <a:cxn ang="0">
                  <a:pos x="T0" y="T1"/>
                </a:cxn>
                <a:cxn ang="0">
                  <a:pos x="T2" y="T3"/>
                </a:cxn>
                <a:cxn ang="0">
                  <a:pos x="T4" y="T5"/>
                </a:cxn>
                <a:cxn ang="0">
                  <a:pos x="T6" y="T7"/>
                </a:cxn>
                <a:cxn ang="0">
                  <a:pos x="T8" y="T9"/>
                </a:cxn>
                <a:cxn ang="0">
                  <a:pos x="T10" y="T11"/>
                </a:cxn>
                <a:cxn ang="0">
                  <a:pos x="T12" y="T13"/>
                </a:cxn>
              </a:cxnLst>
              <a:rect l="0" t="0" r="r" b="b"/>
              <a:pathLst>
                <a:path w="124183" h="23600" extrusionOk="0">
                  <a:moveTo>
                    <a:pt x="1025" y="1"/>
                  </a:moveTo>
                  <a:lnTo>
                    <a:pt x="1" y="1775"/>
                  </a:lnTo>
                  <a:lnTo>
                    <a:pt x="120385" y="1775"/>
                  </a:lnTo>
                  <a:lnTo>
                    <a:pt x="108645" y="23599"/>
                  </a:lnTo>
                  <a:lnTo>
                    <a:pt x="111336" y="23599"/>
                  </a:lnTo>
                  <a:lnTo>
                    <a:pt x="124183" y="1"/>
                  </a:lnTo>
                  <a:lnTo>
                    <a:pt x="1025" y="1"/>
                  </a:lnTo>
                  <a:close/>
                </a:path>
              </a:pathLst>
            </a:custGeom>
            <a:solidFill>
              <a:srgbClr val="A0C9CA"/>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endParaRPr lang="en-US" sz="3200"/>
            </a:p>
          </p:txBody>
        </p:sp>
        <p:sp>
          <p:nvSpPr>
            <p:cNvPr id="82" name="Google Shape;2175;p42">
              <a:extLst>
                <a:ext uri="{FF2B5EF4-FFF2-40B4-BE49-F238E27FC236}">
                  <a16:creationId xmlns:a16="http://schemas.microsoft.com/office/drawing/2014/main" id="{2E7F7B50-3115-DB9B-C8AC-293D7C806105}"/>
                </a:ext>
              </a:extLst>
            </p:cNvPr>
            <p:cNvSpPr>
              <a:spLocks/>
            </p:cNvSpPr>
            <p:nvPr/>
          </p:nvSpPr>
          <p:spPr bwMode="auto">
            <a:xfrm>
              <a:off x="2928530" y="6718"/>
              <a:ext cx="21987" cy="1898"/>
            </a:xfrm>
            <a:custGeom>
              <a:avLst/>
              <a:gdLst>
                <a:gd name="T0" fmla="*/ 6335 w 77201"/>
                <a:gd name="T1" fmla="*/ 0 h 11086"/>
                <a:gd name="T2" fmla="*/ 1 w 77201"/>
                <a:gd name="T3" fmla="*/ 11085 h 11086"/>
                <a:gd name="T4" fmla="*/ 71129 w 77201"/>
                <a:gd name="T5" fmla="*/ 11085 h 11086"/>
                <a:gd name="T6" fmla="*/ 77201 w 77201"/>
                <a:gd name="T7" fmla="*/ 0 h 11086"/>
                <a:gd name="T8" fmla="*/ 6335 w 77201"/>
                <a:gd name="T9" fmla="*/ 0 h 11086"/>
                <a:gd name="T10" fmla="*/ 0 w 77201"/>
                <a:gd name="T11" fmla="*/ 0 h 11086"/>
                <a:gd name="T12" fmla="*/ 77201 w 77201"/>
                <a:gd name="T13" fmla="*/ 11086 h 11086"/>
              </a:gdLst>
              <a:ahLst/>
              <a:cxnLst>
                <a:cxn ang="0">
                  <a:pos x="T0" y="T1"/>
                </a:cxn>
                <a:cxn ang="0">
                  <a:pos x="T2" y="T3"/>
                </a:cxn>
                <a:cxn ang="0">
                  <a:pos x="T4" y="T5"/>
                </a:cxn>
                <a:cxn ang="0">
                  <a:pos x="T6" y="T7"/>
                </a:cxn>
                <a:cxn ang="0">
                  <a:pos x="T8" y="T9"/>
                </a:cxn>
              </a:cxnLst>
              <a:rect l="T10" t="T11" r="T12" b="T13"/>
              <a:pathLst>
                <a:path w="77201" h="11086" extrusionOk="0">
                  <a:moveTo>
                    <a:pt x="6335" y="0"/>
                  </a:moveTo>
                  <a:lnTo>
                    <a:pt x="1" y="11085"/>
                  </a:lnTo>
                  <a:lnTo>
                    <a:pt x="71129" y="11085"/>
                  </a:lnTo>
                  <a:lnTo>
                    <a:pt x="77201" y="0"/>
                  </a:lnTo>
                  <a:lnTo>
                    <a:pt x="6335" y="0"/>
                  </a:lnTo>
                  <a:close/>
                </a:path>
              </a:pathLst>
            </a:custGeom>
            <a:solidFill>
              <a:srgbClr val="A0C9CA"/>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365749" tIns="91425" rIns="91425" bIns="91425" anchor="ctr" anchorCtr="0" upright="1">
              <a:noAutofit/>
            </a:bodyPr>
            <a:lstStyle/>
            <a:p>
              <a:endParaRPr lang="en-US" sz="3200"/>
            </a:p>
          </p:txBody>
        </p:sp>
      </p:grpSp>
      <p:grpSp>
        <p:nvGrpSpPr>
          <p:cNvPr id="72" name="Google Shape;2170;p42">
            <a:extLst>
              <a:ext uri="{FF2B5EF4-FFF2-40B4-BE49-F238E27FC236}">
                <a16:creationId xmlns:a16="http://schemas.microsoft.com/office/drawing/2014/main" id="{B0C13164-E5AC-FF68-44F2-37B9F89F43FD}"/>
              </a:ext>
            </a:extLst>
          </p:cNvPr>
          <p:cNvGrpSpPr>
            <a:grpSpLocks/>
          </p:cNvGrpSpPr>
          <p:nvPr/>
        </p:nvGrpSpPr>
        <p:grpSpPr bwMode="auto">
          <a:xfrm flipH="1">
            <a:off x="652593" y="1123950"/>
            <a:ext cx="5215278" cy="1034592"/>
            <a:chOff x="2" y="0"/>
            <a:chExt cx="44054" cy="8616"/>
          </a:xfrm>
        </p:grpSpPr>
        <p:sp>
          <p:nvSpPr>
            <p:cNvPr id="73" name="Google Shape;2171;p42">
              <a:extLst>
                <a:ext uri="{FF2B5EF4-FFF2-40B4-BE49-F238E27FC236}">
                  <a16:creationId xmlns:a16="http://schemas.microsoft.com/office/drawing/2014/main" id="{40ADB205-192D-0C1E-3437-C286044E8779}"/>
                </a:ext>
              </a:extLst>
            </p:cNvPr>
            <p:cNvSpPr>
              <a:spLocks/>
            </p:cNvSpPr>
            <p:nvPr/>
          </p:nvSpPr>
          <p:spPr bwMode="auto">
            <a:xfrm>
              <a:off x="2" y="0"/>
              <a:ext cx="6849" cy="8616"/>
            </a:xfrm>
            <a:custGeom>
              <a:avLst/>
              <a:gdLst>
                <a:gd name="T0" fmla="*/ 12025 w 24051"/>
                <a:gd name="T1" fmla="*/ 0 h 30255"/>
                <a:gd name="T2" fmla="*/ 0 w 24051"/>
                <a:gd name="T3" fmla="*/ 6942 h 30255"/>
                <a:gd name="T4" fmla="*/ 0 w 24051"/>
                <a:gd name="T5" fmla="*/ 30254 h 30255"/>
                <a:gd name="T6" fmla="*/ 24051 w 24051"/>
                <a:gd name="T7" fmla="*/ 30254 h 30255"/>
                <a:gd name="T8" fmla="*/ 24051 w 24051"/>
                <a:gd name="T9" fmla="*/ 6942 h 30255"/>
                <a:gd name="T10" fmla="*/ 12025 w 24051"/>
                <a:gd name="T11" fmla="*/ 0 h 30255"/>
                <a:gd name="T12" fmla="*/ 0 w 24051"/>
                <a:gd name="T13" fmla="*/ 0 h 30255"/>
                <a:gd name="T14" fmla="*/ 24051 w 24051"/>
                <a:gd name="T15" fmla="*/ 30255 h 30255"/>
              </a:gdLst>
              <a:ahLst/>
              <a:cxnLst>
                <a:cxn ang="0">
                  <a:pos x="T0" y="T1"/>
                </a:cxn>
                <a:cxn ang="0">
                  <a:pos x="T2" y="T3"/>
                </a:cxn>
                <a:cxn ang="0">
                  <a:pos x="T4" y="T5"/>
                </a:cxn>
                <a:cxn ang="0">
                  <a:pos x="T6" y="T7"/>
                </a:cxn>
                <a:cxn ang="0">
                  <a:pos x="T8" y="T9"/>
                </a:cxn>
                <a:cxn ang="0">
                  <a:pos x="T10" y="T11"/>
                </a:cxn>
              </a:cxnLst>
              <a:rect l="T12" t="T13" r="T14" b="T15"/>
              <a:pathLst>
                <a:path w="24051" h="30255" extrusionOk="0">
                  <a:moveTo>
                    <a:pt x="12025" y="0"/>
                  </a:moveTo>
                  <a:lnTo>
                    <a:pt x="0" y="6942"/>
                  </a:lnTo>
                  <a:lnTo>
                    <a:pt x="0" y="30254"/>
                  </a:lnTo>
                  <a:lnTo>
                    <a:pt x="24051" y="30254"/>
                  </a:lnTo>
                  <a:lnTo>
                    <a:pt x="24051" y="6942"/>
                  </a:lnTo>
                  <a:lnTo>
                    <a:pt x="12025" y="0"/>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91425" tIns="91425" rIns="91425" bIns="91425" anchor="ctr" anchorCtr="0" upright="1">
              <a:noAutofit/>
            </a:bodyPr>
            <a:lstStyle/>
            <a:p>
              <a:pPr algn="ctr" rtl="0">
                <a:lnSpc>
                  <a:spcPct val="115000"/>
                </a:lnSpc>
              </a:pPr>
              <a:r>
                <a:rPr lang="en-US" sz="3200" kern="1200">
                  <a:solidFill>
                    <a:srgbClr val="FFFFFF"/>
                  </a:solidFill>
                  <a:effectLst/>
                  <a:latin typeface="Adobe Arabic" panose="02040503050201020203" pitchFamily="18" charset="-78"/>
                  <a:ea typeface="GE Dinar Two Medium" panose="020A0503020102020204" pitchFamily="18" charset="-78"/>
                  <a:cs typeface="Sakkal Majalla" panose="02000000000000000000" pitchFamily="2" charset="-78"/>
                </a:rPr>
                <a:t>2</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74" name="Google Shape;2172;p42">
              <a:extLst>
                <a:ext uri="{FF2B5EF4-FFF2-40B4-BE49-F238E27FC236}">
                  <a16:creationId xmlns:a16="http://schemas.microsoft.com/office/drawing/2014/main" id="{761D7A3B-FB4F-46B3-0764-00A27D64793C}"/>
                </a:ext>
              </a:extLst>
            </p:cNvPr>
            <p:cNvSpPr>
              <a:spLocks/>
            </p:cNvSpPr>
            <p:nvPr/>
          </p:nvSpPr>
          <p:spPr bwMode="auto">
            <a:xfrm>
              <a:off x="1992" y="4462"/>
              <a:ext cx="4859" cy="4154"/>
            </a:xfrm>
            <a:custGeom>
              <a:avLst/>
              <a:gdLst>
                <a:gd name="T0" fmla="*/ 17062 w 17062"/>
                <a:gd name="T1" fmla="*/ 0 h 14586"/>
                <a:gd name="T2" fmla="*/ 0 w 17062"/>
                <a:gd name="T3" fmla="*/ 14585 h 14586"/>
                <a:gd name="T4" fmla="*/ 17062 w 17062"/>
                <a:gd name="T5" fmla="*/ 14585 h 14586"/>
                <a:gd name="T6" fmla="*/ 17062 w 17062"/>
                <a:gd name="T7" fmla="*/ 0 h 14586"/>
              </a:gdLst>
              <a:ahLst/>
              <a:cxnLst>
                <a:cxn ang="0">
                  <a:pos x="T0" y="T1"/>
                </a:cxn>
                <a:cxn ang="0">
                  <a:pos x="T2" y="T3"/>
                </a:cxn>
                <a:cxn ang="0">
                  <a:pos x="T4" y="T5"/>
                </a:cxn>
                <a:cxn ang="0">
                  <a:pos x="T6" y="T7"/>
                </a:cxn>
              </a:cxnLst>
              <a:rect l="0" t="0" r="r" b="b"/>
              <a:pathLst>
                <a:path w="17062" h="14586" extrusionOk="0">
                  <a:moveTo>
                    <a:pt x="17062" y="0"/>
                  </a:moveTo>
                  <a:lnTo>
                    <a:pt x="0" y="14585"/>
                  </a:lnTo>
                  <a:lnTo>
                    <a:pt x="17062" y="14585"/>
                  </a:lnTo>
                  <a:lnTo>
                    <a:pt x="17062" y="0"/>
                  </a:lnTo>
                  <a:close/>
                </a:path>
              </a:pathLst>
            </a:custGeom>
            <a:solidFill>
              <a:srgbClr val="343C4F"/>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endParaRPr lang="en-US" sz="3200"/>
            </a:p>
          </p:txBody>
        </p:sp>
        <p:sp>
          <p:nvSpPr>
            <p:cNvPr id="75" name="Google Shape;2173;p42">
              <a:extLst>
                <a:ext uri="{FF2B5EF4-FFF2-40B4-BE49-F238E27FC236}">
                  <a16:creationId xmlns:a16="http://schemas.microsoft.com/office/drawing/2014/main" id="{AE02CE79-836C-F9AB-D693-1F1F4C529537}"/>
                </a:ext>
              </a:extLst>
            </p:cNvPr>
            <p:cNvSpPr>
              <a:spLocks/>
            </p:cNvSpPr>
            <p:nvPr/>
          </p:nvSpPr>
          <p:spPr bwMode="auto">
            <a:xfrm>
              <a:off x="6251" y="0"/>
              <a:ext cx="37805" cy="7714"/>
            </a:xfrm>
            <a:custGeom>
              <a:avLst/>
              <a:gdLst>
                <a:gd name="T0" fmla="*/ 9585 w 132743"/>
                <a:gd name="T1" fmla="*/ 1 h 23600"/>
                <a:gd name="T2" fmla="*/ 0 w 132743"/>
                <a:gd name="T3" fmla="*/ 16610 h 23600"/>
                <a:gd name="T4" fmla="*/ 2322 w 132743"/>
                <a:gd name="T5" fmla="*/ 23599 h 23600"/>
                <a:gd name="T6" fmla="*/ 119896 w 132743"/>
                <a:gd name="T7" fmla="*/ 23599 h 23600"/>
                <a:gd name="T8" fmla="*/ 132743 w 132743"/>
                <a:gd name="T9" fmla="*/ 1 h 23600"/>
                <a:gd name="T10" fmla="*/ 9585 w 132743"/>
                <a:gd name="T11" fmla="*/ 1 h 23600"/>
                <a:gd name="T12" fmla="*/ 0 w 132743"/>
                <a:gd name="T13" fmla="*/ 0 h 23600"/>
                <a:gd name="T14" fmla="*/ 132743 w 132743"/>
                <a:gd name="T15" fmla="*/ 23600 h 23600"/>
              </a:gdLst>
              <a:ahLst/>
              <a:cxnLst>
                <a:cxn ang="0">
                  <a:pos x="T0" y="T1"/>
                </a:cxn>
                <a:cxn ang="0">
                  <a:pos x="T2" y="T3"/>
                </a:cxn>
                <a:cxn ang="0">
                  <a:pos x="T4" y="T5"/>
                </a:cxn>
                <a:cxn ang="0">
                  <a:pos x="T6" y="T7"/>
                </a:cxn>
                <a:cxn ang="0">
                  <a:pos x="T8" y="T9"/>
                </a:cxn>
                <a:cxn ang="0">
                  <a:pos x="T10" y="T11"/>
                </a:cxn>
              </a:cxnLst>
              <a:rect l="T12" t="T13" r="T14" b="T15"/>
              <a:pathLst>
                <a:path w="132743" h="23600" extrusionOk="0">
                  <a:moveTo>
                    <a:pt x="9585" y="1"/>
                  </a:moveTo>
                  <a:lnTo>
                    <a:pt x="0" y="16610"/>
                  </a:lnTo>
                  <a:lnTo>
                    <a:pt x="2322" y="23599"/>
                  </a:lnTo>
                  <a:lnTo>
                    <a:pt x="119896" y="23599"/>
                  </a:lnTo>
                  <a:lnTo>
                    <a:pt x="132743" y="1"/>
                  </a:lnTo>
                  <a:lnTo>
                    <a:pt x="9585" y="1"/>
                  </a:lnTo>
                  <a:close/>
                </a:path>
              </a:pathLst>
            </a:custGeom>
            <a:solidFill>
              <a:srgbClr val="EEEEEE"/>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365749" tIns="182875" rIns="91425" bIns="91425" anchor="t" anchorCtr="0" upright="1">
              <a:noAutofit/>
            </a:bodyPr>
            <a:lstStyle/>
            <a:p>
              <a:pPr algn="ctr" rtl="0">
                <a:lnSpc>
                  <a:spcPct val="80000"/>
                </a:lnSpc>
              </a:pPr>
              <a:r>
                <a:rPr lang="ar-SY" sz="3200" b="1" kern="1200">
                  <a:solidFill>
                    <a:srgbClr val="000000"/>
                  </a:solidFill>
                  <a:effectLst/>
                  <a:latin typeface="Times New Roman" panose="02020603050405020304" pitchFamily="18" charset="0"/>
                  <a:ea typeface="GE Dinar Two Medium" panose="020A0503020102020204" pitchFamily="18" charset="-78"/>
                  <a:cs typeface="Adobe Arabic" panose="02040503050201020203" pitchFamily="18" charset="-78"/>
                </a:rPr>
                <a:t>تحديد أهداف المراجعة</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76" name="Google Shape;2174;p42">
              <a:extLst>
                <a:ext uri="{FF2B5EF4-FFF2-40B4-BE49-F238E27FC236}">
                  <a16:creationId xmlns:a16="http://schemas.microsoft.com/office/drawing/2014/main" id="{6888D532-2BAD-41B5-1B26-90372759A839}"/>
                </a:ext>
              </a:extLst>
            </p:cNvPr>
            <p:cNvSpPr>
              <a:spLocks/>
            </p:cNvSpPr>
            <p:nvPr/>
          </p:nvSpPr>
          <p:spPr bwMode="auto">
            <a:xfrm>
              <a:off x="8689" y="0"/>
              <a:ext cx="35367" cy="7714"/>
            </a:xfrm>
            <a:custGeom>
              <a:avLst/>
              <a:gdLst>
                <a:gd name="T0" fmla="*/ 1025 w 124183"/>
                <a:gd name="T1" fmla="*/ 1 h 23600"/>
                <a:gd name="T2" fmla="*/ 1 w 124183"/>
                <a:gd name="T3" fmla="*/ 1775 h 23600"/>
                <a:gd name="T4" fmla="*/ 120385 w 124183"/>
                <a:gd name="T5" fmla="*/ 1775 h 23600"/>
                <a:gd name="T6" fmla="*/ 108645 w 124183"/>
                <a:gd name="T7" fmla="*/ 23599 h 23600"/>
                <a:gd name="T8" fmla="*/ 111336 w 124183"/>
                <a:gd name="T9" fmla="*/ 23599 h 23600"/>
                <a:gd name="T10" fmla="*/ 124183 w 124183"/>
                <a:gd name="T11" fmla="*/ 1 h 23600"/>
                <a:gd name="T12" fmla="*/ 1025 w 124183"/>
                <a:gd name="T13" fmla="*/ 1 h 23600"/>
              </a:gdLst>
              <a:ahLst/>
              <a:cxnLst>
                <a:cxn ang="0">
                  <a:pos x="T0" y="T1"/>
                </a:cxn>
                <a:cxn ang="0">
                  <a:pos x="T2" y="T3"/>
                </a:cxn>
                <a:cxn ang="0">
                  <a:pos x="T4" y="T5"/>
                </a:cxn>
                <a:cxn ang="0">
                  <a:pos x="T6" y="T7"/>
                </a:cxn>
                <a:cxn ang="0">
                  <a:pos x="T8" y="T9"/>
                </a:cxn>
                <a:cxn ang="0">
                  <a:pos x="T10" y="T11"/>
                </a:cxn>
                <a:cxn ang="0">
                  <a:pos x="T12" y="T13"/>
                </a:cxn>
              </a:cxnLst>
              <a:rect l="0" t="0" r="r" b="b"/>
              <a:pathLst>
                <a:path w="124183" h="23600" extrusionOk="0">
                  <a:moveTo>
                    <a:pt x="1025" y="1"/>
                  </a:moveTo>
                  <a:lnTo>
                    <a:pt x="1" y="1775"/>
                  </a:lnTo>
                  <a:lnTo>
                    <a:pt x="120385" y="1775"/>
                  </a:lnTo>
                  <a:lnTo>
                    <a:pt x="108645" y="23599"/>
                  </a:lnTo>
                  <a:lnTo>
                    <a:pt x="111336" y="23599"/>
                  </a:lnTo>
                  <a:lnTo>
                    <a:pt x="124183" y="1"/>
                  </a:lnTo>
                  <a:lnTo>
                    <a:pt x="1025" y="1"/>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endParaRPr lang="en-US" sz="3200"/>
            </a:p>
          </p:txBody>
        </p:sp>
        <p:sp>
          <p:nvSpPr>
            <p:cNvPr id="77" name="Google Shape;2175;p42">
              <a:extLst>
                <a:ext uri="{FF2B5EF4-FFF2-40B4-BE49-F238E27FC236}">
                  <a16:creationId xmlns:a16="http://schemas.microsoft.com/office/drawing/2014/main" id="{711961D5-490A-D840-3857-0AE2624507AF}"/>
                </a:ext>
              </a:extLst>
            </p:cNvPr>
            <p:cNvSpPr>
              <a:spLocks/>
            </p:cNvSpPr>
            <p:nvPr/>
          </p:nvSpPr>
          <p:spPr bwMode="auto">
            <a:xfrm>
              <a:off x="4236" y="6718"/>
              <a:ext cx="21987" cy="1898"/>
            </a:xfrm>
            <a:custGeom>
              <a:avLst/>
              <a:gdLst>
                <a:gd name="T0" fmla="*/ 6335 w 77201"/>
                <a:gd name="T1" fmla="*/ 0 h 11086"/>
                <a:gd name="T2" fmla="*/ 1 w 77201"/>
                <a:gd name="T3" fmla="*/ 11085 h 11086"/>
                <a:gd name="T4" fmla="*/ 71129 w 77201"/>
                <a:gd name="T5" fmla="*/ 11085 h 11086"/>
                <a:gd name="T6" fmla="*/ 77201 w 77201"/>
                <a:gd name="T7" fmla="*/ 0 h 11086"/>
                <a:gd name="T8" fmla="*/ 6335 w 77201"/>
                <a:gd name="T9" fmla="*/ 0 h 11086"/>
                <a:gd name="T10" fmla="*/ 0 w 77201"/>
                <a:gd name="T11" fmla="*/ 0 h 11086"/>
                <a:gd name="T12" fmla="*/ 77201 w 77201"/>
                <a:gd name="T13" fmla="*/ 11086 h 11086"/>
              </a:gdLst>
              <a:ahLst/>
              <a:cxnLst>
                <a:cxn ang="0">
                  <a:pos x="T0" y="T1"/>
                </a:cxn>
                <a:cxn ang="0">
                  <a:pos x="T2" y="T3"/>
                </a:cxn>
                <a:cxn ang="0">
                  <a:pos x="T4" y="T5"/>
                </a:cxn>
                <a:cxn ang="0">
                  <a:pos x="T6" y="T7"/>
                </a:cxn>
                <a:cxn ang="0">
                  <a:pos x="T8" y="T9"/>
                </a:cxn>
              </a:cxnLst>
              <a:rect l="T10" t="T11" r="T12" b="T13"/>
              <a:pathLst>
                <a:path w="77201" h="11086" extrusionOk="0">
                  <a:moveTo>
                    <a:pt x="6335" y="0"/>
                  </a:moveTo>
                  <a:lnTo>
                    <a:pt x="1" y="11085"/>
                  </a:lnTo>
                  <a:lnTo>
                    <a:pt x="71129" y="11085"/>
                  </a:lnTo>
                  <a:lnTo>
                    <a:pt x="77201" y="0"/>
                  </a:lnTo>
                  <a:lnTo>
                    <a:pt x="6335" y="0"/>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365749" tIns="91425" rIns="91425" bIns="91425" anchor="ctr" anchorCtr="0" upright="1">
              <a:noAutofit/>
            </a:bodyPr>
            <a:lstStyle/>
            <a:p>
              <a:endParaRPr lang="en-US" sz="3200"/>
            </a:p>
          </p:txBody>
        </p:sp>
      </p:grpSp>
      <p:grpSp>
        <p:nvGrpSpPr>
          <p:cNvPr id="86" name="Group 85">
            <a:extLst>
              <a:ext uri="{FF2B5EF4-FFF2-40B4-BE49-F238E27FC236}">
                <a16:creationId xmlns:a16="http://schemas.microsoft.com/office/drawing/2014/main" id="{50D19480-7236-5376-8BB9-5A1FF26F2B6D}"/>
              </a:ext>
            </a:extLst>
          </p:cNvPr>
          <p:cNvGrpSpPr/>
          <p:nvPr/>
        </p:nvGrpSpPr>
        <p:grpSpPr>
          <a:xfrm>
            <a:off x="652587" y="2545574"/>
            <a:ext cx="5215283" cy="1034592"/>
            <a:chOff x="652587" y="2545574"/>
            <a:chExt cx="5215283" cy="1034592"/>
          </a:xfrm>
        </p:grpSpPr>
        <p:sp>
          <p:nvSpPr>
            <p:cNvPr id="66" name="Google Shape;2171;p42">
              <a:extLst>
                <a:ext uri="{FF2B5EF4-FFF2-40B4-BE49-F238E27FC236}">
                  <a16:creationId xmlns:a16="http://schemas.microsoft.com/office/drawing/2014/main" id="{E29CC535-8716-3EF4-ED47-B73A94D7C871}"/>
                </a:ext>
              </a:extLst>
            </p:cNvPr>
            <p:cNvSpPr>
              <a:spLocks/>
            </p:cNvSpPr>
            <p:nvPr/>
          </p:nvSpPr>
          <p:spPr bwMode="auto">
            <a:xfrm flipH="1">
              <a:off x="5057060" y="2545574"/>
              <a:ext cx="810810" cy="1034592"/>
            </a:xfrm>
            <a:custGeom>
              <a:avLst/>
              <a:gdLst>
                <a:gd name="T0" fmla="*/ 12025 w 24051"/>
                <a:gd name="T1" fmla="*/ 0 h 30255"/>
                <a:gd name="T2" fmla="*/ 0 w 24051"/>
                <a:gd name="T3" fmla="*/ 6942 h 30255"/>
                <a:gd name="T4" fmla="*/ 0 w 24051"/>
                <a:gd name="T5" fmla="*/ 30254 h 30255"/>
                <a:gd name="T6" fmla="*/ 24051 w 24051"/>
                <a:gd name="T7" fmla="*/ 30254 h 30255"/>
                <a:gd name="T8" fmla="*/ 24051 w 24051"/>
                <a:gd name="T9" fmla="*/ 6942 h 30255"/>
                <a:gd name="T10" fmla="*/ 12025 w 24051"/>
                <a:gd name="T11" fmla="*/ 0 h 30255"/>
                <a:gd name="T12" fmla="*/ 0 w 24051"/>
                <a:gd name="T13" fmla="*/ 0 h 30255"/>
                <a:gd name="T14" fmla="*/ 24051 w 24051"/>
                <a:gd name="T15" fmla="*/ 30255 h 30255"/>
              </a:gdLst>
              <a:ahLst/>
              <a:cxnLst>
                <a:cxn ang="0">
                  <a:pos x="T0" y="T1"/>
                </a:cxn>
                <a:cxn ang="0">
                  <a:pos x="T2" y="T3"/>
                </a:cxn>
                <a:cxn ang="0">
                  <a:pos x="T4" y="T5"/>
                </a:cxn>
                <a:cxn ang="0">
                  <a:pos x="T6" y="T7"/>
                </a:cxn>
                <a:cxn ang="0">
                  <a:pos x="T8" y="T9"/>
                </a:cxn>
                <a:cxn ang="0">
                  <a:pos x="T10" y="T11"/>
                </a:cxn>
              </a:cxnLst>
              <a:rect l="T12" t="T13" r="T14" b="T15"/>
              <a:pathLst>
                <a:path w="24051" h="30255" extrusionOk="0">
                  <a:moveTo>
                    <a:pt x="12025" y="0"/>
                  </a:moveTo>
                  <a:lnTo>
                    <a:pt x="0" y="6942"/>
                  </a:lnTo>
                  <a:lnTo>
                    <a:pt x="0" y="30254"/>
                  </a:lnTo>
                  <a:lnTo>
                    <a:pt x="24051" y="30254"/>
                  </a:lnTo>
                  <a:lnTo>
                    <a:pt x="24051" y="6942"/>
                  </a:lnTo>
                  <a:lnTo>
                    <a:pt x="12025" y="0"/>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91425" tIns="91425" rIns="91425" bIns="91425" anchor="ctr" anchorCtr="0" upright="1">
              <a:noAutofit/>
            </a:bodyPr>
            <a:lstStyle/>
            <a:p>
              <a:pPr algn="ctr" rtl="0">
                <a:lnSpc>
                  <a:spcPct val="115000"/>
                </a:lnSpc>
              </a:pPr>
              <a:r>
                <a:rPr lang="en-US" sz="3200" kern="1200">
                  <a:solidFill>
                    <a:srgbClr val="FFFFFF"/>
                  </a:solidFill>
                  <a:effectLst/>
                  <a:latin typeface="Adobe Arabic" panose="02040503050201020203" pitchFamily="18" charset="-78"/>
                  <a:ea typeface="GE Dinar Two Medium" panose="020A0503020102020204" pitchFamily="18" charset="-78"/>
                  <a:cs typeface="Sakkal Majalla" panose="02000000000000000000" pitchFamily="2" charset="-78"/>
                </a:rPr>
                <a:t>4</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67" name="Google Shape;2172;p42">
              <a:extLst>
                <a:ext uri="{FF2B5EF4-FFF2-40B4-BE49-F238E27FC236}">
                  <a16:creationId xmlns:a16="http://schemas.microsoft.com/office/drawing/2014/main" id="{359BF78A-4929-DE34-9EE1-1F453D74E368}"/>
                </a:ext>
              </a:extLst>
            </p:cNvPr>
            <p:cNvSpPr>
              <a:spLocks/>
            </p:cNvSpPr>
            <p:nvPr/>
          </p:nvSpPr>
          <p:spPr bwMode="auto">
            <a:xfrm flipH="1">
              <a:off x="5057060" y="3081362"/>
              <a:ext cx="575228" cy="498804"/>
            </a:xfrm>
            <a:custGeom>
              <a:avLst/>
              <a:gdLst>
                <a:gd name="T0" fmla="*/ 17062 w 17062"/>
                <a:gd name="T1" fmla="*/ 0 h 14586"/>
                <a:gd name="T2" fmla="*/ 0 w 17062"/>
                <a:gd name="T3" fmla="*/ 14585 h 14586"/>
                <a:gd name="T4" fmla="*/ 17062 w 17062"/>
                <a:gd name="T5" fmla="*/ 14585 h 14586"/>
                <a:gd name="T6" fmla="*/ 17062 w 17062"/>
                <a:gd name="T7" fmla="*/ 0 h 14586"/>
              </a:gdLst>
              <a:ahLst/>
              <a:cxnLst>
                <a:cxn ang="0">
                  <a:pos x="T0" y="T1"/>
                </a:cxn>
                <a:cxn ang="0">
                  <a:pos x="T2" y="T3"/>
                </a:cxn>
                <a:cxn ang="0">
                  <a:pos x="T4" y="T5"/>
                </a:cxn>
                <a:cxn ang="0">
                  <a:pos x="T6" y="T7"/>
                </a:cxn>
              </a:cxnLst>
              <a:rect l="0" t="0" r="r" b="b"/>
              <a:pathLst>
                <a:path w="17062" h="14586" extrusionOk="0">
                  <a:moveTo>
                    <a:pt x="17062" y="0"/>
                  </a:moveTo>
                  <a:lnTo>
                    <a:pt x="0" y="14585"/>
                  </a:lnTo>
                  <a:lnTo>
                    <a:pt x="17062" y="14585"/>
                  </a:lnTo>
                  <a:lnTo>
                    <a:pt x="17062" y="0"/>
                  </a:lnTo>
                  <a:close/>
                </a:path>
              </a:pathLst>
            </a:custGeom>
            <a:solidFill>
              <a:srgbClr val="343C4F"/>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endParaRPr lang="en-US" sz="3200"/>
            </a:p>
          </p:txBody>
        </p:sp>
        <p:sp>
          <p:nvSpPr>
            <p:cNvPr id="68" name="Google Shape;2173;p42">
              <a:extLst>
                <a:ext uri="{FF2B5EF4-FFF2-40B4-BE49-F238E27FC236}">
                  <a16:creationId xmlns:a16="http://schemas.microsoft.com/office/drawing/2014/main" id="{E9913CB3-EC69-BD59-9791-EF15E5654395}"/>
                </a:ext>
              </a:extLst>
            </p:cNvPr>
            <p:cNvSpPr>
              <a:spLocks/>
            </p:cNvSpPr>
            <p:nvPr/>
          </p:nvSpPr>
          <p:spPr bwMode="auto">
            <a:xfrm flipH="1">
              <a:off x="652587" y="2545574"/>
              <a:ext cx="4475502" cy="926282"/>
            </a:xfrm>
            <a:custGeom>
              <a:avLst/>
              <a:gdLst>
                <a:gd name="T0" fmla="*/ 9585 w 132743"/>
                <a:gd name="T1" fmla="*/ 1 h 23600"/>
                <a:gd name="T2" fmla="*/ 0 w 132743"/>
                <a:gd name="T3" fmla="*/ 16610 h 23600"/>
                <a:gd name="T4" fmla="*/ 2322 w 132743"/>
                <a:gd name="T5" fmla="*/ 23599 h 23600"/>
                <a:gd name="T6" fmla="*/ 119896 w 132743"/>
                <a:gd name="T7" fmla="*/ 23599 h 23600"/>
                <a:gd name="T8" fmla="*/ 132743 w 132743"/>
                <a:gd name="T9" fmla="*/ 1 h 23600"/>
                <a:gd name="T10" fmla="*/ 9585 w 132743"/>
                <a:gd name="T11" fmla="*/ 1 h 23600"/>
                <a:gd name="T12" fmla="*/ 0 w 132743"/>
                <a:gd name="T13" fmla="*/ 0 h 23600"/>
                <a:gd name="T14" fmla="*/ 132743 w 132743"/>
                <a:gd name="T15" fmla="*/ 23600 h 23600"/>
              </a:gdLst>
              <a:ahLst/>
              <a:cxnLst>
                <a:cxn ang="0">
                  <a:pos x="T0" y="T1"/>
                </a:cxn>
                <a:cxn ang="0">
                  <a:pos x="T2" y="T3"/>
                </a:cxn>
                <a:cxn ang="0">
                  <a:pos x="T4" y="T5"/>
                </a:cxn>
                <a:cxn ang="0">
                  <a:pos x="T6" y="T7"/>
                </a:cxn>
                <a:cxn ang="0">
                  <a:pos x="T8" y="T9"/>
                </a:cxn>
                <a:cxn ang="0">
                  <a:pos x="T10" y="T11"/>
                </a:cxn>
              </a:cxnLst>
              <a:rect l="T12" t="T13" r="T14" b="T15"/>
              <a:pathLst>
                <a:path w="132743" h="23600" extrusionOk="0">
                  <a:moveTo>
                    <a:pt x="9585" y="1"/>
                  </a:moveTo>
                  <a:lnTo>
                    <a:pt x="0" y="16610"/>
                  </a:lnTo>
                  <a:lnTo>
                    <a:pt x="2322" y="23599"/>
                  </a:lnTo>
                  <a:lnTo>
                    <a:pt x="119896" y="23599"/>
                  </a:lnTo>
                  <a:lnTo>
                    <a:pt x="132743" y="1"/>
                  </a:lnTo>
                  <a:lnTo>
                    <a:pt x="9585" y="1"/>
                  </a:lnTo>
                  <a:close/>
                </a:path>
              </a:pathLst>
            </a:custGeom>
            <a:solidFill>
              <a:srgbClr val="EEEEEE"/>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365749" tIns="182875" rIns="91425" bIns="91425" anchor="t" anchorCtr="0" upright="1">
              <a:noAutofit/>
            </a:bodyPr>
            <a:lstStyle/>
            <a:p>
              <a:pPr algn="ctr" rtl="0">
                <a:lnSpc>
                  <a:spcPct val="80000"/>
                </a:lnSpc>
              </a:pPr>
              <a:r>
                <a:rPr lang="ar-SY" sz="3200" b="1" kern="1200">
                  <a:solidFill>
                    <a:srgbClr val="000000"/>
                  </a:solidFill>
                  <a:effectLst/>
                  <a:latin typeface="Times New Roman" panose="02020603050405020304" pitchFamily="18" charset="0"/>
                  <a:ea typeface="GE Dinar Two Medium" panose="020A0503020102020204" pitchFamily="18" charset="-78"/>
                  <a:cs typeface="Adobe Arabic" panose="02040503050201020203" pitchFamily="18" charset="-78"/>
                </a:rPr>
                <a:t>تحديد نطاق العمل</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69" name="Google Shape;2174;p42">
              <a:extLst>
                <a:ext uri="{FF2B5EF4-FFF2-40B4-BE49-F238E27FC236}">
                  <a16:creationId xmlns:a16="http://schemas.microsoft.com/office/drawing/2014/main" id="{6CAB2446-2007-742D-7C9E-F3BFDA56E670}"/>
                </a:ext>
              </a:extLst>
            </p:cNvPr>
            <p:cNvSpPr>
              <a:spLocks/>
            </p:cNvSpPr>
            <p:nvPr/>
          </p:nvSpPr>
          <p:spPr bwMode="auto">
            <a:xfrm flipH="1">
              <a:off x="652587" y="2545574"/>
              <a:ext cx="4186881" cy="926282"/>
            </a:xfrm>
            <a:custGeom>
              <a:avLst/>
              <a:gdLst>
                <a:gd name="T0" fmla="*/ 1025 w 124183"/>
                <a:gd name="T1" fmla="*/ 1 h 23600"/>
                <a:gd name="T2" fmla="*/ 1 w 124183"/>
                <a:gd name="T3" fmla="*/ 1775 h 23600"/>
                <a:gd name="T4" fmla="*/ 120385 w 124183"/>
                <a:gd name="T5" fmla="*/ 1775 h 23600"/>
                <a:gd name="T6" fmla="*/ 108645 w 124183"/>
                <a:gd name="T7" fmla="*/ 23599 h 23600"/>
                <a:gd name="T8" fmla="*/ 111336 w 124183"/>
                <a:gd name="T9" fmla="*/ 23599 h 23600"/>
                <a:gd name="T10" fmla="*/ 124183 w 124183"/>
                <a:gd name="T11" fmla="*/ 1 h 23600"/>
                <a:gd name="T12" fmla="*/ 1025 w 124183"/>
                <a:gd name="T13" fmla="*/ 1 h 23600"/>
              </a:gdLst>
              <a:ahLst/>
              <a:cxnLst>
                <a:cxn ang="0">
                  <a:pos x="T0" y="T1"/>
                </a:cxn>
                <a:cxn ang="0">
                  <a:pos x="T2" y="T3"/>
                </a:cxn>
                <a:cxn ang="0">
                  <a:pos x="T4" y="T5"/>
                </a:cxn>
                <a:cxn ang="0">
                  <a:pos x="T6" y="T7"/>
                </a:cxn>
                <a:cxn ang="0">
                  <a:pos x="T8" y="T9"/>
                </a:cxn>
                <a:cxn ang="0">
                  <a:pos x="T10" y="T11"/>
                </a:cxn>
                <a:cxn ang="0">
                  <a:pos x="T12" y="T13"/>
                </a:cxn>
              </a:cxnLst>
              <a:rect l="0" t="0" r="r" b="b"/>
              <a:pathLst>
                <a:path w="124183" h="23600" extrusionOk="0">
                  <a:moveTo>
                    <a:pt x="1025" y="1"/>
                  </a:moveTo>
                  <a:lnTo>
                    <a:pt x="1" y="1775"/>
                  </a:lnTo>
                  <a:lnTo>
                    <a:pt x="120385" y="1775"/>
                  </a:lnTo>
                  <a:lnTo>
                    <a:pt x="108645" y="23599"/>
                  </a:lnTo>
                  <a:lnTo>
                    <a:pt x="111336" y="23599"/>
                  </a:lnTo>
                  <a:lnTo>
                    <a:pt x="124183" y="1"/>
                  </a:lnTo>
                  <a:lnTo>
                    <a:pt x="1025" y="1"/>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endParaRPr lang="en-US" sz="3200"/>
            </a:p>
          </p:txBody>
        </p:sp>
        <p:sp>
          <p:nvSpPr>
            <p:cNvPr id="70" name="Google Shape;2175;p42">
              <a:extLst>
                <a:ext uri="{FF2B5EF4-FFF2-40B4-BE49-F238E27FC236}">
                  <a16:creationId xmlns:a16="http://schemas.microsoft.com/office/drawing/2014/main" id="{2BE9CF12-1CD4-B59E-2489-E5118129EBE1}"/>
                </a:ext>
              </a:extLst>
            </p:cNvPr>
            <p:cNvSpPr>
              <a:spLocks/>
            </p:cNvSpPr>
            <p:nvPr/>
          </p:nvSpPr>
          <p:spPr bwMode="auto">
            <a:xfrm flipH="1">
              <a:off x="2763727" y="3352259"/>
              <a:ext cx="2602906" cy="227907"/>
            </a:xfrm>
            <a:custGeom>
              <a:avLst/>
              <a:gdLst>
                <a:gd name="T0" fmla="*/ 6335 w 77201"/>
                <a:gd name="T1" fmla="*/ 0 h 11086"/>
                <a:gd name="T2" fmla="*/ 1 w 77201"/>
                <a:gd name="T3" fmla="*/ 11085 h 11086"/>
                <a:gd name="T4" fmla="*/ 71129 w 77201"/>
                <a:gd name="T5" fmla="*/ 11085 h 11086"/>
                <a:gd name="T6" fmla="*/ 77201 w 77201"/>
                <a:gd name="T7" fmla="*/ 0 h 11086"/>
                <a:gd name="T8" fmla="*/ 6335 w 77201"/>
                <a:gd name="T9" fmla="*/ 0 h 11086"/>
                <a:gd name="T10" fmla="*/ 0 w 77201"/>
                <a:gd name="T11" fmla="*/ 0 h 11086"/>
                <a:gd name="T12" fmla="*/ 77201 w 77201"/>
                <a:gd name="T13" fmla="*/ 11086 h 11086"/>
              </a:gdLst>
              <a:ahLst/>
              <a:cxnLst>
                <a:cxn ang="0">
                  <a:pos x="T0" y="T1"/>
                </a:cxn>
                <a:cxn ang="0">
                  <a:pos x="T2" y="T3"/>
                </a:cxn>
                <a:cxn ang="0">
                  <a:pos x="T4" y="T5"/>
                </a:cxn>
                <a:cxn ang="0">
                  <a:pos x="T6" y="T7"/>
                </a:cxn>
                <a:cxn ang="0">
                  <a:pos x="T8" y="T9"/>
                </a:cxn>
              </a:cxnLst>
              <a:rect l="T10" t="T11" r="T12" b="T13"/>
              <a:pathLst>
                <a:path w="77201" h="11086" extrusionOk="0">
                  <a:moveTo>
                    <a:pt x="6335" y="0"/>
                  </a:moveTo>
                  <a:lnTo>
                    <a:pt x="1" y="11085"/>
                  </a:lnTo>
                  <a:lnTo>
                    <a:pt x="71129" y="11085"/>
                  </a:lnTo>
                  <a:lnTo>
                    <a:pt x="77201" y="0"/>
                  </a:lnTo>
                  <a:lnTo>
                    <a:pt x="6335" y="0"/>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365749" tIns="91425" rIns="91425" bIns="91425" anchor="ctr" anchorCtr="0" upright="1">
              <a:noAutofit/>
            </a:bodyPr>
            <a:lstStyle/>
            <a:p>
              <a:endParaRPr lang="en-US" sz="3200"/>
            </a:p>
          </p:txBody>
        </p:sp>
      </p:grpSp>
      <p:grpSp>
        <p:nvGrpSpPr>
          <p:cNvPr id="85" name="Group 84">
            <a:extLst>
              <a:ext uri="{FF2B5EF4-FFF2-40B4-BE49-F238E27FC236}">
                <a16:creationId xmlns:a16="http://schemas.microsoft.com/office/drawing/2014/main" id="{B3DCDE22-EE92-9C07-595E-22B03BA22B64}"/>
              </a:ext>
            </a:extLst>
          </p:cNvPr>
          <p:cNvGrpSpPr/>
          <p:nvPr/>
        </p:nvGrpSpPr>
        <p:grpSpPr>
          <a:xfrm>
            <a:off x="652587" y="3923347"/>
            <a:ext cx="5215283" cy="1034592"/>
            <a:chOff x="652587" y="3923347"/>
            <a:chExt cx="5215283" cy="1034592"/>
          </a:xfrm>
        </p:grpSpPr>
        <p:sp>
          <p:nvSpPr>
            <p:cNvPr id="55" name="Google Shape;2171;p42">
              <a:extLst>
                <a:ext uri="{FF2B5EF4-FFF2-40B4-BE49-F238E27FC236}">
                  <a16:creationId xmlns:a16="http://schemas.microsoft.com/office/drawing/2014/main" id="{EEF9E71F-2F48-855E-4334-086271C26A58}"/>
                </a:ext>
              </a:extLst>
            </p:cNvPr>
            <p:cNvSpPr>
              <a:spLocks/>
            </p:cNvSpPr>
            <p:nvPr/>
          </p:nvSpPr>
          <p:spPr bwMode="auto">
            <a:xfrm flipH="1">
              <a:off x="5057060" y="3923347"/>
              <a:ext cx="810810" cy="1034592"/>
            </a:xfrm>
            <a:custGeom>
              <a:avLst/>
              <a:gdLst>
                <a:gd name="T0" fmla="*/ 12025 w 24051"/>
                <a:gd name="T1" fmla="*/ 0 h 30255"/>
                <a:gd name="T2" fmla="*/ 0 w 24051"/>
                <a:gd name="T3" fmla="*/ 6942 h 30255"/>
                <a:gd name="T4" fmla="*/ 0 w 24051"/>
                <a:gd name="T5" fmla="*/ 30254 h 30255"/>
                <a:gd name="T6" fmla="*/ 24051 w 24051"/>
                <a:gd name="T7" fmla="*/ 30254 h 30255"/>
                <a:gd name="T8" fmla="*/ 24051 w 24051"/>
                <a:gd name="T9" fmla="*/ 6942 h 30255"/>
                <a:gd name="T10" fmla="*/ 12025 w 24051"/>
                <a:gd name="T11" fmla="*/ 0 h 30255"/>
                <a:gd name="T12" fmla="*/ 0 w 24051"/>
                <a:gd name="T13" fmla="*/ 0 h 30255"/>
                <a:gd name="T14" fmla="*/ 24051 w 24051"/>
                <a:gd name="T15" fmla="*/ 30255 h 30255"/>
              </a:gdLst>
              <a:ahLst/>
              <a:cxnLst>
                <a:cxn ang="0">
                  <a:pos x="T0" y="T1"/>
                </a:cxn>
                <a:cxn ang="0">
                  <a:pos x="T2" y="T3"/>
                </a:cxn>
                <a:cxn ang="0">
                  <a:pos x="T4" y="T5"/>
                </a:cxn>
                <a:cxn ang="0">
                  <a:pos x="T6" y="T7"/>
                </a:cxn>
                <a:cxn ang="0">
                  <a:pos x="T8" y="T9"/>
                </a:cxn>
                <a:cxn ang="0">
                  <a:pos x="T10" y="T11"/>
                </a:cxn>
              </a:cxnLst>
              <a:rect l="T12" t="T13" r="T14" b="T15"/>
              <a:pathLst>
                <a:path w="24051" h="30255" extrusionOk="0">
                  <a:moveTo>
                    <a:pt x="12025" y="0"/>
                  </a:moveTo>
                  <a:lnTo>
                    <a:pt x="0" y="6942"/>
                  </a:lnTo>
                  <a:lnTo>
                    <a:pt x="0" y="30254"/>
                  </a:lnTo>
                  <a:lnTo>
                    <a:pt x="24051" y="30254"/>
                  </a:lnTo>
                  <a:lnTo>
                    <a:pt x="24051" y="6942"/>
                  </a:lnTo>
                  <a:lnTo>
                    <a:pt x="12025" y="0"/>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91425" tIns="91425" rIns="91425" bIns="91425" anchor="ctr" anchorCtr="0" upright="1">
              <a:noAutofit/>
            </a:bodyPr>
            <a:lstStyle/>
            <a:p>
              <a:pPr algn="ctr" rtl="0">
                <a:lnSpc>
                  <a:spcPct val="115000"/>
                </a:lnSpc>
              </a:pPr>
              <a:r>
                <a:rPr lang="en-US" sz="3200" kern="1200">
                  <a:solidFill>
                    <a:srgbClr val="FFFFFF"/>
                  </a:solidFill>
                  <a:effectLst/>
                  <a:latin typeface="Adobe Arabic" panose="02040503050201020203" pitchFamily="18" charset="-78"/>
                  <a:ea typeface="GE Dinar Two Medium" panose="020A0503020102020204" pitchFamily="18" charset="-78"/>
                  <a:cs typeface="Sakkal Majalla" panose="02000000000000000000" pitchFamily="2" charset="-78"/>
                </a:rPr>
                <a:t>6</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56" name="Google Shape;2172;p42">
              <a:extLst>
                <a:ext uri="{FF2B5EF4-FFF2-40B4-BE49-F238E27FC236}">
                  <a16:creationId xmlns:a16="http://schemas.microsoft.com/office/drawing/2014/main" id="{EA8BC5EC-EDE0-FE97-FEA9-29E91FE29EBE}"/>
                </a:ext>
              </a:extLst>
            </p:cNvPr>
            <p:cNvSpPr>
              <a:spLocks/>
            </p:cNvSpPr>
            <p:nvPr/>
          </p:nvSpPr>
          <p:spPr bwMode="auto">
            <a:xfrm flipH="1">
              <a:off x="5057060" y="4459135"/>
              <a:ext cx="575228" cy="498804"/>
            </a:xfrm>
            <a:custGeom>
              <a:avLst/>
              <a:gdLst>
                <a:gd name="T0" fmla="*/ 17062 w 17062"/>
                <a:gd name="T1" fmla="*/ 0 h 14586"/>
                <a:gd name="T2" fmla="*/ 0 w 17062"/>
                <a:gd name="T3" fmla="*/ 14585 h 14586"/>
                <a:gd name="T4" fmla="*/ 17062 w 17062"/>
                <a:gd name="T5" fmla="*/ 14585 h 14586"/>
                <a:gd name="T6" fmla="*/ 17062 w 17062"/>
                <a:gd name="T7" fmla="*/ 0 h 14586"/>
              </a:gdLst>
              <a:ahLst/>
              <a:cxnLst>
                <a:cxn ang="0">
                  <a:pos x="T0" y="T1"/>
                </a:cxn>
                <a:cxn ang="0">
                  <a:pos x="T2" y="T3"/>
                </a:cxn>
                <a:cxn ang="0">
                  <a:pos x="T4" y="T5"/>
                </a:cxn>
                <a:cxn ang="0">
                  <a:pos x="T6" y="T7"/>
                </a:cxn>
              </a:cxnLst>
              <a:rect l="0" t="0" r="r" b="b"/>
              <a:pathLst>
                <a:path w="17062" h="14586" extrusionOk="0">
                  <a:moveTo>
                    <a:pt x="17062" y="0"/>
                  </a:moveTo>
                  <a:lnTo>
                    <a:pt x="0" y="14585"/>
                  </a:lnTo>
                  <a:lnTo>
                    <a:pt x="17062" y="14585"/>
                  </a:lnTo>
                  <a:lnTo>
                    <a:pt x="17062" y="0"/>
                  </a:lnTo>
                  <a:close/>
                </a:path>
              </a:pathLst>
            </a:custGeom>
            <a:solidFill>
              <a:srgbClr val="343C4F"/>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endParaRPr lang="en-US" sz="3200"/>
            </a:p>
          </p:txBody>
        </p:sp>
        <p:sp>
          <p:nvSpPr>
            <p:cNvPr id="57" name="Google Shape;2173;p42">
              <a:extLst>
                <a:ext uri="{FF2B5EF4-FFF2-40B4-BE49-F238E27FC236}">
                  <a16:creationId xmlns:a16="http://schemas.microsoft.com/office/drawing/2014/main" id="{0EB44358-A33E-21BA-4A85-3B0D47B1B58B}"/>
                </a:ext>
              </a:extLst>
            </p:cNvPr>
            <p:cNvSpPr>
              <a:spLocks/>
            </p:cNvSpPr>
            <p:nvPr/>
          </p:nvSpPr>
          <p:spPr bwMode="auto">
            <a:xfrm flipH="1">
              <a:off x="652587" y="3923347"/>
              <a:ext cx="4475502" cy="926282"/>
            </a:xfrm>
            <a:custGeom>
              <a:avLst/>
              <a:gdLst>
                <a:gd name="T0" fmla="*/ 9585 w 132743"/>
                <a:gd name="T1" fmla="*/ 1 h 23600"/>
                <a:gd name="T2" fmla="*/ 0 w 132743"/>
                <a:gd name="T3" fmla="*/ 16610 h 23600"/>
                <a:gd name="T4" fmla="*/ 2322 w 132743"/>
                <a:gd name="T5" fmla="*/ 23599 h 23600"/>
                <a:gd name="T6" fmla="*/ 119896 w 132743"/>
                <a:gd name="T7" fmla="*/ 23599 h 23600"/>
                <a:gd name="T8" fmla="*/ 132743 w 132743"/>
                <a:gd name="T9" fmla="*/ 1 h 23600"/>
                <a:gd name="T10" fmla="*/ 9585 w 132743"/>
                <a:gd name="T11" fmla="*/ 1 h 23600"/>
                <a:gd name="T12" fmla="*/ 0 w 132743"/>
                <a:gd name="T13" fmla="*/ 0 h 23600"/>
                <a:gd name="T14" fmla="*/ 132743 w 132743"/>
                <a:gd name="T15" fmla="*/ 23600 h 23600"/>
              </a:gdLst>
              <a:ahLst/>
              <a:cxnLst>
                <a:cxn ang="0">
                  <a:pos x="T0" y="T1"/>
                </a:cxn>
                <a:cxn ang="0">
                  <a:pos x="T2" y="T3"/>
                </a:cxn>
                <a:cxn ang="0">
                  <a:pos x="T4" y="T5"/>
                </a:cxn>
                <a:cxn ang="0">
                  <a:pos x="T6" y="T7"/>
                </a:cxn>
                <a:cxn ang="0">
                  <a:pos x="T8" y="T9"/>
                </a:cxn>
                <a:cxn ang="0">
                  <a:pos x="T10" y="T11"/>
                </a:cxn>
              </a:cxnLst>
              <a:rect l="T12" t="T13" r="T14" b="T15"/>
              <a:pathLst>
                <a:path w="132743" h="23600" extrusionOk="0">
                  <a:moveTo>
                    <a:pt x="9585" y="1"/>
                  </a:moveTo>
                  <a:lnTo>
                    <a:pt x="0" y="16610"/>
                  </a:lnTo>
                  <a:lnTo>
                    <a:pt x="2322" y="23599"/>
                  </a:lnTo>
                  <a:lnTo>
                    <a:pt x="119896" y="23599"/>
                  </a:lnTo>
                  <a:lnTo>
                    <a:pt x="132743" y="1"/>
                  </a:lnTo>
                  <a:lnTo>
                    <a:pt x="9585" y="1"/>
                  </a:lnTo>
                  <a:close/>
                </a:path>
              </a:pathLst>
            </a:custGeom>
            <a:solidFill>
              <a:srgbClr val="EEEEEE"/>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365749" tIns="182875" rIns="91425" bIns="91425" anchor="t" anchorCtr="0" upright="1">
              <a:noAutofit/>
            </a:bodyPr>
            <a:lstStyle/>
            <a:p>
              <a:pPr algn="ctr" rtl="0">
                <a:lnSpc>
                  <a:spcPct val="80000"/>
                </a:lnSpc>
              </a:pPr>
              <a:r>
                <a:rPr lang="ar-SY" sz="3200" b="1" kern="1200">
                  <a:solidFill>
                    <a:srgbClr val="000000"/>
                  </a:solidFill>
                  <a:effectLst/>
                  <a:latin typeface="Times New Roman" panose="02020603050405020304" pitchFamily="18" charset="0"/>
                  <a:ea typeface="GE Dinar Two Medium" panose="020A0503020102020204" pitchFamily="18" charset="-78"/>
                  <a:cs typeface="Adobe Arabic" panose="02040503050201020203" pitchFamily="18" charset="-78"/>
                </a:rPr>
                <a:t>تنظيم فريق العمل</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58" name="Google Shape;2174;p42">
              <a:extLst>
                <a:ext uri="{FF2B5EF4-FFF2-40B4-BE49-F238E27FC236}">
                  <a16:creationId xmlns:a16="http://schemas.microsoft.com/office/drawing/2014/main" id="{F363C416-FF87-90D6-EC5B-91F922A347C8}"/>
                </a:ext>
              </a:extLst>
            </p:cNvPr>
            <p:cNvSpPr>
              <a:spLocks/>
            </p:cNvSpPr>
            <p:nvPr/>
          </p:nvSpPr>
          <p:spPr bwMode="auto">
            <a:xfrm flipH="1">
              <a:off x="652587" y="3923347"/>
              <a:ext cx="4186881" cy="926282"/>
            </a:xfrm>
            <a:custGeom>
              <a:avLst/>
              <a:gdLst>
                <a:gd name="T0" fmla="*/ 1025 w 124183"/>
                <a:gd name="T1" fmla="*/ 1 h 23600"/>
                <a:gd name="T2" fmla="*/ 1 w 124183"/>
                <a:gd name="T3" fmla="*/ 1775 h 23600"/>
                <a:gd name="T4" fmla="*/ 120385 w 124183"/>
                <a:gd name="T5" fmla="*/ 1775 h 23600"/>
                <a:gd name="T6" fmla="*/ 108645 w 124183"/>
                <a:gd name="T7" fmla="*/ 23599 h 23600"/>
                <a:gd name="T8" fmla="*/ 111336 w 124183"/>
                <a:gd name="T9" fmla="*/ 23599 h 23600"/>
                <a:gd name="T10" fmla="*/ 124183 w 124183"/>
                <a:gd name="T11" fmla="*/ 1 h 23600"/>
                <a:gd name="T12" fmla="*/ 1025 w 124183"/>
                <a:gd name="T13" fmla="*/ 1 h 23600"/>
              </a:gdLst>
              <a:ahLst/>
              <a:cxnLst>
                <a:cxn ang="0">
                  <a:pos x="T0" y="T1"/>
                </a:cxn>
                <a:cxn ang="0">
                  <a:pos x="T2" y="T3"/>
                </a:cxn>
                <a:cxn ang="0">
                  <a:pos x="T4" y="T5"/>
                </a:cxn>
                <a:cxn ang="0">
                  <a:pos x="T6" y="T7"/>
                </a:cxn>
                <a:cxn ang="0">
                  <a:pos x="T8" y="T9"/>
                </a:cxn>
                <a:cxn ang="0">
                  <a:pos x="T10" y="T11"/>
                </a:cxn>
                <a:cxn ang="0">
                  <a:pos x="T12" y="T13"/>
                </a:cxn>
              </a:cxnLst>
              <a:rect l="0" t="0" r="r" b="b"/>
              <a:pathLst>
                <a:path w="124183" h="23600" extrusionOk="0">
                  <a:moveTo>
                    <a:pt x="1025" y="1"/>
                  </a:moveTo>
                  <a:lnTo>
                    <a:pt x="1" y="1775"/>
                  </a:lnTo>
                  <a:lnTo>
                    <a:pt x="120385" y="1775"/>
                  </a:lnTo>
                  <a:lnTo>
                    <a:pt x="108645" y="23599"/>
                  </a:lnTo>
                  <a:lnTo>
                    <a:pt x="111336" y="23599"/>
                  </a:lnTo>
                  <a:lnTo>
                    <a:pt x="124183" y="1"/>
                  </a:lnTo>
                  <a:lnTo>
                    <a:pt x="1025" y="1"/>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endParaRPr lang="en-US" sz="3200"/>
            </a:p>
          </p:txBody>
        </p:sp>
        <p:sp>
          <p:nvSpPr>
            <p:cNvPr id="59" name="Google Shape;2175;p42">
              <a:extLst>
                <a:ext uri="{FF2B5EF4-FFF2-40B4-BE49-F238E27FC236}">
                  <a16:creationId xmlns:a16="http://schemas.microsoft.com/office/drawing/2014/main" id="{6F364C9A-31E2-AD6B-BF62-646BD420CCC1}"/>
                </a:ext>
              </a:extLst>
            </p:cNvPr>
            <p:cNvSpPr>
              <a:spLocks/>
            </p:cNvSpPr>
            <p:nvPr/>
          </p:nvSpPr>
          <p:spPr bwMode="auto">
            <a:xfrm flipH="1">
              <a:off x="2763727" y="4730032"/>
              <a:ext cx="2602906" cy="227907"/>
            </a:xfrm>
            <a:custGeom>
              <a:avLst/>
              <a:gdLst>
                <a:gd name="T0" fmla="*/ 6335 w 77201"/>
                <a:gd name="T1" fmla="*/ 0 h 11086"/>
                <a:gd name="T2" fmla="*/ 1 w 77201"/>
                <a:gd name="T3" fmla="*/ 11085 h 11086"/>
                <a:gd name="T4" fmla="*/ 71129 w 77201"/>
                <a:gd name="T5" fmla="*/ 11085 h 11086"/>
                <a:gd name="T6" fmla="*/ 77201 w 77201"/>
                <a:gd name="T7" fmla="*/ 0 h 11086"/>
                <a:gd name="T8" fmla="*/ 6335 w 77201"/>
                <a:gd name="T9" fmla="*/ 0 h 11086"/>
                <a:gd name="T10" fmla="*/ 0 w 77201"/>
                <a:gd name="T11" fmla="*/ 0 h 11086"/>
                <a:gd name="T12" fmla="*/ 77201 w 77201"/>
                <a:gd name="T13" fmla="*/ 11086 h 11086"/>
              </a:gdLst>
              <a:ahLst/>
              <a:cxnLst>
                <a:cxn ang="0">
                  <a:pos x="T0" y="T1"/>
                </a:cxn>
                <a:cxn ang="0">
                  <a:pos x="T2" y="T3"/>
                </a:cxn>
                <a:cxn ang="0">
                  <a:pos x="T4" y="T5"/>
                </a:cxn>
                <a:cxn ang="0">
                  <a:pos x="T6" y="T7"/>
                </a:cxn>
                <a:cxn ang="0">
                  <a:pos x="T8" y="T9"/>
                </a:cxn>
              </a:cxnLst>
              <a:rect l="T10" t="T11" r="T12" b="T13"/>
              <a:pathLst>
                <a:path w="77201" h="11086" extrusionOk="0">
                  <a:moveTo>
                    <a:pt x="6335" y="0"/>
                  </a:moveTo>
                  <a:lnTo>
                    <a:pt x="1" y="11085"/>
                  </a:lnTo>
                  <a:lnTo>
                    <a:pt x="71129" y="11085"/>
                  </a:lnTo>
                  <a:lnTo>
                    <a:pt x="77201" y="0"/>
                  </a:lnTo>
                  <a:lnTo>
                    <a:pt x="6335" y="0"/>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365749" tIns="91425" rIns="91425" bIns="91425" anchor="ctr" anchorCtr="0" upright="1">
              <a:noAutofit/>
            </a:bodyPr>
            <a:lstStyle/>
            <a:p>
              <a:endParaRPr lang="en-US" sz="3200"/>
            </a:p>
          </p:txBody>
        </p:sp>
      </p:grpSp>
      <p:grpSp>
        <p:nvGrpSpPr>
          <p:cNvPr id="11" name="Google Shape;2170;p42">
            <a:extLst>
              <a:ext uri="{FF2B5EF4-FFF2-40B4-BE49-F238E27FC236}">
                <a16:creationId xmlns:a16="http://schemas.microsoft.com/office/drawing/2014/main" id="{EA50907B-5F33-17DC-F01C-754BB7B46FE3}"/>
              </a:ext>
            </a:extLst>
          </p:cNvPr>
          <p:cNvGrpSpPr>
            <a:grpSpLocks/>
          </p:cNvGrpSpPr>
          <p:nvPr/>
        </p:nvGrpSpPr>
        <p:grpSpPr bwMode="auto">
          <a:xfrm flipH="1">
            <a:off x="6324135" y="5232858"/>
            <a:ext cx="5215278" cy="1034592"/>
            <a:chOff x="2924296" y="2118500"/>
            <a:chExt cx="44054" cy="8616"/>
          </a:xfrm>
        </p:grpSpPr>
        <p:sp>
          <p:nvSpPr>
            <p:cNvPr id="44" name="Google Shape;2171;p42">
              <a:extLst>
                <a:ext uri="{FF2B5EF4-FFF2-40B4-BE49-F238E27FC236}">
                  <a16:creationId xmlns:a16="http://schemas.microsoft.com/office/drawing/2014/main" id="{AE318452-3615-9A98-28FD-2BF5D3E897DC}"/>
                </a:ext>
              </a:extLst>
            </p:cNvPr>
            <p:cNvSpPr>
              <a:spLocks/>
            </p:cNvSpPr>
            <p:nvPr/>
          </p:nvSpPr>
          <p:spPr bwMode="auto">
            <a:xfrm>
              <a:off x="2924296" y="2118500"/>
              <a:ext cx="6849" cy="8616"/>
            </a:xfrm>
            <a:custGeom>
              <a:avLst/>
              <a:gdLst>
                <a:gd name="T0" fmla="*/ 12025 w 24051"/>
                <a:gd name="T1" fmla="*/ 0 h 30255"/>
                <a:gd name="T2" fmla="*/ 0 w 24051"/>
                <a:gd name="T3" fmla="*/ 6942 h 30255"/>
                <a:gd name="T4" fmla="*/ 0 w 24051"/>
                <a:gd name="T5" fmla="*/ 30254 h 30255"/>
                <a:gd name="T6" fmla="*/ 24051 w 24051"/>
                <a:gd name="T7" fmla="*/ 30254 h 30255"/>
                <a:gd name="T8" fmla="*/ 24051 w 24051"/>
                <a:gd name="T9" fmla="*/ 6942 h 30255"/>
                <a:gd name="T10" fmla="*/ 12025 w 24051"/>
                <a:gd name="T11" fmla="*/ 0 h 30255"/>
                <a:gd name="T12" fmla="*/ 0 w 24051"/>
                <a:gd name="T13" fmla="*/ 0 h 30255"/>
                <a:gd name="T14" fmla="*/ 24051 w 24051"/>
                <a:gd name="T15" fmla="*/ 30255 h 30255"/>
              </a:gdLst>
              <a:ahLst/>
              <a:cxnLst>
                <a:cxn ang="0">
                  <a:pos x="T0" y="T1"/>
                </a:cxn>
                <a:cxn ang="0">
                  <a:pos x="T2" y="T3"/>
                </a:cxn>
                <a:cxn ang="0">
                  <a:pos x="T4" y="T5"/>
                </a:cxn>
                <a:cxn ang="0">
                  <a:pos x="T6" y="T7"/>
                </a:cxn>
                <a:cxn ang="0">
                  <a:pos x="T8" y="T9"/>
                </a:cxn>
                <a:cxn ang="0">
                  <a:pos x="T10" y="T11"/>
                </a:cxn>
              </a:cxnLst>
              <a:rect l="T12" t="T13" r="T14" b="T15"/>
              <a:pathLst>
                <a:path w="24051" h="30255" extrusionOk="0">
                  <a:moveTo>
                    <a:pt x="12025" y="0"/>
                  </a:moveTo>
                  <a:lnTo>
                    <a:pt x="0" y="6942"/>
                  </a:lnTo>
                  <a:lnTo>
                    <a:pt x="0" y="30254"/>
                  </a:lnTo>
                  <a:lnTo>
                    <a:pt x="24051" y="30254"/>
                  </a:lnTo>
                  <a:lnTo>
                    <a:pt x="24051" y="6942"/>
                  </a:lnTo>
                  <a:lnTo>
                    <a:pt x="12025" y="0"/>
                  </a:lnTo>
                  <a:close/>
                </a:path>
              </a:pathLst>
            </a:custGeom>
            <a:solidFill>
              <a:srgbClr val="A0C9CA"/>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91425" tIns="91425" rIns="91425" bIns="91425" anchor="ctr" anchorCtr="0" upright="1">
              <a:noAutofit/>
            </a:bodyPr>
            <a:lstStyle/>
            <a:p>
              <a:pPr algn="ctr" rtl="0">
                <a:lnSpc>
                  <a:spcPct val="115000"/>
                </a:lnSpc>
              </a:pPr>
              <a:r>
                <a:rPr lang="en-US" sz="3200" kern="1200">
                  <a:solidFill>
                    <a:srgbClr val="FFFFFF"/>
                  </a:solidFill>
                  <a:effectLst/>
                  <a:latin typeface="Adobe Arabic" panose="02040503050201020203" pitchFamily="18" charset="-78"/>
                  <a:ea typeface="GE Dinar Two Medium" panose="020A0503020102020204" pitchFamily="18" charset="-78"/>
                  <a:cs typeface="Sakkal Majalla" panose="02000000000000000000" pitchFamily="2" charset="-78"/>
                </a:rPr>
                <a:t>7</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45" name="Google Shape;2172;p42">
              <a:extLst>
                <a:ext uri="{FF2B5EF4-FFF2-40B4-BE49-F238E27FC236}">
                  <a16:creationId xmlns:a16="http://schemas.microsoft.com/office/drawing/2014/main" id="{4018E6DB-A158-B182-9E8E-A9DD95F5432D}"/>
                </a:ext>
              </a:extLst>
            </p:cNvPr>
            <p:cNvSpPr>
              <a:spLocks/>
            </p:cNvSpPr>
            <p:nvPr/>
          </p:nvSpPr>
          <p:spPr bwMode="auto">
            <a:xfrm>
              <a:off x="2926286" y="2122962"/>
              <a:ext cx="4859" cy="4154"/>
            </a:xfrm>
            <a:custGeom>
              <a:avLst/>
              <a:gdLst>
                <a:gd name="T0" fmla="*/ 17062 w 17062"/>
                <a:gd name="T1" fmla="*/ 0 h 14586"/>
                <a:gd name="T2" fmla="*/ 0 w 17062"/>
                <a:gd name="T3" fmla="*/ 14585 h 14586"/>
                <a:gd name="T4" fmla="*/ 17062 w 17062"/>
                <a:gd name="T5" fmla="*/ 14585 h 14586"/>
                <a:gd name="T6" fmla="*/ 17062 w 17062"/>
                <a:gd name="T7" fmla="*/ 0 h 14586"/>
              </a:gdLst>
              <a:ahLst/>
              <a:cxnLst>
                <a:cxn ang="0">
                  <a:pos x="T0" y="T1"/>
                </a:cxn>
                <a:cxn ang="0">
                  <a:pos x="T2" y="T3"/>
                </a:cxn>
                <a:cxn ang="0">
                  <a:pos x="T4" y="T5"/>
                </a:cxn>
                <a:cxn ang="0">
                  <a:pos x="T6" y="T7"/>
                </a:cxn>
              </a:cxnLst>
              <a:rect l="0" t="0" r="r" b="b"/>
              <a:pathLst>
                <a:path w="17062" h="14586" extrusionOk="0">
                  <a:moveTo>
                    <a:pt x="17062" y="0"/>
                  </a:moveTo>
                  <a:lnTo>
                    <a:pt x="0" y="14585"/>
                  </a:lnTo>
                  <a:lnTo>
                    <a:pt x="17062" y="14585"/>
                  </a:lnTo>
                  <a:lnTo>
                    <a:pt x="17062" y="0"/>
                  </a:lnTo>
                  <a:close/>
                </a:path>
              </a:pathLst>
            </a:custGeom>
            <a:solidFill>
              <a:srgbClr val="168489"/>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endParaRPr lang="en-US" sz="3200"/>
            </a:p>
          </p:txBody>
        </p:sp>
        <p:sp>
          <p:nvSpPr>
            <p:cNvPr id="46" name="Google Shape;2173;p42">
              <a:extLst>
                <a:ext uri="{FF2B5EF4-FFF2-40B4-BE49-F238E27FC236}">
                  <a16:creationId xmlns:a16="http://schemas.microsoft.com/office/drawing/2014/main" id="{8E44D382-722A-853D-E67F-15D3DFB490C4}"/>
                </a:ext>
              </a:extLst>
            </p:cNvPr>
            <p:cNvSpPr>
              <a:spLocks/>
            </p:cNvSpPr>
            <p:nvPr/>
          </p:nvSpPr>
          <p:spPr bwMode="auto">
            <a:xfrm>
              <a:off x="2930545" y="2118500"/>
              <a:ext cx="37805" cy="7714"/>
            </a:xfrm>
            <a:custGeom>
              <a:avLst/>
              <a:gdLst>
                <a:gd name="T0" fmla="*/ 9585 w 132743"/>
                <a:gd name="T1" fmla="*/ 1 h 23600"/>
                <a:gd name="T2" fmla="*/ 0 w 132743"/>
                <a:gd name="T3" fmla="*/ 16610 h 23600"/>
                <a:gd name="T4" fmla="*/ 2322 w 132743"/>
                <a:gd name="T5" fmla="*/ 23599 h 23600"/>
                <a:gd name="T6" fmla="*/ 119896 w 132743"/>
                <a:gd name="T7" fmla="*/ 23599 h 23600"/>
                <a:gd name="T8" fmla="*/ 132743 w 132743"/>
                <a:gd name="T9" fmla="*/ 1 h 23600"/>
                <a:gd name="T10" fmla="*/ 9585 w 132743"/>
                <a:gd name="T11" fmla="*/ 1 h 23600"/>
                <a:gd name="T12" fmla="*/ 0 w 132743"/>
                <a:gd name="T13" fmla="*/ 0 h 23600"/>
                <a:gd name="T14" fmla="*/ 132743 w 132743"/>
                <a:gd name="T15" fmla="*/ 23600 h 23600"/>
              </a:gdLst>
              <a:ahLst/>
              <a:cxnLst>
                <a:cxn ang="0">
                  <a:pos x="T0" y="T1"/>
                </a:cxn>
                <a:cxn ang="0">
                  <a:pos x="T2" y="T3"/>
                </a:cxn>
                <a:cxn ang="0">
                  <a:pos x="T4" y="T5"/>
                </a:cxn>
                <a:cxn ang="0">
                  <a:pos x="T6" y="T7"/>
                </a:cxn>
                <a:cxn ang="0">
                  <a:pos x="T8" y="T9"/>
                </a:cxn>
                <a:cxn ang="0">
                  <a:pos x="T10" y="T11"/>
                </a:cxn>
              </a:cxnLst>
              <a:rect l="T12" t="T13" r="T14" b="T15"/>
              <a:pathLst>
                <a:path w="132743" h="23600" extrusionOk="0">
                  <a:moveTo>
                    <a:pt x="9585" y="1"/>
                  </a:moveTo>
                  <a:lnTo>
                    <a:pt x="0" y="16610"/>
                  </a:lnTo>
                  <a:lnTo>
                    <a:pt x="2322" y="23599"/>
                  </a:lnTo>
                  <a:lnTo>
                    <a:pt x="119896" y="23599"/>
                  </a:lnTo>
                  <a:lnTo>
                    <a:pt x="132743" y="1"/>
                  </a:lnTo>
                  <a:lnTo>
                    <a:pt x="9585" y="1"/>
                  </a:lnTo>
                  <a:close/>
                </a:path>
              </a:pathLst>
            </a:custGeom>
            <a:solidFill>
              <a:srgbClr val="EEEEEE"/>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365749" tIns="182875" rIns="91425" bIns="91425" anchor="t" anchorCtr="0" upright="1">
              <a:noAutofit/>
            </a:bodyPr>
            <a:lstStyle/>
            <a:p>
              <a:pPr algn="ctr" rtl="0">
                <a:lnSpc>
                  <a:spcPct val="80000"/>
                </a:lnSpc>
              </a:pPr>
              <a:r>
                <a:rPr lang="ar-SY" sz="3200" b="1" kern="1200">
                  <a:solidFill>
                    <a:srgbClr val="000000"/>
                  </a:solidFill>
                  <a:effectLst/>
                  <a:latin typeface="Times New Roman" panose="02020603050405020304" pitchFamily="18" charset="0"/>
                  <a:ea typeface="GE Dinar Two Medium" panose="020A0503020102020204" pitchFamily="18" charset="-78"/>
                  <a:cs typeface="Adobe Arabic" panose="02040503050201020203" pitchFamily="18" charset="-78"/>
                </a:rPr>
                <a:t>التواصل مع إدارة العميل</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47" name="Google Shape;2174;p42">
              <a:extLst>
                <a:ext uri="{FF2B5EF4-FFF2-40B4-BE49-F238E27FC236}">
                  <a16:creationId xmlns:a16="http://schemas.microsoft.com/office/drawing/2014/main" id="{EB985DA4-566B-51B6-01A0-CAA402D7A7E1}"/>
                </a:ext>
              </a:extLst>
            </p:cNvPr>
            <p:cNvSpPr>
              <a:spLocks/>
            </p:cNvSpPr>
            <p:nvPr/>
          </p:nvSpPr>
          <p:spPr bwMode="auto">
            <a:xfrm>
              <a:off x="2932983" y="2118500"/>
              <a:ext cx="35367" cy="7714"/>
            </a:xfrm>
            <a:custGeom>
              <a:avLst/>
              <a:gdLst>
                <a:gd name="T0" fmla="*/ 1025 w 124183"/>
                <a:gd name="T1" fmla="*/ 1 h 23600"/>
                <a:gd name="T2" fmla="*/ 1 w 124183"/>
                <a:gd name="T3" fmla="*/ 1775 h 23600"/>
                <a:gd name="T4" fmla="*/ 120385 w 124183"/>
                <a:gd name="T5" fmla="*/ 1775 h 23600"/>
                <a:gd name="T6" fmla="*/ 108645 w 124183"/>
                <a:gd name="T7" fmla="*/ 23599 h 23600"/>
                <a:gd name="T8" fmla="*/ 111336 w 124183"/>
                <a:gd name="T9" fmla="*/ 23599 h 23600"/>
                <a:gd name="T10" fmla="*/ 124183 w 124183"/>
                <a:gd name="T11" fmla="*/ 1 h 23600"/>
                <a:gd name="T12" fmla="*/ 1025 w 124183"/>
                <a:gd name="T13" fmla="*/ 1 h 23600"/>
              </a:gdLst>
              <a:ahLst/>
              <a:cxnLst>
                <a:cxn ang="0">
                  <a:pos x="T0" y="T1"/>
                </a:cxn>
                <a:cxn ang="0">
                  <a:pos x="T2" y="T3"/>
                </a:cxn>
                <a:cxn ang="0">
                  <a:pos x="T4" y="T5"/>
                </a:cxn>
                <a:cxn ang="0">
                  <a:pos x="T6" y="T7"/>
                </a:cxn>
                <a:cxn ang="0">
                  <a:pos x="T8" y="T9"/>
                </a:cxn>
                <a:cxn ang="0">
                  <a:pos x="T10" y="T11"/>
                </a:cxn>
                <a:cxn ang="0">
                  <a:pos x="T12" y="T13"/>
                </a:cxn>
              </a:cxnLst>
              <a:rect l="0" t="0" r="r" b="b"/>
              <a:pathLst>
                <a:path w="124183" h="23600" extrusionOk="0">
                  <a:moveTo>
                    <a:pt x="1025" y="1"/>
                  </a:moveTo>
                  <a:lnTo>
                    <a:pt x="1" y="1775"/>
                  </a:lnTo>
                  <a:lnTo>
                    <a:pt x="120385" y="1775"/>
                  </a:lnTo>
                  <a:lnTo>
                    <a:pt x="108645" y="23599"/>
                  </a:lnTo>
                  <a:lnTo>
                    <a:pt x="111336" y="23599"/>
                  </a:lnTo>
                  <a:lnTo>
                    <a:pt x="124183" y="1"/>
                  </a:lnTo>
                  <a:lnTo>
                    <a:pt x="1025" y="1"/>
                  </a:lnTo>
                  <a:close/>
                </a:path>
              </a:pathLst>
            </a:custGeom>
            <a:solidFill>
              <a:srgbClr val="A0C9CA"/>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endParaRPr lang="en-US" sz="3200"/>
            </a:p>
          </p:txBody>
        </p:sp>
        <p:sp>
          <p:nvSpPr>
            <p:cNvPr id="48" name="Google Shape;2175;p42">
              <a:extLst>
                <a:ext uri="{FF2B5EF4-FFF2-40B4-BE49-F238E27FC236}">
                  <a16:creationId xmlns:a16="http://schemas.microsoft.com/office/drawing/2014/main" id="{1453F2D1-73B4-2A7D-EBA0-5D366BCCB9A4}"/>
                </a:ext>
              </a:extLst>
            </p:cNvPr>
            <p:cNvSpPr>
              <a:spLocks/>
            </p:cNvSpPr>
            <p:nvPr/>
          </p:nvSpPr>
          <p:spPr bwMode="auto">
            <a:xfrm>
              <a:off x="2928530" y="2125218"/>
              <a:ext cx="21987" cy="1898"/>
            </a:xfrm>
            <a:custGeom>
              <a:avLst/>
              <a:gdLst>
                <a:gd name="T0" fmla="*/ 6335 w 77201"/>
                <a:gd name="T1" fmla="*/ 0 h 11086"/>
                <a:gd name="T2" fmla="*/ 1 w 77201"/>
                <a:gd name="T3" fmla="*/ 11085 h 11086"/>
                <a:gd name="T4" fmla="*/ 71129 w 77201"/>
                <a:gd name="T5" fmla="*/ 11085 h 11086"/>
                <a:gd name="T6" fmla="*/ 77201 w 77201"/>
                <a:gd name="T7" fmla="*/ 0 h 11086"/>
                <a:gd name="T8" fmla="*/ 6335 w 77201"/>
                <a:gd name="T9" fmla="*/ 0 h 11086"/>
                <a:gd name="T10" fmla="*/ 0 w 77201"/>
                <a:gd name="T11" fmla="*/ 0 h 11086"/>
                <a:gd name="T12" fmla="*/ 77201 w 77201"/>
                <a:gd name="T13" fmla="*/ 11086 h 11086"/>
              </a:gdLst>
              <a:ahLst/>
              <a:cxnLst>
                <a:cxn ang="0">
                  <a:pos x="T0" y="T1"/>
                </a:cxn>
                <a:cxn ang="0">
                  <a:pos x="T2" y="T3"/>
                </a:cxn>
                <a:cxn ang="0">
                  <a:pos x="T4" y="T5"/>
                </a:cxn>
                <a:cxn ang="0">
                  <a:pos x="T6" y="T7"/>
                </a:cxn>
                <a:cxn ang="0">
                  <a:pos x="T8" y="T9"/>
                </a:cxn>
              </a:cxnLst>
              <a:rect l="T10" t="T11" r="T12" b="T13"/>
              <a:pathLst>
                <a:path w="77201" h="11086" extrusionOk="0">
                  <a:moveTo>
                    <a:pt x="6335" y="0"/>
                  </a:moveTo>
                  <a:lnTo>
                    <a:pt x="1" y="11085"/>
                  </a:lnTo>
                  <a:lnTo>
                    <a:pt x="71129" y="11085"/>
                  </a:lnTo>
                  <a:lnTo>
                    <a:pt x="77201" y="0"/>
                  </a:lnTo>
                  <a:lnTo>
                    <a:pt x="6335" y="0"/>
                  </a:lnTo>
                  <a:close/>
                </a:path>
              </a:pathLst>
            </a:custGeom>
            <a:solidFill>
              <a:srgbClr val="A0C9CA"/>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365749" tIns="91425" rIns="91425" bIns="91425" anchor="ctr" anchorCtr="0" upright="1">
              <a:noAutofit/>
            </a:bodyPr>
            <a:lstStyle/>
            <a:p>
              <a:endParaRPr lang="en-US" sz="3200"/>
            </a:p>
          </p:txBody>
        </p:sp>
      </p:grpSp>
      <p:grpSp>
        <p:nvGrpSpPr>
          <p:cNvPr id="35" name="Google Shape;2170;p42">
            <a:extLst>
              <a:ext uri="{FF2B5EF4-FFF2-40B4-BE49-F238E27FC236}">
                <a16:creationId xmlns:a16="http://schemas.microsoft.com/office/drawing/2014/main" id="{87725A23-788D-956B-588C-EA062D43B38E}"/>
              </a:ext>
            </a:extLst>
          </p:cNvPr>
          <p:cNvGrpSpPr>
            <a:grpSpLocks/>
          </p:cNvGrpSpPr>
          <p:nvPr/>
        </p:nvGrpSpPr>
        <p:grpSpPr bwMode="auto">
          <a:xfrm flipH="1">
            <a:off x="652593" y="5232858"/>
            <a:ext cx="5215278" cy="1034592"/>
            <a:chOff x="2" y="2118500"/>
            <a:chExt cx="44054" cy="8616"/>
          </a:xfrm>
        </p:grpSpPr>
        <p:sp>
          <p:nvSpPr>
            <p:cNvPr id="39" name="Google Shape;2171;p42">
              <a:extLst>
                <a:ext uri="{FF2B5EF4-FFF2-40B4-BE49-F238E27FC236}">
                  <a16:creationId xmlns:a16="http://schemas.microsoft.com/office/drawing/2014/main" id="{7BCABC3B-CF7A-D387-D81C-4FA6CC07FD9C}"/>
                </a:ext>
              </a:extLst>
            </p:cNvPr>
            <p:cNvSpPr>
              <a:spLocks/>
            </p:cNvSpPr>
            <p:nvPr/>
          </p:nvSpPr>
          <p:spPr bwMode="auto">
            <a:xfrm>
              <a:off x="2" y="2118500"/>
              <a:ext cx="6849" cy="8616"/>
            </a:xfrm>
            <a:custGeom>
              <a:avLst/>
              <a:gdLst>
                <a:gd name="T0" fmla="*/ 12025 w 24051"/>
                <a:gd name="T1" fmla="*/ 0 h 30255"/>
                <a:gd name="T2" fmla="*/ 0 w 24051"/>
                <a:gd name="T3" fmla="*/ 6942 h 30255"/>
                <a:gd name="T4" fmla="*/ 0 w 24051"/>
                <a:gd name="T5" fmla="*/ 30254 h 30255"/>
                <a:gd name="T6" fmla="*/ 24051 w 24051"/>
                <a:gd name="T7" fmla="*/ 30254 h 30255"/>
                <a:gd name="T8" fmla="*/ 24051 w 24051"/>
                <a:gd name="T9" fmla="*/ 6942 h 30255"/>
                <a:gd name="T10" fmla="*/ 12025 w 24051"/>
                <a:gd name="T11" fmla="*/ 0 h 30255"/>
                <a:gd name="T12" fmla="*/ 0 w 24051"/>
                <a:gd name="T13" fmla="*/ 0 h 30255"/>
                <a:gd name="T14" fmla="*/ 24051 w 24051"/>
                <a:gd name="T15" fmla="*/ 30255 h 30255"/>
              </a:gdLst>
              <a:ahLst/>
              <a:cxnLst>
                <a:cxn ang="0">
                  <a:pos x="T0" y="T1"/>
                </a:cxn>
                <a:cxn ang="0">
                  <a:pos x="T2" y="T3"/>
                </a:cxn>
                <a:cxn ang="0">
                  <a:pos x="T4" y="T5"/>
                </a:cxn>
                <a:cxn ang="0">
                  <a:pos x="T6" y="T7"/>
                </a:cxn>
                <a:cxn ang="0">
                  <a:pos x="T8" y="T9"/>
                </a:cxn>
                <a:cxn ang="0">
                  <a:pos x="T10" y="T11"/>
                </a:cxn>
              </a:cxnLst>
              <a:rect l="T12" t="T13" r="T14" b="T15"/>
              <a:pathLst>
                <a:path w="24051" h="30255" extrusionOk="0">
                  <a:moveTo>
                    <a:pt x="12025" y="0"/>
                  </a:moveTo>
                  <a:lnTo>
                    <a:pt x="0" y="6942"/>
                  </a:lnTo>
                  <a:lnTo>
                    <a:pt x="0" y="30254"/>
                  </a:lnTo>
                  <a:lnTo>
                    <a:pt x="24051" y="30254"/>
                  </a:lnTo>
                  <a:lnTo>
                    <a:pt x="24051" y="6942"/>
                  </a:lnTo>
                  <a:lnTo>
                    <a:pt x="12025" y="0"/>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91425" tIns="91425" rIns="91425" bIns="91425" anchor="ctr" anchorCtr="0" upright="1">
              <a:noAutofit/>
            </a:bodyPr>
            <a:lstStyle/>
            <a:p>
              <a:pPr algn="ctr" rtl="0">
                <a:lnSpc>
                  <a:spcPct val="115000"/>
                </a:lnSpc>
              </a:pPr>
              <a:r>
                <a:rPr lang="en-US" sz="3200" kern="1200">
                  <a:solidFill>
                    <a:srgbClr val="FFFFFF"/>
                  </a:solidFill>
                  <a:effectLst/>
                  <a:latin typeface="Adobe Arabic" panose="02040503050201020203" pitchFamily="18" charset="-78"/>
                  <a:ea typeface="GE Dinar Two Medium" panose="020A0503020102020204" pitchFamily="18" charset="-78"/>
                  <a:cs typeface="Sakkal Majalla" panose="02000000000000000000" pitchFamily="2" charset="-78"/>
                </a:rPr>
                <a:t>8</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40" name="Google Shape;2172;p42">
              <a:extLst>
                <a:ext uri="{FF2B5EF4-FFF2-40B4-BE49-F238E27FC236}">
                  <a16:creationId xmlns:a16="http://schemas.microsoft.com/office/drawing/2014/main" id="{B9EEB1B0-0608-566B-BC7A-A0DFF3F72EBC}"/>
                </a:ext>
              </a:extLst>
            </p:cNvPr>
            <p:cNvSpPr>
              <a:spLocks/>
            </p:cNvSpPr>
            <p:nvPr/>
          </p:nvSpPr>
          <p:spPr bwMode="auto">
            <a:xfrm>
              <a:off x="1992" y="2122962"/>
              <a:ext cx="4859" cy="4154"/>
            </a:xfrm>
            <a:custGeom>
              <a:avLst/>
              <a:gdLst>
                <a:gd name="T0" fmla="*/ 17062 w 17062"/>
                <a:gd name="T1" fmla="*/ 0 h 14586"/>
                <a:gd name="T2" fmla="*/ 0 w 17062"/>
                <a:gd name="T3" fmla="*/ 14585 h 14586"/>
                <a:gd name="T4" fmla="*/ 17062 w 17062"/>
                <a:gd name="T5" fmla="*/ 14585 h 14586"/>
                <a:gd name="T6" fmla="*/ 17062 w 17062"/>
                <a:gd name="T7" fmla="*/ 0 h 14586"/>
              </a:gdLst>
              <a:ahLst/>
              <a:cxnLst>
                <a:cxn ang="0">
                  <a:pos x="T0" y="T1"/>
                </a:cxn>
                <a:cxn ang="0">
                  <a:pos x="T2" y="T3"/>
                </a:cxn>
                <a:cxn ang="0">
                  <a:pos x="T4" y="T5"/>
                </a:cxn>
                <a:cxn ang="0">
                  <a:pos x="T6" y="T7"/>
                </a:cxn>
              </a:cxnLst>
              <a:rect l="0" t="0" r="r" b="b"/>
              <a:pathLst>
                <a:path w="17062" h="14586" extrusionOk="0">
                  <a:moveTo>
                    <a:pt x="17062" y="0"/>
                  </a:moveTo>
                  <a:lnTo>
                    <a:pt x="0" y="14585"/>
                  </a:lnTo>
                  <a:lnTo>
                    <a:pt x="17062" y="14585"/>
                  </a:lnTo>
                  <a:lnTo>
                    <a:pt x="17062" y="0"/>
                  </a:lnTo>
                  <a:close/>
                </a:path>
              </a:pathLst>
            </a:custGeom>
            <a:solidFill>
              <a:srgbClr val="343C4F"/>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endParaRPr lang="en-US" sz="3200"/>
            </a:p>
          </p:txBody>
        </p:sp>
        <p:sp>
          <p:nvSpPr>
            <p:cNvPr id="41" name="Google Shape;2173;p42">
              <a:extLst>
                <a:ext uri="{FF2B5EF4-FFF2-40B4-BE49-F238E27FC236}">
                  <a16:creationId xmlns:a16="http://schemas.microsoft.com/office/drawing/2014/main" id="{9E43674A-2770-6B18-4B41-49994430C660}"/>
                </a:ext>
              </a:extLst>
            </p:cNvPr>
            <p:cNvSpPr>
              <a:spLocks/>
            </p:cNvSpPr>
            <p:nvPr/>
          </p:nvSpPr>
          <p:spPr bwMode="auto">
            <a:xfrm>
              <a:off x="6251" y="2118500"/>
              <a:ext cx="37805" cy="7714"/>
            </a:xfrm>
            <a:custGeom>
              <a:avLst/>
              <a:gdLst>
                <a:gd name="T0" fmla="*/ 9585 w 132743"/>
                <a:gd name="T1" fmla="*/ 1 h 23600"/>
                <a:gd name="T2" fmla="*/ 0 w 132743"/>
                <a:gd name="T3" fmla="*/ 16610 h 23600"/>
                <a:gd name="T4" fmla="*/ 2322 w 132743"/>
                <a:gd name="T5" fmla="*/ 23599 h 23600"/>
                <a:gd name="T6" fmla="*/ 119896 w 132743"/>
                <a:gd name="T7" fmla="*/ 23599 h 23600"/>
                <a:gd name="T8" fmla="*/ 132743 w 132743"/>
                <a:gd name="T9" fmla="*/ 1 h 23600"/>
                <a:gd name="T10" fmla="*/ 9585 w 132743"/>
                <a:gd name="T11" fmla="*/ 1 h 23600"/>
                <a:gd name="T12" fmla="*/ 0 w 132743"/>
                <a:gd name="T13" fmla="*/ 0 h 23600"/>
                <a:gd name="T14" fmla="*/ 132743 w 132743"/>
                <a:gd name="T15" fmla="*/ 23600 h 23600"/>
              </a:gdLst>
              <a:ahLst/>
              <a:cxnLst>
                <a:cxn ang="0">
                  <a:pos x="T0" y="T1"/>
                </a:cxn>
                <a:cxn ang="0">
                  <a:pos x="T2" y="T3"/>
                </a:cxn>
                <a:cxn ang="0">
                  <a:pos x="T4" y="T5"/>
                </a:cxn>
                <a:cxn ang="0">
                  <a:pos x="T6" y="T7"/>
                </a:cxn>
                <a:cxn ang="0">
                  <a:pos x="T8" y="T9"/>
                </a:cxn>
                <a:cxn ang="0">
                  <a:pos x="T10" y="T11"/>
                </a:cxn>
              </a:cxnLst>
              <a:rect l="T12" t="T13" r="T14" b="T15"/>
              <a:pathLst>
                <a:path w="132743" h="23600" extrusionOk="0">
                  <a:moveTo>
                    <a:pt x="9585" y="1"/>
                  </a:moveTo>
                  <a:lnTo>
                    <a:pt x="0" y="16610"/>
                  </a:lnTo>
                  <a:lnTo>
                    <a:pt x="2322" y="23599"/>
                  </a:lnTo>
                  <a:lnTo>
                    <a:pt x="119896" y="23599"/>
                  </a:lnTo>
                  <a:lnTo>
                    <a:pt x="132743" y="1"/>
                  </a:lnTo>
                  <a:lnTo>
                    <a:pt x="9585" y="1"/>
                  </a:lnTo>
                  <a:close/>
                </a:path>
              </a:pathLst>
            </a:custGeom>
            <a:solidFill>
              <a:srgbClr val="EEEEEE"/>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365749" tIns="182875" rIns="91425" bIns="91425" anchor="t" anchorCtr="0" upright="1">
              <a:noAutofit/>
            </a:bodyPr>
            <a:lstStyle/>
            <a:p>
              <a:pPr algn="ctr" rtl="0">
                <a:lnSpc>
                  <a:spcPct val="80000"/>
                </a:lnSpc>
              </a:pPr>
              <a:r>
                <a:rPr lang="ar-SY" sz="3200" b="1" kern="1200">
                  <a:solidFill>
                    <a:srgbClr val="000000"/>
                  </a:solidFill>
                  <a:effectLst/>
                  <a:latin typeface="Times New Roman" panose="02020603050405020304" pitchFamily="18" charset="0"/>
                  <a:ea typeface="GE Dinar Two Medium" panose="020A0503020102020204" pitchFamily="18" charset="-78"/>
                  <a:cs typeface="Adobe Arabic" panose="02040503050201020203" pitchFamily="18" charset="-78"/>
                </a:rPr>
                <a:t>التأكد من الامتثال للمعايير والقوانين</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42" name="Google Shape;2174;p42">
              <a:extLst>
                <a:ext uri="{FF2B5EF4-FFF2-40B4-BE49-F238E27FC236}">
                  <a16:creationId xmlns:a16="http://schemas.microsoft.com/office/drawing/2014/main" id="{C7984533-E362-85A2-5169-9E79EA8A9B8F}"/>
                </a:ext>
              </a:extLst>
            </p:cNvPr>
            <p:cNvSpPr>
              <a:spLocks/>
            </p:cNvSpPr>
            <p:nvPr/>
          </p:nvSpPr>
          <p:spPr bwMode="auto">
            <a:xfrm>
              <a:off x="8689" y="2118500"/>
              <a:ext cx="35367" cy="7714"/>
            </a:xfrm>
            <a:custGeom>
              <a:avLst/>
              <a:gdLst>
                <a:gd name="T0" fmla="*/ 1025 w 124183"/>
                <a:gd name="T1" fmla="*/ 1 h 23600"/>
                <a:gd name="T2" fmla="*/ 1 w 124183"/>
                <a:gd name="T3" fmla="*/ 1775 h 23600"/>
                <a:gd name="T4" fmla="*/ 120385 w 124183"/>
                <a:gd name="T5" fmla="*/ 1775 h 23600"/>
                <a:gd name="T6" fmla="*/ 108645 w 124183"/>
                <a:gd name="T7" fmla="*/ 23599 h 23600"/>
                <a:gd name="T8" fmla="*/ 111336 w 124183"/>
                <a:gd name="T9" fmla="*/ 23599 h 23600"/>
                <a:gd name="T10" fmla="*/ 124183 w 124183"/>
                <a:gd name="T11" fmla="*/ 1 h 23600"/>
                <a:gd name="T12" fmla="*/ 1025 w 124183"/>
                <a:gd name="T13" fmla="*/ 1 h 23600"/>
              </a:gdLst>
              <a:ahLst/>
              <a:cxnLst>
                <a:cxn ang="0">
                  <a:pos x="T0" y="T1"/>
                </a:cxn>
                <a:cxn ang="0">
                  <a:pos x="T2" y="T3"/>
                </a:cxn>
                <a:cxn ang="0">
                  <a:pos x="T4" y="T5"/>
                </a:cxn>
                <a:cxn ang="0">
                  <a:pos x="T6" y="T7"/>
                </a:cxn>
                <a:cxn ang="0">
                  <a:pos x="T8" y="T9"/>
                </a:cxn>
                <a:cxn ang="0">
                  <a:pos x="T10" y="T11"/>
                </a:cxn>
                <a:cxn ang="0">
                  <a:pos x="T12" y="T13"/>
                </a:cxn>
              </a:cxnLst>
              <a:rect l="0" t="0" r="r" b="b"/>
              <a:pathLst>
                <a:path w="124183" h="23600" extrusionOk="0">
                  <a:moveTo>
                    <a:pt x="1025" y="1"/>
                  </a:moveTo>
                  <a:lnTo>
                    <a:pt x="1" y="1775"/>
                  </a:lnTo>
                  <a:lnTo>
                    <a:pt x="120385" y="1775"/>
                  </a:lnTo>
                  <a:lnTo>
                    <a:pt x="108645" y="23599"/>
                  </a:lnTo>
                  <a:lnTo>
                    <a:pt x="111336" y="23599"/>
                  </a:lnTo>
                  <a:lnTo>
                    <a:pt x="124183" y="1"/>
                  </a:lnTo>
                  <a:lnTo>
                    <a:pt x="1025" y="1"/>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endParaRPr lang="en-US" sz="3200"/>
            </a:p>
          </p:txBody>
        </p:sp>
        <p:sp>
          <p:nvSpPr>
            <p:cNvPr id="43" name="Google Shape;2175;p42">
              <a:extLst>
                <a:ext uri="{FF2B5EF4-FFF2-40B4-BE49-F238E27FC236}">
                  <a16:creationId xmlns:a16="http://schemas.microsoft.com/office/drawing/2014/main" id="{3A58EE90-7CEF-AA7A-093E-2F79429FCD73}"/>
                </a:ext>
              </a:extLst>
            </p:cNvPr>
            <p:cNvSpPr>
              <a:spLocks/>
            </p:cNvSpPr>
            <p:nvPr/>
          </p:nvSpPr>
          <p:spPr bwMode="auto">
            <a:xfrm>
              <a:off x="4236" y="2125218"/>
              <a:ext cx="21987" cy="1898"/>
            </a:xfrm>
            <a:custGeom>
              <a:avLst/>
              <a:gdLst>
                <a:gd name="T0" fmla="*/ 6335 w 77201"/>
                <a:gd name="T1" fmla="*/ 0 h 11086"/>
                <a:gd name="T2" fmla="*/ 1 w 77201"/>
                <a:gd name="T3" fmla="*/ 11085 h 11086"/>
                <a:gd name="T4" fmla="*/ 71129 w 77201"/>
                <a:gd name="T5" fmla="*/ 11085 h 11086"/>
                <a:gd name="T6" fmla="*/ 77201 w 77201"/>
                <a:gd name="T7" fmla="*/ 0 h 11086"/>
                <a:gd name="T8" fmla="*/ 6335 w 77201"/>
                <a:gd name="T9" fmla="*/ 0 h 11086"/>
                <a:gd name="T10" fmla="*/ 0 w 77201"/>
                <a:gd name="T11" fmla="*/ 0 h 11086"/>
                <a:gd name="T12" fmla="*/ 77201 w 77201"/>
                <a:gd name="T13" fmla="*/ 11086 h 11086"/>
              </a:gdLst>
              <a:ahLst/>
              <a:cxnLst>
                <a:cxn ang="0">
                  <a:pos x="T0" y="T1"/>
                </a:cxn>
                <a:cxn ang="0">
                  <a:pos x="T2" y="T3"/>
                </a:cxn>
                <a:cxn ang="0">
                  <a:pos x="T4" y="T5"/>
                </a:cxn>
                <a:cxn ang="0">
                  <a:pos x="T6" y="T7"/>
                </a:cxn>
                <a:cxn ang="0">
                  <a:pos x="T8" y="T9"/>
                </a:cxn>
              </a:cxnLst>
              <a:rect l="T10" t="T11" r="T12" b="T13"/>
              <a:pathLst>
                <a:path w="77201" h="11086" extrusionOk="0">
                  <a:moveTo>
                    <a:pt x="6335" y="0"/>
                  </a:moveTo>
                  <a:lnTo>
                    <a:pt x="1" y="11085"/>
                  </a:lnTo>
                  <a:lnTo>
                    <a:pt x="71129" y="11085"/>
                  </a:lnTo>
                  <a:lnTo>
                    <a:pt x="77201" y="0"/>
                  </a:lnTo>
                  <a:lnTo>
                    <a:pt x="6335" y="0"/>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365749" tIns="91425" rIns="91425" bIns="91425" anchor="ctr" anchorCtr="0" upright="1">
              <a:noAutofit/>
            </a:bodyPr>
            <a:lstStyle/>
            <a:p>
              <a:endParaRPr lang="en-US" sz="3200"/>
            </a:p>
          </p:txBody>
        </p:sp>
      </p:grpSp>
    </p:spTree>
    <p:extLst>
      <p:ext uri="{BB962C8B-B14F-4D97-AF65-F5344CB8AC3E}">
        <p14:creationId xmlns:p14="http://schemas.microsoft.com/office/powerpoint/2010/main" val="1524477289"/>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71"/>
                                        </p:tgtEl>
                                        <p:attrNameLst>
                                          <p:attrName>style.visibility</p:attrName>
                                        </p:attrNameLst>
                                      </p:cBhvr>
                                      <p:to>
                                        <p:strVal val="visible"/>
                                      </p:to>
                                    </p:set>
                                    <p:anim calcmode="lin" valueType="num">
                                      <p:cBhvr additive="base">
                                        <p:cTn id="7" dur="500" fill="hold"/>
                                        <p:tgtEl>
                                          <p:spTgt spid="71"/>
                                        </p:tgtEl>
                                        <p:attrNameLst>
                                          <p:attrName>ppt_x</p:attrName>
                                        </p:attrNameLst>
                                      </p:cBhvr>
                                      <p:tavLst>
                                        <p:tav tm="0">
                                          <p:val>
                                            <p:strVal val="#ppt_x"/>
                                          </p:val>
                                        </p:tav>
                                        <p:tav tm="100000">
                                          <p:val>
                                            <p:strVal val="#ppt_x"/>
                                          </p:val>
                                        </p:tav>
                                      </p:tavLst>
                                    </p:anim>
                                    <p:anim calcmode="lin" valueType="num">
                                      <p:cBhvr additive="base">
                                        <p:cTn id="8" dur="500" fill="hold"/>
                                        <p:tgtEl>
                                          <p:spTgt spid="71"/>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72"/>
                                        </p:tgtEl>
                                        <p:attrNameLst>
                                          <p:attrName>style.visibility</p:attrName>
                                        </p:attrNameLst>
                                      </p:cBhvr>
                                      <p:to>
                                        <p:strVal val="visible"/>
                                      </p:to>
                                    </p:set>
                                    <p:anim calcmode="lin" valueType="num">
                                      <p:cBhvr additive="base">
                                        <p:cTn id="13" dur="500" fill="hold"/>
                                        <p:tgtEl>
                                          <p:spTgt spid="72"/>
                                        </p:tgtEl>
                                        <p:attrNameLst>
                                          <p:attrName>ppt_x</p:attrName>
                                        </p:attrNameLst>
                                      </p:cBhvr>
                                      <p:tavLst>
                                        <p:tav tm="0">
                                          <p:val>
                                            <p:strVal val="#ppt_x"/>
                                          </p:val>
                                        </p:tav>
                                        <p:tav tm="100000">
                                          <p:val>
                                            <p:strVal val="#ppt_x"/>
                                          </p:val>
                                        </p:tav>
                                      </p:tavLst>
                                    </p:anim>
                                    <p:anim calcmode="lin" valueType="num">
                                      <p:cBhvr additive="base">
                                        <p:cTn id="14" dur="500" fill="hold"/>
                                        <p:tgtEl>
                                          <p:spTgt spid="7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83"/>
                                        </p:tgtEl>
                                        <p:attrNameLst>
                                          <p:attrName>style.visibility</p:attrName>
                                        </p:attrNameLst>
                                      </p:cBhvr>
                                      <p:to>
                                        <p:strVal val="visible"/>
                                      </p:to>
                                    </p:set>
                                    <p:anim calcmode="lin" valueType="num">
                                      <p:cBhvr additive="base">
                                        <p:cTn id="19" dur="500" fill="hold"/>
                                        <p:tgtEl>
                                          <p:spTgt spid="83"/>
                                        </p:tgtEl>
                                        <p:attrNameLst>
                                          <p:attrName>ppt_x</p:attrName>
                                        </p:attrNameLst>
                                      </p:cBhvr>
                                      <p:tavLst>
                                        <p:tav tm="0">
                                          <p:val>
                                            <p:strVal val="#ppt_x"/>
                                          </p:val>
                                        </p:tav>
                                        <p:tav tm="100000">
                                          <p:val>
                                            <p:strVal val="#ppt_x"/>
                                          </p:val>
                                        </p:tav>
                                      </p:tavLst>
                                    </p:anim>
                                    <p:anim calcmode="lin" valueType="num">
                                      <p:cBhvr additive="base">
                                        <p:cTn id="20" dur="500" fill="hold"/>
                                        <p:tgtEl>
                                          <p:spTgt spid="83"/>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86"/>
                                        </p:tgtEl>
                                        <p:attrNameLst>
                                          <p:attrName>style.visibility</p:attrName>
                                        </p:attrNameLst>
                                      </p:cBhvr>
                                      <p:to>
                                        <p:strVal val="visible"/>
                                      </p:to>
                                    </p:set>
                                    <p:anim calcmode="lin" valueType="num">
                                      <p:cBhvr additive="base">
                                        <p:cTn id="25" dur="500" fill="hold"/>
                                        <p:tgtEl>
                                          <p:spTgt spid="86"/>
                                        </p:tgtEl>
                                        <p:attrNameLst>
                                          <p:attrName>ppt_x</p:attrName>
                                        </p:attrNameLst>
                                      </p:cBhvr>
                                      <p:tavLst>
                                        <p:tav tm="0">
                                          <p:val>
                                            <p:strVal val="#ppt_x"/>
                                          </p:val>
                                        </p:tav>
                                        <p:tav tm="100000">
                                          <p:val>
                                            <p:strVal val="#ppt_x"/>
                                          </p:val>
                                        </p:tav>
                                      </p:tavLst>
                                    </p:anim>
                                    <p:anim calcmode="lin" valueType="num">
                                      <p:cBhvr additive="base">
                                        <p:cTn id="26" dur="500" fill="hold"/>
                                        <p:tgtEl>
                                          <p:spTgt spid="86"/>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84"/>
                                        </p:tgtEl>
                                        <p:attrNameLst>
                                          <p:attrName>style.visibility</p:attrName>
                                        </p:attrNameLst>
                                      </p:cBhvr>
                                      <p:to>
                                        <p:strVal val="visible"/>
                                      </p:to>
                                    </p:set>
                                    <p:anim calcmode="lin" valueType="num">
                                      <p:cBhvr additive="base">
                                        <p:cTn id="31" dur="500" fill="hold"/>
                                        <p:tgtEl>
                                          <p:spTgt spid="84"/>
                                        </p:tgtEl>
                                        <p:attrNameLst>
                                          <p:attrName>ppt_x</p:attrName>
                                        </p:attrNameLst>
                                      </p:cBhvr>
                                      <p:tavLst>
                                        <p:tav tm="0">
                                          <p:val>
                                            <p:strVal val="#ppt_x"/>
                                          </p:val>
                                        </p:tav>
                                        <p:tav tm="100000">
                                          <p:val>
                                            <p:strVal val="#ppt_x"/>
                                          </p:val>
                                        </p:tav>
                                      </p:tavLst>
                                    </p:anim>
                                    <p:anim calcmode="lin" valueType="num">
                                      <p:cBhvr additive="base">
                                        <p:cTn id="32" dur="500" fill="hold"/>
                                        <p:tgtEl>
                                          <p:spTgt spid="84"/>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85"/>
                                        </p:tgtEl>
                                        <p:attrNameLst>
                                          <p:attrName>style.visibility</p:attrName>
                                        </p:attrNameLst>
                                      </p:cBhvr>
                                      <p:to>
                                        <p:strVal val="visible"/>
                                      </p:to>
                                    </p:set>
                                    <p:anim calcmode="lin" valueType="num">
                                      <p:cBhvr additive="base">
                                        <p:cTn id="37" dur="500" fill="hold"/>
                                        <p:tgtEl>
                                          <p:spTgt spid="85"/>
                                        </p:tgtEl>
                                        <p:attrNameLst>
                                          <p:attrName>ppt_x</p:attrName>
                                        </p:attrNameLst>
                                      </p:cBhvr>
                                      <p:tavLst>
                                        <p:tav tm="0">
                                          <p:val>
                                            <p:strVal val="#ppt_x"/>
                                          </p:val>
                                        </p:tav>
                                        <p:tav tm="100000">
                                          <p:val>
                                            <p:strVal val="#ppt_x"/>
                                          </p:val>
                                        </p:tav>
                                      </p:tavLst>
                                    </p:anim>
                                    <p:anim calcmode="lin" valueType="num">
                                      <p:cBhvr additive="base">
                                        <p:cTn id="38" dur="500" fill="hold"/>
                                        <p:tgtEl>
                                          <p:spTgt spid="85"/>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11"/>
                                        </p:tgtEl>
                                        <p:attrNameLst>
                                          <p:attrName>style.visibility</p:attrName>
                                        </p:attrNameLst>
                                      </p:cBhvr>
                                      <p:to>
                                        <p:strVal val="visible"/>
                                      </p:to>
                                    </p:set>
                                    <p:anim calcmode="lin" valueType="num">
                                      <p:cBhvr additive="base">
                                        <p:cTn id="43" dur="500" fill="hold"/>
                                        <p:tgtEl>
                                          <p:spTgt spid="11"/>
                                        </p:tgtEl>
                                        <p:attrNameLst>
                                          <p:attrName>ppt_x</p:attrName>
                                        </p:attrNameLst>
                                      </p:cBhvr>
                                      <p:tavLst>
                                        <p:tav tm="0">
                                          <p:val>
                                            <p:strVal val="#ppt_x"/>
                                          </p:val>
                                        </p:tav>
                                        <p:tav tm="100000">
                                          <p:val>
                                            <p:strVal val="#ppt_x"/>
                                          </p:val>
                                        </p:tav>
                                      </p:tavLst>
                                    </p:anim>
                                    <p:anim calcmode="lin" valueType="num">
                                      <p:cBhvr additive="base">
                                        <p:cTn id="44"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nodeType="clickEffect">
                                  <p:stCondLst>
                                    <p:cond delay="0"/>
                                  </p:stCondLst>
                                  <p:childTnLst>
                                    <p:set>
                                      <p:cBhvr>
                                        <p:cTn id="48" dur="1" fill="hold">
                                          <p:stCondLst>
                                            <p:cond delay="0"/>
                                          </p:stCondLst>
                                        </p:cTn>
                                        <p:tgtEl>
                                          <p:spTgt spid="35"/>
                                        </p:tgtEl>
                                        <p:attrNameLst>
                                          <p:attrName>style.visibility</p:attrName>
                                        </p:attrNameLst>
                                      </p:cBhvr>
                                      <p:to>
                                        <p:strVal val="visible"/>
                                      </p:to>
                                    </p:set>
                                    <p:anim calcmode="lin" valueType="num">
                                      <p:cBhvr additive="base">
                                        <p:cTn id="49" dur="500" fill="hold"/>
                                        <p:tgtEl>
                                          <p:spTgt spid="35"/>
                                        </p:tgtEl>
                                        <p:attrNameLst>
                                          <p:attrName>ppt_x</p:attrName>
                                        </p:attrNameLst>
                                      </p:cBhvr>
                                      <p:tavLst>
                                        <p:tav tm="0">
                                          <p:val>
                                            <p:strVal val="#ppt_x"/>
                                          </p:val>
                                        </p:tav>
                                        <p:tav tm="100000">
                                          <p:val>
                                            <p:strVal val="#ppt_x"/>
                                          </p:val>
                                        </p:tav>
                                      </p:tavLst>
                                    </p:anim>
                                    <p:anim calcmode="lin" valueType="num">
                                      <p:cBhvr additive="base">
                                        <p:cTn id="50" dur="500" fill="hold"/>
                                        <p:tgtEl>
                                          <p:spTgt spid="3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D8EF966-9AD2-F03D-1894-C61E116BF0B3}"/>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1321978A-0F19-8EEF-D6CC-588A5D5527BE}"/>
              </a:ext>
            </a:extLst>
          </p:cNvPr>
          <p:cNvSpPr txBox="1"/>
          <p:nvPr/>
        </p:nvSpPr>
        <p:spPr>
          <a:xfrm>
            <a:off x="2779494" y="-181335"/>
            <a:ext cx="6633012" cy="729430"/>
          </a:xfrm>
          <a:prstGeom prst="rect">
            <a:avLst/>
          </a:prstGeom>
          <a:noFill/>
        </p:spPr>
        <p:txBody>
          <a:bodyPr wrap="square">
            <a:spAutoFit/>
          </a:bodyPr>
          <a:lstStyle/>
          <a:p>
            <a:pPr algn="ctr" rtl="1">
              <a:lnSpc>
                <a:spcPct val="115000"/>
              </a:lnSpc>
            </a:pPr>
            <a:r>
              <a:rPr lang="ar-SA" sz="3600" b="1" dirty="0">
                <a:solidFill>
                  <a:schemeClr val="bg1"/>
                </a:solidFill>
                <a:latin typeface="Adobe Arabic" panose="02040503050201020203" pitchFamily="18" charset="-78"/>
                <a:cs typeface="Adobe Arabic" panose="02040503050201020203" pitchFamily="18" charset="-78"/>
              </a:rPr>
              <a:t>التحديات في تخطيط المراجعة وتحديد نطاق العمل</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85EF222E-4F5E-3A3A-74B9-B99873DFBE8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grpSp>
        <p:nvGrpSpPr>
          <p:cNvPr id="30" name="Group 29">
            <a:extLst>
              <a:ext uri="{FF2B5EF4-FFF2-40B4-BE49-F238E27FC236}">
                <a16:creationId xmlns:a16="http://schemas.microsoft.com/office/drawing/2014/main" id="{ECD37ED7-C193-7733-9D7F-9BB0D857FBFD}"/>
              </a:ext>
            </a:extLst>
          </p:cNvPr>
          <p:cNvGrpSpPr/>
          <p:nvPr/>
        </p:nvGrpSpPr>
        <p:grpSpPr>
          <a:xfrm>
            <a:off x="6153325" y="2133603"/>
            <a:ext cx="5269235" cy="1231021"/>
            <a:chOff x="6153325" y="2133603"/>
            <a:chExt cx="5269235" cy="1231021"/>
          </a:xfrm>
        </p:grpSpPr>
        <p:grpSp>
          <p:nvGrpSpPr>
            <p:cNvPr id="5" name="مجموعة 286">
              <a:extLst>
                <a:ext uri="{FF2B5EF4-FFF2-40B4-BE49-F238E27FC236}">
                  <a16:creationId xmlns:a16="http://schemas.microsoft.com/office/drawing/2014/main" id="{02A5B218-0530-092A-0727-6C684673ED37}"/>
                </a:ext>
              </a:extLst>
            </p:cNvPr>
            <p:cNvGrpSpPr/>
            <p:nvPr/>
          </p:nvGrpSpPr>
          <p:grpSpPr>
            <a:xfrm>
              <a:off x="6153325" y="2133603"/>
              <a:ext cx="5200736" cy="1231021"/>
              <a:chOff x="2983812" y="3"/>
              <a:chExt cx="3124642" cy="739775"/>
            </a:xfrm>
          </p:grpSpPr>
          <p:grpSp>
            <p:nvGrpSpPr>
              <p:cNvPr id="18" name="مجموعة 287">
                <a:extLst>
                  <a:ext uri="{FF2B5EF4-FFF2-40B4-BE49-F238E27FC236}">
                    <a16:creationId xmlns:a16="http://schemas.microsoft.com/office/drawing/2014/main" id="{E5831C79-D05B-0639-2101-C19B6C17C767}"/>
                  </a:ext>
                </a:extLst>
              </p:cNvPr>
              <p:cNvGrpSpPr/>
              <p:nvPr/>
            </p:nvGrpSpPr>
            <p:grpSpPr>
              <a:xfrm>
                <a:off x="2984106" y="3"/>
                <a:ext cx="3124348" cy="739775"/>
                <a:chOff x="2984106" y="3"/>
                <a:chExt cx="3124348" cy="739775"/>
              </a:xfrm>
            </p:grpSpPr>
            <p:sp>
              <p:nvSpPr>
                <p:cNvPr id="20" name="شكل بيضاوي 289">
                  <a:extLst>
                    <a:ext uri="{FF2B5EF4-FFF2-40B4-BE49-F238E27FC236}">
                      <a16:creationId xmlns:a16="http://schemas.microsoft.com/office/drawing/2014/main" id="{AD011EAE-591A-F261-DCD2-0B32FFB81D71}"/>
                    </a:ext>
                  </a:extLst>
                </p:cNvPr>
                <p:cNvSpPr/>
                <p:nvPr/>
              </p:nvSpPr>
              <p:spPr>
                <a:xfrm>
                  <a:off x="5440106" y="35716"/>
                  <a:ext cx="668348" cy="668348"/>
                </a:xfrm>
                <a:prstGeom prst="ellipse">
                  <a:avLst/>
                </a:prstGeom>
                <a:noFill/>
                <a:ln w="19050">
                  <a:solidFill>
                    <a:srgbClr val="168489"/>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endParaRPr lang="en-US" sz="3200"/>
                </a:p>
              </p:txBody>
            </p:sp>
            <p:sp>
              <p:nvSpPr>
                <p:cNvPr id="21" name="شكل حر: شكل 290">
                  <a:extLst>
                    <a:ext uri="{FF2B5EF4-FFF2-40B4-BE49-F238E27FC236}">
                      <a16:creationId xmlns:a16="http://schemas.microsoft.com/office/drawing/2014/main" id="{E0E78EA7-96FB-9625-E373-0B6C63BE63DD}"/>
                    </a:ext>
                  </a:extLst>
                </p:cNvPr>
                <p:cNvSpPr/>
                <p:nvPr/>
              </p:nvSpPr>
              <p:spPr>
                <a:xfrm>
                  <a:off x="2984106" y="3"/>
                  <a:ext cx="2668043" cy="739775"/>
                </a:xfrm>
                <a:custGeom>
                  <a:avLst/>
                  <a:gdLst>
                    <a:gd name="connsiteX0" fmla="*/ 123298 w 2668043"/>
                    <a:gd name="connsiteY0" fmla="*/ 0 h 739775"/>
                    <a:gd name="connsiteX1" fmla="*/ 459528 w 2668043"/>
                    <a:gd name="connsiteY1" fmla="*/ 0 h 739775"/>
                    <a:gd name="connsiteX2" fmla="*/ 808650 w 2668043"/>
                    <a:gd name="connsiteY2" fmla="*/ 0 h 739775"/>
                    <a:gd name="connsiteX3" fmla="*/ 1148821 w 2668043"/>
                    <a:gd name="connsiteY3" fmla="*/ 0 h 739775"/>
                    <a:gd name="connsiteX4" fmla="*/ 2633872 w 2668043"/>
                    <a:gd name="connsiteY4" fmla="*/ 0 h 739775"/>
                    <a:gd name="connsiteX5" fmla="*/ 2668041 w 2668043"/>
                    <a:gd name="connsiteY5" fmla="*/ 6898 h 739775"/>
                    <a:gd name="connsiteX6" fmla="*/ 2611273 w 2668043"/>
                    <a:gd name="connsiteY6" fmla="*/ 24520 h 739775"/>
                    <a:gd name="connsiteX7" fmla="*/ 2382348 w 2668043"/>
                    <a:gd name="connsiteY7" fmla="*/ 369887 h 739775"/>
                    <a:gd name="connsiteX8" fmla="*/ 2611273 w 2668043"/>
                    <a:gd name="connsiteY8" fmla="*/ 715254 h 739775"/>
                    <a:gd name="connsiteX9" fmla="*/ 2668043 w 2668043"/>
                    <a:gd name="connsiteY9" fmla="*/ 732877 h 739775"/>
                    <a:gd name="connsiteX10" fmla="*/ 2633872 w 2668043"/>
                    <a:gd name="connsiteY10" fmla="*/ 739775 h 739775"/>
                    <a:gd name="connsiteX11" fmla="*/ 1148821 w 2668043"/>
                    <a:gd name="connsiteY11" fmla="*/ 739775 h 739775"/>
                    <a:gd name="connsiteX12" fmla="*/ 459528 w 2668043"/>
                    <a:gd name="connsiteY12" fmla="*/ 739775 h 739775"/>
                    <a:gd name="connsiteX13" fmla="*/ 123298 w 2668043"/>
                    <a:gd name="connsiteY13" fmla="*/ 739775 h 739775"/>
                    <a:gd name="connsiteX14" fmla="*/ 0 w 2668043"/>
                    <a:gd name="connsiteY14" fmla="*/ 616477 h 739775"/>
                    <a:gd name="connsiteX15" fmla="*/ 0 w 2668043"/>
                    <a:gd name="connsiteY15" fmla="*/ 308240 h 739775"/>
                    <a:gd name="connsiteX16" fmla="*/ 0 w 2668043"/>
                    <a:gd name="connsiteY16" fmla="*/ 123298 h 739775"/>
                    <a:gd name="connsiteX17" fmla="*/ 123298 w 2668043"/>
                    <a:gd name="connsiteY17" fmla="*/ 0 h 739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668043" h="739775">
                      <a:moveTo>
                        <a:pt x="123298" y="0"/>
                      </a:moveTo>
                      <a:lnTo>
                        <a:pt x="459528" y="0"/>
                      </a:lnTo>
                      <a:lnTo>
                        <a:pt x="808650" y="0"/>
                      </a:lnTo>
                      <a:lnTo>
                        <a:pt x="1148821" y="0"/>
                      </a:lnTo>
                      <a:lnTo>
                        <a:pt x="2633872" y="0"/>
                      </a:lnTo>
                      <a:lnTo>
                        <a:pt x="2668041" y="6898"/>
                      </a:lnTo>
                      <a:lnTo>
                        <a:pt x="2611273" y="24520"/>
                      </a:lnTo>
                      <a:cubicBezTo>
                        <a:pt x="2476744" y="81422"/>
                        <a:pt x="2382348" y="214631"/>
                        <a:pt x="2382348" y="369887"/>
                      </a:cubicBezTo>
                      <a:cubicBezTo>
                        <a:pt x="2382348" y="525143"/>
                        <a:pt x="2476744" y="658353"/>
                        <a:pt x="2611273" y="715254"/>
                      </a:cubicBezTo>
                      <a:lnTo>
                        <a:pt x="2668043" y="732877"/>
                      </a:lnTo>
                      <a:lnTo>
                        <a:pt x="2633872" y="739775"/>
                      </a:lnTo>
                      <a:lnTo>
                        <a:pt x="1148821" y="739775"/>
                      </a:lnTo>
                      <a:lnTo>
                        <a:pt x="459528" y="739775"/>
                      </a:lnTo>
                      <a:lnTo>
                        <a:pt x="123298" y="739775"/>
                      </a:lnTo>
                      <a:cubicBezTo>
                        <a:pt x="55202" y="739775"/>
                        <a:pt x="0" y="684573"/>
                        <a:pt x="0" y="616477"/>
                      </a:cubicBezTo>
                      <a:lnTo>
                        <a:pt x="0" y="308240"/>
                      </a:lnTo>
                      <a:lnTo>
                        <a:pt x="0" y="123298"/>
                      </a:lnTo>
                      <a:cubicBezTo>
                        <a:pt x="0" y="55202"/>
                        <a:pt x="55202" y="0"/>
                        <a:pt x="123298" y="0"/>
                      </a:cubicBezTo>
                      <a:close/>
                    </a:path>
                  </a:pathLst>
                </a:custGeom>
                <a:solidFill>
                  <a:schemeClr val="bg1">
                    <a:lumMod val="95000"/>
                  </a:schemeClr>
                </a:solidFill>
                <a:ln>
                  <a:solidFill>
                    <a:srgbClr val="168489"/>
                  </a:solidFill>
                </a:ln>
              </p:spPr>
              <p:style>
                <a:lnRef idx="2">
                  <a:schemeClr val="accent1">
                    <a:shade val="15000"/>
                  </a:schemeClr>
                </a:lnRef>
                <a:fillRef idx="1">
                  <a:schemeClr val="accent1"/>
                </a:fillRef>
                <a:effectRef idx="0">
                  <a:schemeClr val="accent1"/>
                </a:effectRef>
                <a:fontRef idx="minor">
                  <a:schemeClr val="lt1"/>
                </a:fontRef>
              </p:style>
              <p:txBody>
                <a:bodyPr wrap="square" rtlCol="1" anchor="ctr">
                  <a:noAutofit/>
                </a:bodyPr>
                <a:lstStyle/>
                <a:p>
                  <a:endParaRPr lang="en-US" sz="3200"/>
                </a:p>
              </p:txBody>
            </p:sp>
          </p:grpSp>
          <p:sp>
            <p:nvSpPr>
              <p:cNvPr id="19" name="مربع نص 288">
                <a:extLst>
                  <a:ext uri="{FF2B5EF4-FFF2-40B4-BE49-F238E27FC236}">
                    <a16:creationId xmlns:a16="http://schemas.microsoft.com/office/drawing/2014/main" id="{37AEA479-3606-37D9-9C9A-D98BEFC4AFCD}"/>
                  </a:ext>
                </a:extLst>
              </p:cNvPr>
              <p:cNvSpPr txBox="1"/>
              <p:nvPr/>
            </p:nvSpPr>
            <p:spPr>
              <a:xfrm>
                <a:off x="2983812" y="207474"/>
                <a:ext cx="2318473" cy="384709"/>
              </a:xfrm>
              <a:prstGeom prst="rect">
                <a:avLst/>
              </a:prstGeom>
              <a:noFill/>
            </p:spPr>
            <p:txBody>
              <a:bodyPr wrap="square" rtlCol="1">
                <a:spAutoFit/>
              </a:bodyPr>
              <a:lstStyle/>
              <a:p>
                <a:pPr algn="just" rtl="1">
                  <a:lnSpc>
                    <a:spcPct val="115000"/>
                  </a:lnSpc>
                </a:pPr>
                <a:r>
                  <a:rPr lang="ar-SY"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التغيرات في بيئة العمل</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
          <p:nvSpPr>
            <p:cNvPr id="7" name="TextBox 6">
              <a:extLst>
                <a:ext uri="{FF2B5EF4-FFF2-40B4-BE49-F238E27FC236}">
                  <a16:creationId xmlns:a16="http://schemas.microsoft.com/office/drawing/2014/main" id="{845C905C-B0D4-B305-50D6-377BD12044D2}"/>
                </a:ext>
              </a:extLst>
            </p:cNvPr>
            <p:cNvSpPr txBox="1"/>
            <p:nvPr/>
          </p:nvSpPr>
          <p:spPr>
            <a:xfrm>
              <a:off x="10135869" y="2286752"/>
              <a:ext cx="1286691" cy="888000"/>
            </a:xfrm>
            <a:prstGeom prst="rect">
              <a:avLst/>
            </a:prstGeom>
            <a:noFill/>
          </p:spPr>
          <p:txBody>
            <a:bodyPr wrap="square" rtlCol="0">
              <a:spAutoFit/>
            </a:bodyPr>
            <a:lstStyle/>
            <a:p>
              <a:pPr algn="ctr" rtl="1">
                <a:lnSpc>
                  <a:spcPct val="115000"/>
                </a:lnSpc>
              </a:pPr>
              <a:r>
                <a:rPr lang="en-GB" sz="4800" b="1" kern="1200" dirty="0">
                  <a:solidFill>
                    <a:srgbClr val="168489"/>
                  </a:solidFill>
                  <a:effectLst/>
                  <a:latin typeface="Calibri" panose="020F0502020204030204" pitchFamily="34" charset="0"/>
                  <a:ea typeface="Calibri" panose="020F0502020204030204" pitchFamily="34" charset="0"/>
                  <a:cs typeface="Activist Light"/>
                </a:rPr>
                <a:t>01</a:t>
              </a:r>
              <a:endParaRPr lang="en-US" sz="4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31" name="Group 30">
            <a:extLst>
              <a:ext uri="{FF2B5EF4-FFF2-40B4-BE49-F238E27FC236}">
                <a16:creationId xmlns:a16="http://schemas.microsoft.com/office/drawing/2014/main" id="{651C9D6C-2217-8B20-225B-012F7D7EFDB9}"/>
              </a:ext>
            </a:extLst>
          </p:cNvPr>
          <p:cNvGrpSpPr/>
          <p:nvPr/>
        </p:nvGrpSpPr>
        <p:grpSpPr>
          <a:xfrm>
            <a:off x="6153814" y="4487765"/>
            <a:ext cx="5268744" cy="1231022"/>
            <a:chOff x="6153814" y="3493377"/>
            <a:chExt cx="5268744" cy="1231022"/>
          </a:xfrm>
        </p:grpSpPr>
        <p:grpSp>
          <p:nvGrpSpPr>
            <p:cNvPr id="3" name="مجموعة 296">
              <a:extLst>
                <a:ext uri="{FF2B5EF4-FFF2-40B4-BE49-F238E27FC236}">
                  <a16:creationId xmlns:a16="http://schemas.microsoft.com/office/drawing/2014/main" id="{E80F78DC-1CE8-2785-EFD4-658BA2B3E5D7}"/>
                </a:ext>
              </a:extLst>
            </p:cNvPr>
            <p:cNvGrpSpPr/>
            <p:nvPr/>
          </p:nvGrpSpPr>
          <p:grpSpPr>
            <a:xfrm>
              <a:off x="6153814" y="3493377"/>
              <a:ext cx="5200247" cy="1231022"/>
              <a:chOff x="2984106" y="753783"/>
              <a:chExt cx="3124348" cy="739775"/>
            </a:xfrm>
          </p:grpSpPr>
          <p:grpSp>
            <p:nvGrpSpPr>
              <p:cNvPr id="26" name="مجموعة 297">
                <a:extLst>
                  <a:ext uri="{FF2B5EF4-FFF2-40B4-BE49-F238E27FC236}">
                    <a16:creationId xmlns:a16="http://schemas.microsoft.com/office/drawing/2014/main" id="{58F55A2E-1EBA-E1B3-EFB7-73803280838B}"/>
                  </a:ext>
                </a:extLst>
              </p:cNvPr>
              <p:cNvGrpSpPr/>
              <p:nvPr/>
            </p:nvGrpSpPr>
            <p:grpSpPr>
              <a:xfrm>
                <a:off x="2984106" y="753783"/>
                <a:ext cx="3124348" cy="739775"/>
                <a:chOff x="2984106" y="753783"/>
                <a:chExt cx="3124348" cy="739775"/>
              </a:xfrm>
            </p:grpSpPr>
            <p:sp>
              <p:nvSpPr>
                <p:cNvPr id="28" name="شكل بيضاوي 299">
                  <a:extLst>
                    <a:ext uri="{FF2B5EF4-FFF2-40B4-BE49-F238E27FC236}">
                      <a16:creationId xmlns:a16="http://schemas.microsoft.com/office/drawing/2014/main" id="{4A229978-ADC9-1168-05FC-7DA07327A134}"/>
                    </a:ext>
                  </a:extLst>
                </p:cNvPr>
                <p:cNvSpPr/>
                <p:nvPr/>
              </p:nvSpPr>
              <p:spPr>
                <a:xfrm>
                  <a:off x="5440106" y="789496"/>
                  <a:ext cx="668348" cy="668348"/>
                </a:xfrm>
                <a:prstGeom prst="ellipse">
                  <a:avLst/>
                </a:prstGeom>
                <a:noFill/>
                <a:ln w="19050">
                  <a:solidFill>
                    <a:srgbClr val="168489"/>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endParaRPr lang="en-US" sz="3200"/>
                </a:p>
              </p:txBody>
            </p:sp>
            <p:sp>
              <p:nvSpPr>
                <p:cNvPr id="29" name="شكل حر: شكل 300">
                  <a:extLst>
                    <a:ext uri="{FF2B5EF4-FFF2-40B4-BE49-F238E27FC236}">
                      <a16:creationId xmlns:a16="http://schemas.microsoft.com/office/drawing/2014/main" id="{A5584564-BCAC-0264-E8FA-4396FC7FF723}"/>
                    </a:ext>
                  </a:extLst>
                </p:cNvPr>
                <p:cNvSpPr/>
                <p:nvPr/>
              </p:nvSpPr>
              <p:spPr>
                <a:xfrm>
                  <a:off x="2984106" y="753783"/>
                  <a:ext cx="2668043" cy="739775"/>
                </a:xfrm>
                <a:custGeom>
                  <a:avLst/>
                  <a:gdLst>
                    <a:gd name="connsiteX0" fmla="*/ 123298 w 2668043"/>
                    <a:gd name="connsiteY0" fmla="*/ 0 h 739775"/>
                    <a:gd name="connsiteX1" fmla="*/ 459528 w 2668043"/>
                    <a:gd name="connsiteY1" fmla="*/ 0 h 739775"/>
                    <a:gd name="connsiteX2" fmla="*/ 808650 w 2668043"/>
                    <a:gd name="connsiteY2" fmla="*/ 0 h 739775"/>
                    <a:gd name="connsiteX3" fmla="*/ 1148821 w 2668043"/>
                    <a:gd name="connsiteY3" fmla="*/ 0 h 739775"/>
                    <a:gd name="connsiteX4" fmla="*/ 2633872 w 2668043"/>
                    <a:gd name="connsiteY4" fmla="*/ 0 h 739775"/>
                    <a:gd name="connsiteX5" fmla="*/ 2668041 w 2668043"/>
                    <a:gd name="connsiteY5" fmla="*/ 6898 h 739775"/>
                    <a:gd name="connsiteX6" fmla="*/ 2611273 w 2668043"/>
                    <a:gd name="connsiteY6" fmla="*/ 24520 h 739775"/>
                    <a:gd name="connsiteX7" fmla="*/ 2382348 w 2668043"/>
                    <a:gd name="connsiteY7" fmla="*/ 369887 h 739775"/>
                    <a:gd name="connsiteX8" fmla="*/ 2611273 w 2668043"/>
                    <a:gd name="connsiteY8" fmla="*/ 715254 h 739775"/>
                    <a:gd name="connsiteX9" fmla="*/ 2668043 w 2668043"/>
                    <a:gd name="connsiteY9" fmla="*/ 732877 h 739775"/>
                    <a:gd name="connsiteX10" fmla="*/ 2633872 w 2668043"/>
                    <a:gd name="connsiteY10" fmla="*/ 739775 h 739775"/>
                    <a:gd name="connsiteX11" fmla="*/ 1148821 w 2668043"/>
                    <a:gd name="connsiteY11" fmla="*/ 739775 h 739775"/>
                    <a:gd name="connsiteX12" fmla="*/ 459528 w 2668043"/>
                    <a:gd name="connsiteY12" fmla="*/ 739775 h 739775"/>
                    <a:gd name="connsiteX13" fmla="*/ 123298 w 2668043"/>
                    <a:gd name="connsiteY13" fmla="*/ 739775 h 739775"/>
                    <a:gd name="connsiteX14" fmla="*/ 0 w 2668043"/>
                    <a:gd name="connsiteY14" fmla="*/ 616477 h 739775"/>
                    <a:gd name="connsiteX15" fmla="*/ 0 w 2668043"/>
                    <a:gd name="connsiteY15" fmla="*/ 308240 h 739775"/>
                    <a:gd name="connsiteX16" fmla="*/ 0 w 2668043"/>
                    <a:gd name="connsiteY16" fmla="*/ 123298 h 739775"/>
                    <a:gd name="connsiteX17" fmla="*/ 123298 w 2668043"/>
                    <a:gd name="connsiteY17" fmla="*/ 0 h 739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668043" h="739775">
                      <a:moveTo>
                        <a:pt x="123298" y="0"/>
                      </a:moveTo>
                      <a:lnTo>
                        <a:pt x="459528" y="0"/>
                      </a:lnTo>
                      <a:lnTo>
                        <a:pt x="808650" y="0"/>
                      </a:lnTo>
                      <a:lnTo>
                        <a:pt x="1148821" y="0"/>
                      </a:lnTo>
                      <a:lnTo>
                        <a:pt x="2633872" y="0"/>
                      </a:lnTo>
                      <a:lnTo>
                        <a:pt x="2668041" y="6898"/>
                      </a:lnTo>
                      <a:lnTo>
                        <a:pt x="2611273" y="24520"/>
                      </a:lnTo>
                      <a:cubicBezTo>
                        <a:pt x="2476744" y="81422"/>
                        <a:pt x="2382348" y="214631"/>
                        <a:pt x="2382348" y="369887"/>
                      </a:cubicBezTo>
                      <a:cubicBezTo>
                        <a:pt x="2382348" y="525143"/>
                        <a:pt x="2476744" y="658353"/>
                        <a:pt x="2611273" y="715254"/>
                      </a:cubicBezTo>
                      <a:lnTo>
                        <a:pt x="2668043" y="732877"/>
                      </a:lnTo>
                      <a:lnTo>
                        <a:pt x="2633872" y="739775"/>
                      </a:lnTo>
                      <a:lnTo>
                        <a:pt x="1148821" y="739775"/>
                      </a:lnTo>
                      <a:lnTo>
                        <a:pt x="459528" y="739775"/>
                      </a:lnTo>
                      <a:lnTo>
                        <a:pt x="123298" y="739775"/>
                      </a:lnTo>
                      <a:cubicBezTo>
                        <a:pt x="55202" y="739775"/>
                        <a:pt x="0" y="684573"/>
                        <a:pt x="0" y="616477"/>
                      </a:cubicBezTo>
                      <a:lnTo>
                        <a:pt x="0" y="308240"/>
                      </a:lnTo>
                      <a:lnTo>
                        <a:pt x="0" y="123298"/>
                      </a:lnTo>
                      <a:cubicBezTo>
                        <a:pt x="0" y="55202"/>
                        <a:pt x="55202" y="0"/>
                        <a:pt x="123298" y="0"/>
                      </a:cubicBezTo>
                      <a:close/>
                    </a:path>
                  </a:pathLst>
                </a:custGeom>
                <a:solidFill>
                  <a:schemeClr val="bg1">
                    <a:lumMod val="95000"/>
                  </a:schemeClr>
                </a:solidFill>
                <a:ln>
                  <a:solidFill>
                    <a:srgbClr val="168489"/>
                  </a:solidFill>
                </a:ln>
              </p:spPr>
              <p:style>
                <a:lnRef idx="2">
                  <a:schemeClr val="accent1">
                    <a:shade val="15000"/>
                  </a:schemeClr>
                </a:lnRef>
                <a:fillRef idx="1">
                  <a:schemeClr val="accent1"/>
                </a:fillRef>
                <a:effectRef idx="0">
                  <a:schemeClr val="accent1"/>
                </a:effectRef>
                <a:fontRef idx="minor">
                  <a:schemeClr val="lt1"/>
                </a:fontRef>
              </p:style>
              <p:txBody>
                <a:bodyPr wrap="square" rtlCol="1" anchor="ctr">
                  <a:noAutofit/>
                </a:bodyPr>
                <a:lstStyle/>
                <a:p>
                  <a:endParaRPr lang="en-US" sz="3200"/>
                </a:p>
              </p:txBody>
            </p:sp>
          </p:grpSp>
          <p:sp>
            <p:nvSpPr>
              <p:cNvPr id="27" name="مربع نص 298">
                <a:extLst>
                  <a:ext uri="{FF2B5EF4-FFF2-40B4-BE49-F238E27FC236}">
                    <a16:creationId xmlns:a16="http://schemas.microsoft.com/office/drawing/2014/main" id="{FAE0699A-8867-BEE9-664A-41D2FCA69F79}"/>
                  </a:ext>
                </a:extLst>
              </p:cNvPr>
              <p:cNvSpPr txBox="1"/>
              <p:nvPr/>
            </p:nvSpPr>
            <p:spPr>
              <a:xfrm>
                <a:off x="3072781" y="968498"/>
                <a:ext cx="2255830" cy="384709"/>
              </a:xfrm>
              <a:prstGeom prst="rect">
                <a:avLst/>
              </a:prstGeom>
              <a:noFill/>
            </p:spPr>
            <p:txBody>
              <a:bodyPr wrap="square" rtlCol="1">
                <a:spAutoFit/>
              </a:bodyPr>
              <a:lstStyle/>
              <a:p>
                <a:pPr algn="just" rtl="1">
                  <a:lnSpc>
                    <a:spcPct val="115000"/>
                  </a:lnSpc>
                </a:pPr>
                <a:r>
                  <a:rPr lang="ar-SY"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الموارد المحدودة</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
          <p:nvSpPr>
            <p:cNvPr id="10" name="TextBox 6">
              <a:extLst>
                <a:ext uri="{FF2B5EF4-FFF2-40B4-BE49-F238E27FC236}">
                  <a16:creationId xmlns:a16="http://schemas.microsoft.com/office/drawing/2014/main" id="{94DE11AB-6213-39D0-6516-0D378900009E}"/>
                </a:ext>
              </a:extLst>
            </p:cNvPr>
            <p:cNvSpPr txBox="1"/>
            <p:nvPr/>
          </p:nvSpPr>
          <p:spPr>
            <a:xfrm>
              <a:off x="10135867" y="3649607"/>
              <a:ext cx="1286691" cy="888000"/>
            </a:xfrm>
            <a:prstGeom prst="rect">
              <a:avLst/>
            </a:prstGeom>
            <a:noFill/>
          </p:spPr>
          <p:txBody>
            <a:bodyPr wrap="square" rtlCol="0">
              <a:spAutoFit/>
            </a:bodyPr>
            <a:lstStyle/>
            <a:p>
              <a:pPr algn="ctr" rtl="0">
                <a:lnSpc>
                  <a:spcPct val="115000"/>
                </a:lnSpc>
              </a:pPr>
              <a:r>
                <a:rPr lang="en-GB" sz="4800" b="1" kern="1200">
                  <a:solidFill>
                    <a:srgbClr val="168489"/>
                  </a:solidFill>
                  <a:effectLst/>
                  <a:latin typeface="Calibri" panose="020F0502020204030204" pitchFamily="34" charset="0"/>
                  <a:ea typeface="Calibri" panose="020F0502020204030204" pitchFamily="34" charset="0"/>
                  <a:cs typeface="Activist Light"/>
                </a:rPr>
                <a:t>03</a:t>
              </a:r>
              <a:endParaRPr lang="en-US" sz="4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33" name="Group 32">
            <a:extLst>
              <a:ext uri="{FF2B5EF4-FFF2-40B4-BE49-F238E27FC236}">
                <a16:creationId xmlns:a16="http://schemas.microsoft.com/office/drawing/2014/main" id="{61ACDAFD-FEF2-14F0-CB77-FC2423093C90}"/>
              </a:ext>
            </a:extLst>
          </p:cNvPr>
          <p:cNvGrpSpPr/>
          <p:nvPr/>
        </p:nvGrpSpPr>
        <p:grpSpPr>
          <a:xfrm>
            <a:off x="769442" y="2133598"/>
            <a:ext cx="5331243" cy="1231021"/>
            <a:chOff x="769442" y="2133598"/>
            <a:chExt cx="5331243" cy="1231021"/>
          </a:xfrm>
        </p:grpSpPr>
        <p:grpSp>
          <p:nvGrpSpPr>
            <p:cNvPr id="6" name="مجموعة 291">
              <a:extLst>
                <a:ext uri="{FF2B5EF4-FFF2-40B4-BE49-F238E27FC236}">
                  <a16:creationId xmlns:a16="http://schemas.microsoft.com/office/drawing/2014/main" id="{25BF15F1-08C7-5A57-5307-2A5D713663AE}"/>
                </a:ext>
              </a:extLst>
            </p:cNvPr>
            <p:cNvGrpSpPr/>
            <p:nvPr/>
          </p:nvGrpSpPr>
          <p:grpSpPr>
            <a:xfrm>
              <a:off x="769442" y="2133598"/>
              <a:ext cx="5260790" cy="1231021"/>
              <a:chOff x="0" y="0"/>
              <a:chExt cx="3160723" cy="739775"/>
            </a:xfrm>
          </p:grpSpPr>
          <p:grpSp>
            <p:nvGrpSpPr>
              <p:cNvPr id="14" name="مجموعة 292">
                <a:extLst>
                  <a:ext uri="{FF2B5EF4-FFF2-40B4-BE49-F238E27FC236}">
                    <a16:creationId xmlns:a16="http://schemas.microsoft.com/office/drawing/2014/main" id="{BD3A9D1C-83C6-AF10-A258-AA78A0BF6E15}"/>
                  </a:ext>
                </a:extLst>
              </p:cNvPr>
              <p:cNvGrpSpPr/>
              <p:nvPr/>
            </p:nvGrpSpPr>
            <p:grpSpPr>
              <a:xfrm>
                <a:off x="36375" y="0"/>
                <a:ext cx="3124348" cy="739775"/>
                <a:chOff x="36375" y="0"/>
                <a:chExt cx="3124348" cy="739775"/>
              </a:xfrm>
            </p:grpSpPr>
            <p:sp>
              <p:nvSpPr>
                <p:cNvPr id="16" name="شكل بيضاوي 294">
                  <a:extLst>
                    <a:ext uri="{FF2B5EF4-FFF2-40B4-BE49-F238E27FC236}">
                      <a16:creationId xmlns:a16="http://schemas.microsoft.com/office/drawing/2014/main" id="{B378407B-B504-4E80-3648-163196B6ADA6}"/>
                    </a:ext>
                  </a:extLst>
                </p:cNvPr>
                <p:cNvSpPr/>
                <p:nvPr/>
              </p:nvSpPr>
              <p:spPr>
                <a:xfrm>
                  <a:off x="2492375" y="35713"/>
                  <a:ext cx="668348" cy="668348"/>
                </a:xfrm>
                <a:prstGeom prst="ellipse">
                  <a:avLst/>
                </a:prstGeom>
                <a:noFill/>
                <a:ln w="19050">
                  <a:solidFill>
                    <a:srgbClr val="168489"/>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endParaRPr lang="en-US" sz="3200"/>
                </a:p>
              </p:txBody>
            </p:sp>
            <p:sp>
              <p:nvSpPr>
                <p:cNvPr id="17" name="شكل حر: شكل 295">
                  <a:extLst>
                    <a:ext uri="{FF2B5EF4-FFF2-40B4-BE49-F238E27FC236}">
                      <a16:creationId xmlns:a16="http://schemas.microsoft.com/office/drawing/2014/main" id="{112E7FB7-F8D3-450E-141E-4F814E546491}"/>
                    </a:ext>
                  </a:extLst>
                </p:cNvPr>
                <p:cNvSpPr/>
                <p:nvPr/>
              </p:nvSpPr>
              <p:spPr>
                <a:xfrm>
                  <a:off x="36375" y="0"/>
                  <a:ext cx="2668043" cy="739775"/>
                </a:xfrm>
                <a:custGeom>
                  <a:avLst/>
                  <a:gdLst>
                    <a:gd name="connsiteX0" fmla="*/ 123298 w 2668043"/>
                    <a:gd name="connsiteY0" fmla="*/ 0 h 739775"/>
                    <a:gd name="connsiteX1" fmla="*/ 459528 w 2668043"/>
                    <a:gd name="connsiteY1" fmla="*/ 0 h 739775"/>
                    <a:gd name="connsiteX2" fmla="*/ 808650 w 2668043"/>
                    <a:gd name="connsiteY2" fmla="*/ 0 h 739775"/>
                    <a:gd name="connsiteX3" fmla="*/ 1148821 w 2668043"/>
                    <a:gd name="connsiteY3" fmla="*/ 0 h 739775"/>
                    <a:gd name="connsiteX4" fmla="*/ 2633872 w 2668043"/>
                    <a:gd name="connsiteY4" fmla="*/ 0 h 739775"/>
                    <a:gd name="connsiteX5" fmla="*/ 2668041 w 2668043"/>
                    <a:gd name="connsiteY5" fmla="*/ 6898 h 739775"/>
                    <a:gd name="connsiteX6" fmla="*/ 2611273 w 2668043"/>
                    <a:gd name="connsiteY6" fmla="*/ 24520 h 739775"/>
                    <a:gd name="connsiteX7" fmla="*/ 2382348 w 2668043"/>
                    <a:gd name="connsiteY7" fmla="*/ 369887 h 739775"/>
                    <a:gd name="connsiteX8" fmla="*/ 2611273 w 2668043"/>
                    <a:gd name="connsiteY8" fmla="*/ 715254 h 739775"/>
                    <a:gd name="connsiteX9" fmla="*/ 2668043 w 2668043"/>
                    <a:gd name="connsiteY9" fmla="*/ 732877 h 739775"/>
                    <a:gd name="connsiteX10" fmla="*/ 2633872 w 2668043"/>
                    <a:gd name="connsiteY10" fmla="*/ 739775 h 739775"/>
                    <a:gd name="connsiteX11" fmla="*/ 1148821 w 2668043"/>
                    <a:gd name="connsiteY11" fmla="*/ 739775 h 739775"/>
                    <a:gd name="connsiteX12" fmla="*/ 459528 w 2668043"/>
                    <a:gd name="connsiteY12" fmla="*/ 739775 h 739775"/>
                    <a:gd name="connsiteX13" fmla="*/ 123298 w 2668043"/>
                    <a:gd name="connsiteY13" fmla="*/ 739775 h 739775"/>
                    <a:gd name="connsiteX14" fmla="*/ 0 w 2668043"/>
                    <a:gd name="connsiteY14" fmla="*/ 616477 h 739775"/>
                    <a:gd name="connsiteX15" fmla="*/ 0 w 2668043"/>
                    <a:gd name="connsiteY15" fmla="*/ 308240 h 739775"/>
                    <a:gd name="connsiteX16" fmla="*/ 0 w 2668043"/>
                    <a:gd name="connsiteY16" fmla="*/ 123298 h 739775"/>
                    <a:gd name="connsiteX17" fmla="*/ 123298 w 2668043"/>
                    <a:gd name="connsiteY17" fmla="*/ 0 h 739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668043" h="739775">
                      <a:moveTo>
                        <a:pt x="123298" y="0"/>
                      </a:moveTo>
                      <a:lnTo>
                        <a:pt x="459528" y="0"/>
                      </a:lnTo>
                      <a:lnTo>
                        <a:pt x="808650" y="0"/>
                      </a:lnTo>
                      <a:lnTo>
                        <a:pt x="1148821" y="0"/>
                      </a:lnTo>
                      <a:lnTo>
                        <a:pt x="2633872" y="0"/>
                      </a:lnTo>
                      <a:lnTo>
                        <a:pt x="2668041" y="6898"/>
                      </a:lnTo>
                      <a:lnTo>
                        <a:pt x="2611273" y="24520"/>
                      </a:lnTo>
                      <a:cubicBezTo>
                        <a:pt x="2476744" y="81422"/>
                        <a:pt x="2382348" y="214631"/>
                        <a:pt x="2382348" y="369887"/>
                      </a:cubicBezTo>
                      <a:cubicBezTo>
                        <a:pt x="2382348" y="525143"/>
                        <a:pt x="2476744" y="658353"/>
                        <a:pt x="2611273" y="715254"/>
                      </a:cubicBezTo>
                      <a:lnTo>
                        <a:pt x="2668043" y="732877"/>
                      </a:lnTo>
                      <a:lnTo>
                        <a:pt x="2633872" y="739775"/>
                      </a:lnTo>
                      <a:lnTo>
                        <a:pt x="1148821" y="739775"/>
                      </a:lnTo>
                      <a:lnTo>
                        <a:pt x="459528" y="739775"/>
                      </a:lnTo>
                      <a:lnTo>
                        <a:pt x="123298" y="739775"/>
                      </a:lnTo>
                      <a:cubicBezTo>
                        <a:pt x="55202" y="739775"/>
                        <a:pt x="0" y="684573"/>
                        <a:pt x="0" y="616477"/>
                      </a:cubicBezTo>
                      <a:lnTo>
                        <a:pt x="0" y="308240"/>
                      </a:lnTo>
                      <a:lnTo>
                        <a:pt x="0" y="123298"/>
                      </a:lnTo>
                      <a:cubicBezTo>
                        <a:pt x="0" y="55202"/>
                        <a:pt x="55202" y="0"/>
                        <a:pt x="123298" y="0"/>
                      </a:cubicBezTo>
                      <a:close/>
                    </a:path>
                  </a:pathLst>
                </a:custGeom>
                <a:solidFill>
                  <a:schemeClr val="bg1">
                    <a:lumMod val="95000"/>
                  </a:schemeClr>
                </a:solidFill>
                <a:ln>
                  <a:solidFill>
                    <a:srgbClr val="168489"/>
                  </a:solidFill>
                </a:ln>
              </p:spPr>
              <p:style>
                <a:lnRef idx="2">
                  <a:schemeClr val="accent1">
                    <a:shade val="15000"/>
                  </a:schemeClr>
                </a:lnRef>
                <a:fillRef idx="1">
                  <a:schemeClr val="accent1"/>
                </a:fillRef>
                <a:effectRef idx="0">
                  <a:schemeClr val="accent1"/>
                </a:effectRef>
                <a:fontRef idx="minor">
                  <a:schemeClr val="lt1"/>
                </a:fontRef>
              </p:style>
              <p:txBody>
                <a:bodyPr wrap="square" rtlCol="1" anchor="ctr">
                  <a:noAutofit/>
                </a:bodyPr>
                <a:lstStyle/>
                <a:p>
                  <a:endParaRPr lang="en-US" sz="3200"/>
                </a:p>
              </p:txBody>
            </p:sp>
          </p:grpSp>
          <p:sp>
            <p:nvSpPr>
              <p:cNvPr id="15" name="مربع نص 293">
                <a:extLst>
                  <a:ext uri="{FF2B5EF4-FFF2-40B4-BE49-F238E27FC236}">
                    <a16:creationId xmlns:a16="http://schemas.microsoft.com/office/drawing/2014/main" id="{61F77DB5-4576-A126-7D04-3BA74B220FC5}"/>
                  </a:ext>
                </a:extLst>
              </p:cNvPr>
              <p:cNvSpPr txBox="1"/>
              <p:nvPr/>
            </p:nvSpPr>
            <p:spPr>
              <a:xfrm>
                <a:off x="0" y="207470"/>
                <a:ext cx="2368725" cy="384709"/>
              </a:xfrm>
              <a:prstGeom prst="rect">
                <a:avLst/>
              </a:prstGeom>
              <a:noFill/>
            </p:spPr>
            <p:txBody>
              <a:bodyPr wrap="square" rtlCol="1">
                <a:spAutoFit/>
              </a:bodyPr>
              <a:lstStyle/>
              <a:p>
                <a:pPr algn="just" rtl="1">
                  <a:lnSpc>
                    <a:spcPct val="115000"/>
                  </a:lnSpc>
                </a:pPr>
                <a:r>
                  <a:rPr lang="ar-SY"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البيانات غير الكافية</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
          <p:nvSpPr>
            <p:cNvPr id="12" name="TextBox 6">
              <a:extLst>
                <a:ext uri="{FF2B5EF4-FFF2-40B4-BE49-F238E27FC236}">
                  <a16:creationId xmlns:a16="http://schemas.microsoft.com/office/drawing/2014/main" id="{88057BD9-AB47-CB59-1574-07C4CFB43CDF}"/>
                </a:ext>
              </a:extLst>
            </p:cNvPr>
            <p:cNvSpPr txBox="1"/>
            <p:nvPr/>
          </p:nvSpPr>
          <p:spPr>
            <a:xfrm>
              <a:off x="4813994" y="2286752"/>
              <a:ext cx="1286691" cy="888000"/>
            </a:xfrm>
            <a:prstGeom prst="rect">
              <a:avLst/>
            </a:prstGeom>
            <a:noFill/>
          </p:spPr>
          <p:txBody>
            <a:bodyPr wrap="square" rtlCol="0">
              <a:spAutoFit/>
            </a:bodyPr>
            <a:lstStyle/>
            <a:p>
              <a:pPr algn="ctr" rtl="1">
                <a:lnSpc>
                  <a:spcPct val="115000"/>
                </a:lnSpc>
              </a:pPr>
              <a:r>
                <a:rPr lang="en-GB" sz="4800" b="1" kern="1200">
                  <a:solidFill>
                    <a:srgbClr val="168489"/>
                  </a:solidFill>
                  <a:effectLst/>
                  <a:latin typeface="Calibri" panose="020F0502020204030204" pitchFamily="34" charset="0"/>
                  <a:ea typeface="Calibri" panose="020F0502020204030204" pitchFamily="34" charset="0"/>
                  <a:cs typeface="Activist Light"/>
                </a:rPr>
                <a:t>02</a:t>
              </a:r>
              <a:endParaRPr lang="en-US" sz="4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32" name="Group 31">
            <a:extLst>
              <a:ext uri="{FF2B5EF4-FFF2-40B4-BE49-F238E27FC236}">
                <a16:creationId xmlns:a16="http://schemas.microsoft.com/office/drawing/2014/main" id="{4F1D3971-2067-D63D-D9EA-FAB412813B51}"/>
              </a:ext>
            </a:extLst>
          </p:cNvPr>
          <p:cNvGrpSpPr/>
          <p:nvPr/>
        </p:nvGrpSpPr>
        <p:grpSpPr>
          <a:xfrm>
            <a:off x="829983" y="4487759"/>
            <a:ext cx="5270700" cy="1231021"/>
            <a:chOff x="829983" y="3493371"/>
            <a:chExt cx="5270700" cy="1231021"/>
          </a:xfrm>
        </p:grpSpPr>
        <p:grpSp>
          <p:nvGrpSpPr>
            <p:cNvPr id="4" name="مجموعة 301">
              <a:extLst>
                <a:ext uri="{FF2B5EF4-FFF2-40B4-BE49-F238E27FC236}">
                  <a16:creationId xmlns:a16="http://schemas.microsoft.com/office/drawing/2014/main" id="{13DB1CDD-61EA-55CA-B8EF-E537801D53F2}"/>
                </a:ext>
              </a:extLst>
            </p:cNvPr>
            <p:cNvGrpSpPr/>
            <p:nvPr/>
          </p:nvGrpSpPr>
          <p:grpSpPr>
            <a:xfrm>
              <a:off x="829983" y="3493371"/>
              <a:ext cx="5200247" cy="1231021"/>
              <a:chOff x="33554" y="753780"/>
              <a:chExt cx="3124348" cy="739775"/>
            </a:xfrm>
          </p:grpSpPr>
          <p:grpSp>
            <p:nvGrpSpPr>
              <p:cNvPr id="22" name="مجموعة 302">
                <a:extLst>
                  <a:ext uri="{FF2B5EF4-FFF2-40B4-BE49-F238E27FC236}">
                    <a16:creationId xmlns:a16="http://schemas.microsoft.com/office/drawing/2014/main" id="{F5172CA2-C8F5-196A-39DD-4737809833D6}"/>
                  </a:ext>
                </a:extLst>
              </p:cNvPr>
              <p:cNvGrpSpPr/>
              <p:nvPr/>
            </p:nvGrpSpPr>
            <p:grpSpPr>
              <a:xfrm>
                <a:off x="33554" y="753780"/>
                <a:ext cx="3124348" cy="739775"/>
                <a:chOff x="33554" y="753780"/>
                <a:chExt cx="3124348" cy="739775"/>
              </a:xfrm>
            </p:grpSpPr>
            <p:sp>
              <p:nvSpPr>
                <p:cNvPr id="24" name="شكل بيضاوي 304">
                  <a:extLst>
                    <a:ext uri="{FF2B5EF4-FFF2-40B4-BE49-F238E27FC236}">
                      <a16:creationId xmlns:a16="http://schemas.microsoft.com/office/drawing/2014/main" id="{36D87701-56F6-6775-E863-F0B0B83BA034}"/>
                    </a:ext>
                  </a:extLst>
                </p:cNvPr>
                <p:cNvSpPr/>
                <p:nvPr/>
              </p:nvSpPr>
              <p:spPr>
                <a:xfrm>
                  <a:off x="2489554" y="789493"/>
                  <a:ext cx="668348" cy="668348"/>
                </a:xfrm>
                <a:prstGeom prst="ellipse">
                  <a:avLst/>
                </a:prstGeom>
                <a:noFill/>
                <a:ln w="19050">
                  <a:solidFill>
                    <a:srgbClr val="168489"/>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endParaRPr lang="en-US" sz="3200"/>
                </a:p>
              </p:txBody>
            </p:sp>
            <p:sp>
              <p:nvSpPr>
                <p:cNvPr id="25" name="شكل حر: شكل 305">
                  <a:extLst>
                    <a:ext uri="{FF2B5EF4-FFF2-40B4-BE49-F238E27FC236}">
                      <a16:creationId xmlns:a16="http://schemas.microsoft.com/office/drawing/2014/main" id="{3A23E254-E086-5B8C-DD90-F44C30771093}"/>
                    </a:ext>
                  </a:extLst>
                </p:cNvPr>
                <p:cNvSpPr/>
                <p:nvPr/>
              </p:nvSpPr>
              <p:spPr>
                <a:xfrm>
                  <a:off x="33554" y="753780"/>
                  <a:ext cx="2668043" cy="739775"/>
                </a:xfrm>
                <a:custGeom>
                  <a:avLst/>
                  <a:gdLst>
                    <a:gd name="connsiteX0" fmla="*/ 123298 w 2668043"/>
                    <a:gd name="connsiteY0" fmla="*/ 0 h 739775"/>
                    <a:gd name="connsiteX1" fmla="*/ 459528 w 2668043"/>
                    <a:gd name="connsiteY1" fmla="*/ 0 h 739775"/>
                    <a:gd name="connsiteX2" fmla="*/ 808650 w 2668043"/>
                    <a:gd name="connsiteY2" fmla="*/ 0 h 739775"/>
                    <a:gd name="connsiteX3" fmla="*/ 1148821 w 2668043"/>
                    <a:gd name="connsiteY3" fmla="*/ 0 h 739775"/>
                    <a:gd name="connsiteX4" fmla="*/ 2633872 w 2668043"/>
                    <a:gd name="connsiteY4" fmla="*/ 0 h 739775"/>
                    <a:gd name="connsiteX5" fmla="*/ 2668041 w 2668043"/>
                    <a:gd name="connsiteY5" fmla="*/ 6898 h 739775"/>
                    <a:gd name="connsiteX6" fmla="*/ 2611273 w 2668043"/>
                    <a:gd name="connsiteY6" fmla="*/ 24520 h 739775"/>
                    <a:gd name="connsiteX7" fmla="*/ 2382348 w 2668043"/>
                    <a:gd name="connsiteY7" fmla="*/ 369887 h 739775"/>
                    <a:gd name="connsiteX8" fmla="*/ 2611273 w 2668043"/>
                    <a:gd name="connsiteY8" fmla="*/ 715254 h 739775"/>
                    <a:gd name="connsiteX9" fmla="*/ 2668043 w 2668043"/>
                    <a:gd name="connsiteY9" fmla="*/ 732877 h 739775"/>
                    <a:gd name="connsiteX10" fmla="*/ 2633872 w 2668043"/>
                    <a:gd name="connsiteY10" fmla="*/ 739775 h 739775"/>
                    <a:gd name="connsiteX11" fmla="*/ 1148821 w 2668043"/>
                    <a:gd name="connsiteY11" fmla="*/ 739775 h 739775"/>
                    <a:gd name="connsiteX12" fmla="*/ 459528 w 2668043"/>
                    <a:gd name="connsiteY12" fmla="*/ 739775 h 739775"/>
                    <a:gd name="connsiteX13" fmla="*/ 123298 w 2668043"/>
                    <a:gd name="connsiteY13" fmla="*/ 739775 h 739775"/>
                    <a:gd name="connsiteX14" fmla="*/ 0 w 2668043"/>
                    <a:gd name="connsiteY14" fmla="*/ 616477 h 739775"/>
                    <a:gd name="connsiteX15" fmla="*/ 0 w 2668043"/>
                    <a:gd name="connsiteY15" fmla="*/ 308240 h 739775"/>
                    <a:gd name="connsiteX16" fmla="*/ 0 w 2668043"/>
                    <a:gd name="connsiteY16" fmla="*/ 123298 h 739775"/>
                    <a:gd name="connsiteX17" fmla="*/ 123298 w 2668043"/>
                    <a:gd name="connsiteY17" fmla="*/ 0 h 739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668043" h="739775">
                      <a:moveTo>
                        <a:pt x="123298" y="0"/>
                      </a:moveTo>
                      <a:lnTo>
                        <a:pt x="459528" y="0"/>
                      </a:lnTo>
                      <a:lnTo>
                        <a:pt x="808650" y="0"/>
                      </a:lnTo>
                      <a:lnTo>
                        <a:pt x="1148821" y="0"/>
                      </a:lnTo>
                      <a:lnTo>
                        <a:pt x="2633872" y="0"/>
                      </a:lnTo>
                      <a:lnTo>
                        <a:pt x="2668041" y="6898"/>
                      </a:lnTo>
                      <a:lnTo>
                        <a:pt x="2611273" y="24520"/>
                      </a:lnTo>
                      <a:cubicBezTo>
                        <a:pt x="2476744" y="81422"/>
                        <a:pt x="2382348" y="214631"/>
                        <a:pt x="2382348" y="369887"/>
                      </a:cubicBezTo>
                      <a:cubicBezTo>
                        <a:pt x="2382348" y="525143"/>
                        <a:pt x="2476744" y="658353"/>
                        <a:pt x="2611273" y="715254"/>
                      </a:cubicBezTo>
                      <a:lnTo>
                        <a:pt x="2668043" y="732877"/>
                      </a:lnTo>
                      <a:lnTo>
                        <a:pt x="2633872" y="739775"/>
                      </a:lnTo>
                      <a:lnTo>
                        <a:pt x="1148821" y="739775"/>
                      </a:lnTo>
                      <a:lnTo>
                        <a:pt x="459528" y="739775"/>
                      </a:lnTo>
                      <a:lnTo>
                        <a:pt x="123298" y="739775"/>
                      </a:lnTo>
                      <a:cubicBezTo>
                        <a:pt x="55202" y="739775"/>
                        <a:pt x="0" y="684573"/>
                        <a:pt x="0" y="616477"/>
                      </a:cubicBezTo>
                      <a:lnTo>
                        <a:pt x="0" y="308240"/>
                      </a:lnTo>
                      <a:lnTo>
                        <a:pt x="0" y="123298"/>
                      </a:lnTo>
                      <a:cubicBezTo>
                        <a:pt x="0" y="55202"/>
                        <a:pt x="55202" y="0"/>
                        <a:pt x="123298" y="0"/>
                      </a:cubicBezTo>
                      <a:close/>
                    </a:path>
                  </a:pathLst>
                </a:custGeom>
                <a:solidFill>
                  <a:schemeClr val="bg1">
                    <a:lumMod val="95000"/>
                  </a:schemeClr>
                </a:solidFill>
                <a:ln>
                  <a:solidFill>
                    <a:srgbClr val="168489"/>
                  </a:solidFill>
                </a:ln>
              </p:spPr>
              <p:style>
                <a:lnRef idx="2">
                  <a:schemeClr val="accent1">
                    <a:shade val="15000"/>
                  </a:schemeClr>
                </a:lnRef>
                <a:fillRef idx="1">
                  <a:schemeClr val="accent1"/>
                </a:fillRef>
                <a:effectRef idx="0">
                  <a:schemeClr val="accent1"/>
                </a:effectRef>
                <a:fontRef idx="minor">
                  <a:schemeClr val="lt1"/>
                </a:fontRef>
              </p:style>
              <p:txBody>
                <a:bodyPr wrap="square" rtlCol="1" anchor="ctr">
                  <a:noAutofit/>
                </a:bodyPr>
                <a:lstStyle/>
                <a:p>
                  <a:endParaRPr lang="en-US" sz="3200"/>
                </a:p>
              </p:txBody>
            </p:sp>
          </p:grpSp>
          <p:sp>
            <p:nvSpPr>
              <p:cNvPr id="23" name="مربع نص 303">
                <a:extLst>
                  <a:ext uri="{FF2B5EF4-FFF2-40B4-BE49-F238E27FC236}">
                    <a16:creationId xmlns:a16="http://schemas.microsoft.com/office/drawing/2014/main" id="{81B86338-550A-4DBA-8925-A5C9F080254A}"/>
                  </a:ext>
                </a:extLst>
              </p:cNvPr>
              <p:cNvSpPr txBox="1"/>
              <p:nvPr/>
            </p:nvSpPr>
            <p:spPr>
              <a:xfrm>
                <a:off x="375638" y="956517"/>
                <a:ext cx="1976347" cy="384709"/>
              </a:xfrm>
              <a:prstGeom prst="rect">
                <a:avLst/>
              </a:prstGeom>
              <a:noFill/>
            </p:spPr>
            <p:txBody>
              <a:bodyPr wrap="square" rtlCol="1">
                <a:spAutoFit/>
              </a:bodyPr>
              <a:lstStyle/>
              <a:p>
                <a:pPr algn="just" rtl="1">
                  <a:lnSpc>
                    <a:spcPct val="115000"/>
                  </a:lnSpc>
                </a:pPr>
                <a:r>
                  <a:rPr lang="ar-SY"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التحديات التكنولوجية</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
          <p:nvSpPr>
            <p:cNvPr id="13" name="TextBox 6">
              <a:extLst>
                <a:ext uri="{FF2B5EF4-FFF2-40B4-BE49-F238E27FC236}">
                  <a16:creationId xmlns:a16="http://schemas.microsoft.com/office/drawing/2014/main" id="{15B8B62E-4DF4-2CD1-4CDC-57396EA62217}"/>
                </a:ext>
              </a:extLst>
            </p:cNvPr>
            <p:cNvSpPr txBox="1"/>
            <p:nvPr/>
          </p:nvSpPr>
          <p:spPr>
            <a:xfrm>
              <a:off x="4813992" y="3649607"/>
              <a:ext cx="1286691" cy="888000"/>
            </a:xfrm>
            <a:prstGeom prst="rect">
              <a:avLst/>
            </a:prstGeom>
            <a:noFill/>
          </p:spPr>
          <p:txBody>
            <a:bodyPr wrap="square" rtlCol="0">
              <a:spAutoFit/>
            </a:bodyPr>
            <a:lstStyle/>
            <a:p>
              <a:pPr algn="ctr" rtl="0">
                <a:lnSpc>
                  <a:spcPct val="115000"/>
                </a:lnSpc>
              </a:pPr>
              <a:r>
                <a:rPr lang="en-GB" sz="4800" b="1" kern="1200">
                  <a:solidFill>
                    <a:srgbClr val="168489"/>
                  </a:solidFill>
                  <a:effectLst/>
                  <a:latin typeface="Calibri" panose="020F0502020204030204" pitchFamily="34" charset="0"/>
                  <a:ea typeface="Calibri" panose="020F0502020204030204" pitchFamily="34" charset="0"/>
                  <a:cs typeface="Activist Light"/>
                </a:rPr>
                <a:t>04</a:t>
              </a:r>
              <a:endParaRPr lang="en-US" sz="4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Tree>
    <p:extLst>
      <p:ext uri="{BB962C8B-B14F-4D97-AF65-F5344CB8AC3E}">
        <p14:creationId xmlns:p14="http://schemas.microsoft.com/office/powerpoint/2010/main" val="332743514"/>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cBhvr additive="base">
                                        <p:cTn id="7" dur="500" fill="hold"/>
                                        <p:tgtEl>
                                          <p:spTgt spid="30"/>
                                        </p:tgtEl>
                                        <p:attrNameLst>
                                          <p:attrName>ppt_x</p:attrName>
                                        </p:attrNameLst>
                                      </p:cBhvr>
                                      <p:tavLst>
                                        <p:tav tm="0">
                                          <p:val>
                                            <p:strVal val="#ppt_x"/>
                                          </p:val>
                                        </p:tav>
                                        <p:tav tm="100000">
                                          <p:val>
                                            <p:strVal val="#ppt_x"/>
                                          </p:val>
                                        </p:tav>
                                      </p:tavLst>
                                    </p:anim>
                                    <p:anim calcmode="lin" valueType="num">
                                      <p:cBhvr additive="base">
                                        <p:cTn id="8" dur="500" fill="hold"/>
                                        <p:tgtEl>
                                          <p:spTgt spid="3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3"/>
                                        </p:tgtEl>
                                        <p:attrNameLst>
                                          <p:attrName>style.visibility</p:attrName>
                                        </p:attrNameLst>
                                      </p:cBhvr>
                                      <p:to>
                                        <p:strVal val="visible"/>
                                      </p:to>
                                    </p:set>
                                    <p:anim calcmode="lin" valueType="num">
                                      <p:cBhvr additive="base">
                                        <p:cTn id="13" dur="500" fill="hold"/>
                                        <p:tgtEl>
                                          <p:spTgt spid="33"/>
                                        </p:tgtEl>
                                        <p:attrNameLst>
                                          <p:attrName>ppt_x</p:attrName>
                                        </p:attrNameLst>
                                      </p:cBhvr>
                                      <p:tavLst>
                                        <p:tav tm="0">
                                          <p:val>
                                            <p:strVal val="#ppt_x"/>
                                          </p:val>
                                        </p:tav>
                                        <p:tav tm="100000">
                                          <p:val>
                                            <p:strVal val="#ppt_x"/>
                                          </p:val>
                                        </p:tav>
                                      </p:tavLst>
                                    </p:anim>
                                    <p:anim calcmode="lin" valueType="num">
                                      <p:cBhvr additive="base">
                                        <p:cTn id="14" dur="500" fill="hold"/>
                                        <p:tgtEl>
                                          <p:spTgt spid="3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1"/>
                                        </p:tgtEl>
                                        <p:attrNameLst>
                                          <p:attrName>style.visibility</p:attrName>
                                        </p:attrNameLst>
                                      </p:cBhvr>
                                      <p:to>
                                        <p:strVal val="visible"/>
                                      </p:to>
                                    </p:set>
                                    <p:anim calcmode="lin" valueType="num">
                                      <p:cBhvr additive="base">
                                        <p:cTn id="19" dur="500" fill="hold"/>
                                        <p:tgtEl>
                                          <p:spTgt spid="31"/>
                                        </p:tgtEl>
                                        <p:attrNameLst>
                                          <p:attrName>ppt_x</p:attrName>
                                        </p:attrNameLst>
                                      </p:cBhvr>
                                      <p:tavLst>
                                        <p:tav tm="0">
                                          <p:val>
                                            <p:strVal val="#ppt_x"/>
                                          </p:val>
                                        </p:tav>
                                        <p:tav tm="100000">
                                          <p:val>
                                            <p:strVal val="#ppt_x"/>
                                          </p:val>
                                        </p:tav>
                                      </p:tavLst>
                                    </p:anim>
                                    <p:anim calcmode="lin" valueType="num">
                                      <p:cBhvr additive="base">
                                        <p:cTn id="20" dur="500" fill="hold"/>
                                        <p:tgtEl>
                                          <p:spTgt spid="31"/>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2"/>
                                        </p:tgtEl>
                                        <p:attrNameLst>
                                          <p:attrName>style.visibility</p:attrName>
                                        </p:attrNameLst>
                                      </p:cBhvr>
                                      <p:to>
                                        <p:strVal val="visible"/>
                                      </p:to>
                                    </p:set>
                                    <p:anim calcmode="lin" valueType="num">
                                      <p:cBhvr additive="base">
                                        <p:cTn id="25" dur="500" fill="hold"/>
                                        <p:tgtEl>
                                          <p:spTgt spid="32"/>
                                        </p:tgtEl>
                                        <p:attrNameLst>
                                          <p:attrName>ppt_x</p:attrName>
                                        </p:attrNameLst>
                                      </p:cBhvr>
                                      <p:tavLst>
                                        <p:tav tm="0">
                                          <p:val>
                                            <p:strVal val="#ppt_x"/>
                                          </p:val>
                                        </p:tav>
                                        <p:tav tm="100000">
                                          <p:val>
                                            <p:strVal val="#ppt_x"/>
                                          </p:val>
                                        </p:tav>
                                      </p:tavLst>
                                    </p:anim>
                                    <p:anim calcmode="lin" valueType="num">
                                      <p:cBhvr additive="base">
                                        <p:cTn id="26" dur="500" fill="hold"/>
                                        <p:tgtEl>
                                          <p:spTgt spid="3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7A63CCF-FD2D-374C-C45A-825F9EE4B626}"/>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7A009BEB-57E3-8E04-5A55-EA00BE93C779}"/>
              </a:ext>
            </a:extLst>
          </p:cNvPr>
          <p:cNvSpPr txBox="1"/>
          <p:nvPr/>
        </p:nvSpPr>
        <p:spPr>
          <a:xfrm>
            <a:off x="2779494" y="-181335"/>
            <a:ext cx="6633012" cy="729430"/>
          </a:xfrm>
          <a:prstGeom prst="rect">
            <a:avLst/>
          </a:prstGeom>
          <a:noFill/>
        </p:spPr>
        <p:txBody>
          <a:bodyPr wrap="square">
            <a:spAutoFit/>
          </a:bodyPr>
          <a:lstStyle/>
          <a:p>
            <a:pPr algn="ctr" rtl="1">
              <a:lnSpc>
                <a:spcPct val="115000"/>
              </a:lnSpc>
            </a:pPr>
            <a:r>
              <a:rPr lang="ar-SA" sz="3600" b="1" dirty="0">
                <a:solidFill>
                  <a:schemeClr val="bg1"/>
                </a:solidFill>
                <a:latin typeface="Adobe Arabic" panose="02040503050201020203" pitchFamily="18" charset="-78"/>
                <a:cs typeface="Adobe Arabic" panose="02040503050201020203" pitchFamily="18" charset="-78"/>
              </a:rPr>
              <a:t>أهمية جمع الأدلة والبيانات في المراجعة</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302C895D-6F04-2085-461E-939BE0F160F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grpSp>
        <p:nvGrpSpPr>
          <p:cNvPr id="38" name="Group 37">
            <a:extLst>
              <a:ext uri="{FF2B5EF4-FFF2-40B4-BE49-F238E27FC236}">
                <a16:creationId xmlns:a16="http://schemas.microsoft.com/office/drawing/2014/main" id="{907C5FB3-B7C0-67F0-6E25-D4378CAB8461}"/>
              </a:ext>
            </a:extLst>
          </p:cNvPr>
          <p:cNvGrpSpPr/>
          <p:nvPr/>
        </p:nvGrpSpPr>
        <p:grpSpPr>
          <a:xfrm>
            <a:off x="9457130" y="2457450"/>
            <a:ext cx="2451660" cy="2933694"/>
            <a:chOff x="4733399" y="0"/>
            <a:chExt cx="1270240" cy="1520100"/>
          </a:xfrm>
        </p:grpSpPr>
        <p:sp>
          <p:nvSpPr>
            <p:cNvPr id="47" name="شكل بيضاوي 64">
              <a:extLst>
                <a:ext uri="{FF2B5EF4-FFF2-40B4-BE49-F238E27FC236}">
                  <a16:creationId xmlns:a16="http://schemas.microsoft.com/office/drawing/2014/main" id="{FEC0C532-ED08-F3CB-F78B-8A60490B594D}"/>
                </a:ext>
              </a:extLst>
            </p:cNvPr>
            <p:cNvSpPr/>
            <p:nvPr/>
          </p:nvSpPr>
          <p:spPr>
            <a:xfrm>
              <a:off x="5060388" y="0"/>
              <a:ext cx="616263" cy="616065"/>
            </a:xfrm>
            <a:prstGeom prst="ellipse">
              <a:avLst/>
            </a:prstGeom>
            <a:solidFill>
              <a:schemeClr val="bg1"/>
            </a:solidFill>
            <a:ln w="9525">
              <a:solidFill>
                <a:srgbClr val="1C3963"/>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endParaRPr lang="en-US" sz="3200"/>
            </a:p>
          </p:txBody>
        </p:sp>
        <p:sp>
          <p:nvSpPr>
            <p:cNvPr id="48" name="مربع نص 18">
              <a:extLst>
                <a:ext uri="{FF2B5EF4-FFF2-40B4-BE49-F238E27FC236}">
                  <a16:creationId xmlns:a16="http://schemas.microsoft.com/office/drawing/2014/main" id="{FD2AD30D-DB8C-6625-9A1D-89DEA621C381}"/>
                </a:ext>
              </a:extLst>
            </p:cNvPr>
            <p:cNvSpPr txBox="1"/>
            <p:nvPr/>
          </p:nvSpPr>
          <p:spPr>
            <a:xfrm>
              <a:off x="4733399" y="760526"/>
              <a:ext cx="1270240" cy="759574"/>
            </a:xfrm>
            <a:prstGeom prst="rect">
              <a:avLst/>
            </a:prstGeom>
            <a:noFill/>
          </p:spPr>
          <p:txBody>
            <a:bodyPr wrap="square" rtlCol="1">
              <a:noAutofit/>
            </a:bodyPr>
            <a:lstStyle/>
            <a:p>
              <a:pPr algn="ctr" rtl="1">
                <a:lnSpc>
                  <a:spcPct val="115000"/>
                </a:lnSpc>
              </a:pPr>
              <a:r>
                <a:rPr lang="ar-EG"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تعزيز مصداقية المراجعة</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49" name="TextBox 6">
              <a:extLst>
                <a:ext uri="{FF2B5EF4-FFF2-40B4-BE49-F238E27FC236}">
                  <a16:creationId xmlns:a16="http://schemas.microsoft.com/office/drawing/2014/main" id="{ED6E35AA-A665-6719-8258-0F8E44F70275}"/>
                </a:ext>
              </a:extLst>
            </p:cNvPr>
            <p:cNvSpPr txBox="1"/>
            <p:nvPr/>
          </p:nvSpPr>
          <p:spPr>
            <a:xfrm>
              <a:off x="5003398" y="53057"/>
              <a:ext cx="723900" cy="519430"/>
            </a:xfrm>
            <a:prstGeom prst="rect">
              <a:avLst/>
            </a:prstGeom>
            <a:noFill/>
          </p:spPr>
          <p:txBody>
            <a:bodyPr wrap="square" rtlCol="0">
              <a:noAutofit/>
            </a:bodyPr>
            <a:lstStyle/>
            <a:p>
              <a:pPr algn="ctr" rtl="1">
                <a:lnSpc>
                  <a:spcPct val="115000"/>
                </a:lnSpc>
              </a:pPr>
              <a:r>
                <a:rPr lang="en-US" sz="4400" b="1" kern="1200" dirty="0">
                  <a:solidFill>
                    <a:srgbClr val="168489"/>
                  </a:solidFill>
                  <a:effectLst/>
                  <a:latin typeface="Calibri" panose="020F0502020204030204" pitchFamily="34" charset="0"/>
                  <a:ea typeface="Calibri" panose="020F0502020204030204" pitchFamily="34" charset="0"/>
                  <a:cs typeface="Activist Light"/>
                </a:rPr>
                <a:t>01</a:t>
              </a:r>
              <a:endParaRPr lang="en-US" sz="44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39" name="Group 38">
            <a:extLst>
              <a:ext uri="{FF2B5EF4-FFF2-40B4-BE49-F238E27FC236}">
                <a16:creationId xmlns:a16="http://schemas.microsoft.com/office/drawing/2014/main" id="{1805850A-1BEA-404D-D700-9199D0BAB6CD}"/>
              </a:ext>
            </a:extLst>
          </p:cNvPr>
          <p:cNvGrpSpPr/>
          <p:nvPr/>
        </p:nvGrpSpPr>
        <p:grpSpPr>
          <a:xfrm>
            <a:off x="5981517" y="2457450"/>
            <a:ext cx="3312344" cy="2914451"/>
            <a:chOff x="2932634" y="0"/>
            <a:chExt cx="1716173" cy="1510129"/>
          </a:xfrm>
        </p:grpSpPr>
        <p:sp>
          <p:nvSpPr>
            <p:cNvPr id="44" name="شكل بيضاوي 64">
              <a:extLst>
                <a:ext uri="{FF2B5EF4-FFF2-40B4-BE49-F238E27FC236}">
                  <a16:creationId xmlns:a16="http://schemas.microsoft.com/office/drawing/2014/main" id="{FAA57367-F302-74CA-7A3E-A170ED8F0479}"/>
                </a:ext>
              </a:extLst>
            </p:cNvPr>
            <p:cNvSpPr/>
            <p:nvPr/>
          </p:nvSpPr>
          <p:spPr>
            <a:xfrm>
              <a:off x="3482589" y="0"/>
              <a:ext cx="616263" cy="616065"/>
            </a:xfrm>
            <a:prstGeom prst="ellipse">
              <a:avLst/>
            </a:prstGeom>
            <a:solidFill>
              <a:schemeClr val="bg1"/>
            </a:solidFill>
            <a:ln w="9525">
              <a:solidFill>
                <a:srgbClr val="1C3963"/>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endParaRPr lang="en-US" sz="3200"/>
            </a:p>
          </p:txBody>
        </p:sp>
        <p:sp>
          <p:nvSpPr>
            <p:cNvPr id="45" name="مربع نص 18">
              <a:extLst>
                <a:ext uri="{FF2B5EF4-FFF2-40B4-BE49-F238E27FC236}">
                  <a16:creationId xmlns:a16="http://schemas.microsoft.com/office/drawing/2014/main" id="{E7FE2374-77DF-8022-3E2A-6711BC1F26A5}"/>
                </a:ext>
              </a:extLst>
            </p:cNvPr>
            <p:cNvSpPr txBox="1"/>
            <p:nvPr/>
          </p:nvSpPr>
          <p:spPr>
            <a:xfrm>
              <a:off x="2932634" y="789461"/>
              <a:ext cx="1716173" cy="720668"/>
            </a:xfrm>
            <a:prstGeom prst="rect">
              <a:avLst/>
            </a:prstGeom>
            <a:noFill/>
          </p:spPr>
          <p:txBody>
            <a:bodyPr wrap="square" rtlCol="1">
              <a:noAutofit/>
            </a:bodyPr>
            <a:lstStyle/>
            <a:p>
              <a:pPr algn="ctr" rtl="1">
                <a:lnSpc>
                  <a:spcPct val="115000"/>
                </a:lnSpc>
              </a:pPr>
              <a:r>
                <a:rPr lang="ar-EG"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الكشف عن الأخطاء والتحريفات</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46" name="TextBox 6">
              <a:extLst>
                <a:ext uri="{FF2B5EF4-FFF2-40B4-BE49-F238E27FC236}">
                  <a16:creationId xmlns:a16="http://schemas.microsoft.com/office/drawing/2014/main" id="{53116333-F190-04AA-1594-E79F8266090E}"/>
                </a:ext>
              </a:extLst>
            </p:cNvPr>
            <p:cNvSpPr txBox="1"/>
            <p:nvPr/>
          </p:nvSpPr>
          <p:spPr>
            <a:xfrm>
              <a:off x="3425691" y="53057"/>
              <a:ext cx="723900" cy="519430"/>
            </a:xfrm>
            <a:prstGeom prst="rect">
              <a:avLst/>
            </a:prstGeom>
            <a:noFill/>
          </p:spPr>
          <p:txBody>
            <a:bodyPr wrap="square" rtlCol="0">
              <a:noAutofit/>
            </a:bodyPr>
            <a:lstStyle/>
            <a:p>
              <a:pPr algn="ctr" rtl="1">
                <a:lnSpc>
                  <a:spcPct val="115000"/>
                </a:lnSpc>
              </a:pPr>
              <a:r>
                <a:rPr lang="en-US" sz="4400" b="1" kern="1200">
                  <a:solidFill>
                    <a:srgbClr val="168489"/>
                  </a:solidFill>
                  <a:effectLst/>
                  <a:latin typeface="Calibri" panose="020F0502020204030204" pitchFamily="34" charset="0"/>
                  <a:ea typeface="Calibri" panose="020F0502020204030204" pitchFamily="34" charset="0"/>
                  <a:cs typeface="Activist Light"/>
                </a:rPr>
                <a:t>02</a:t>
              </a:r>
              <a:endParaRPr lang="en-US" sz="44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40" name="Group 39">
            <a:extLst>
              <a:ext uri="{FF2B5EF4-FFF2-40B4-BE49-F238E27FC236}">
                <a16:creationId xmlns:a16="http://schemas.microsoft.com/office/drawing/2014/main" id="{FB25FACF-47AF-C5CE-CF8C-B78A22744F44}"/>
              </a:ext>
            </a:extLst>
          </p:cNvPr>
          <p:cNvGrpSpPr/>
          <p:nvPr/>
        </p:nvGrpSpPr>
        <p:grpSpPr>
          <a:xfrm>
            <a:off x="3271335" y="2457450"/>
            <a:ext cx="2451660" cy="2933700"/>
            <a:chOff x="1528450" y="0"/>
            <a:chExt cx="1270240" cy="1520103"/>
          </a:xfrm>
        </p:grpSpPr>
        <p:sp>
          <p:nvSpPr>
            <p:cNvPr id="41" name="شكل بيضاوي 64">
              <a:extLst>
                <a:ext uri="{FF2B5EF4-FFF2-40B4-BE49-F238E27FC236}">
                  <a16:creationId xmlns:a16="http://schemas.microsoft.com/office/drawing/2014/main" id="{6E0CE1EE-9B6B-DC80-E128-90F87C18BC56}"/>
                </a:ext>
              </a:extLst>
            </p:cNvPr>
            <p:cNvSpPr/>
            <p:nvPr/>
          </p:nvSpPr>
          <p:spPr>
            <a:xfrm>
              <a:off x="1904789" y="0"/>
              <a:ext cx="616263" cy="616065"/>
            </a:xfrm>
            <a:prstGeom prst="ellipse">
              <a:avLst/>
            </a:prstGeom>
            <a:solidFill>
              <a:schemeClr val="bg1"/>
            </a:solidFill>
            <a:ln w="9525">
              <a:solidFill>
                <a:srgbClr val="1C3963"/>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endParaRPr lang="en-US" sz="3200"/>
            </a:p>
          </p:txBody>
        </p:sp>
        <p:sp>
          <p:nvSpPr>
            <p:cNvPr id="42" name="مربع نص 18">
              <a:extLst>
                <a:ext uri="{FF2B5EF4-FFF2-40B4-BE49-F238E27FC236}">
                  <a16:creationId xmlns:a16="http://schemas.microsoft.com/office/drawing/2014/main" id="{E8B23C61-8E2D-6B06-92C4-331ABF6CCAC3}"/>
                </a:ext>
              </a:extLst>
            </p:cNvPr>
            <p:cNvSpPr txBox="1"/>
            <p:nvPr/>
          </p:nvSpPr>
          <p:spPr>
            <a:xfrm>
              <a:off x="1528450" y="904038"/>
              <a:ext cx="1270240" cy="616065"/>
            </a:xfrm>
            <a:prstGeom prst="rect">
              <a:avLst/>
            </a:prstGeom>
            <a:noFill/>
          </p:spPr>
          <p:txBody>
            <a:bodyPr wrap="square" rtlCol="1">
              <a:noAutofit/>
            </a:bodyPr>
            <a:lstStyle/>
            <a:p>
              <a:pPr algn="ctr" rtl="1">
                <a:lnSpc>
                  <a:spcPct val="115000"/>
                </a:lnSpc>
              </a:pPr>
              <a:r>
                <a:rPr lang="ar-EG" sz="32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دعم التقرير النهائي</a:t>
              </a:r>
              <a:endParaRPr lang="en-US"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43" name="TextBox 6">
              <a:extLst>
                <a:ext uri="{FF2B5EF4-FFF2-40B4-BE49-F238E27FC236}">
                  <a16:creationId xmlns:a16="http://schemas.microsoft.com/office/drawing/2014/main" id="{3BFB90B9-DC04-036D-76ED-B90E83E02530}"/>
                </a:ext>
              </a:extLst>
            </p:cNvPr>
            <p:cNvSpPr txBox="1"/>
            <p:nvPr/>
          </p:nvSpPr>
          <p:spPr>
            <a:xfrm>
              <a:off x="1847983" y="53057"/>
              <a:ext cx="723265" cy="519430"/>
            </a:xfrm>
            <a:prstGeom prst="rect">
              <a:avLst/>
            </a:prstGeom>
            <a:noFill/>
          </p:spPr>
          <p:txBody>
            <a:bodyPr wrap="square" rtlCol="0">
              <a:noAutofit/>
            </a:bodyPr>
            <a:lstStyle/>
            <a:p>
              <a:pPr algn="ctr" rtl="1">
                <a:lnSpc>
                  <a:spcPct val="115000"/>
                </a:lnSpc>
              </a:pPr>
              <a:r>
                <a:rPr lang="en-US" sz="4400" b="1" kern="1200">
                  <a:solidFill>
                    <a:srgbClr val="168489"/>
                  </a:solidFill>
                  <a:effectLst/>
                  <a:latin typeface="Calibri" panose="020F0502020204030204" pitchFamily="34" charset="0"/>
                  <a:ea typeface="Calibri" panose="020F0502020204030204" pitchFamily="34" charset="0"/>
                  <a:cs typeface="Activist Light"/>
                </a:rPr>
                <a:t>03</a:t>
              </a:r>
              <a:endParaRPr lang="en-US" sz="44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34" name="Group 33">
            <a:extLst>
              <a:ext uri="{FF2B5EF4-FFF2-40B4-BE49-F238E27FC236}">
                <a16:creationId xmlns:a16="http://schemas.microsoft.com/office/drawing/2014/main" id="{70CB735B-31D8-75E5-5883-A6144460BC23}"/>
              </a:ext>
            </a:extLst>
          </p:cNvPr>
          <p:cNvGrpSpPr/>
          <p:nvPr/>
        </p:nvGrpSpPr>
        <p:grpSpPr>
          <a:xfrm>
            <a:off x="283210" y="2457450"/>
            <a:ext cx="2451660" cy="2476329"/>
            <a:chOff x="-19740" y="0"/>
            <a:chExt cx="1270240" cy="1283115"/>
          </a:xfrm>
        </p:grpSpPr>
        <p:sp>
          <p:nvSpPr>
            <p:cNvPr id="35" name="شكل بيضاوي 64">
              <a:extLst>
                <a:ext uri="{FF2B5EF4-FFF2-40B4-BE49-F238E27FC236}">
                  <a16:creationId xmlns:a16="http://schemas.microsoft.com/office/drawing/2014/main" id="{3713D3B7-82BA-30C5-8042-F13CD6F7FCF8}"/>
                </a:ext>
              </a:extLst>
            </p:cNvPr>
            <p:cNvSpPr/>
            <p:nvPr/>
          </p:nvSpPr>
          <p:spPr>
            <a:xfrm>
              <a:off x="326989" y="0"/>
              <a:ext cx="616263" cy="616065"/>
            </a:xfrm>
            <a:prstGeom prst="ellipse">
              <a:avLst/>
            </a:prstGeom>
            <a:solidFill>
              <a:schemeClr val="bg1"/>
            </a:solidFill>
            <a:ln w="9525">
              <a:solidFill>
                <a:srgbClr val="1C3963"/>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endParaRPr lang="en-US" sz="3200"/>
            </a:p>
          </p:txBody>
        </p:sp>
        <p:sp>
          <p:nvSpPr>
            <p:cNvPr id="36" name="مربع نص 18">
              <a:extLst>
                <a:ext uri="{FF2B5EF4-FFF2-40B4-BE49-F238E27FC236}">
                  <a16:creationId xmlns:a16="http://schemas.microsoft.com/office/drawing/2014/main" id="{25DBEFEF-2BBB-7493-A802-49162340FAC4}"/>
                </a:ext>
              </a:extLst>
            </p:cNvPr>
            <p:cNvSpPr txBox="1"/>
            <p:nvPr/>
          </p:nvSpPr>
          <p:spPr>
            <a:xfrm>
              <a:off x="-19740" y="899289"/>
              <a:ext cx="1270240" cy="383826"/>
            </a:xfrm>
            <a:prstGeom prst="rect">
              <a:avLst/>
            </a:prstGeom>
            <a:noFill/>
          </p:spPr>
          <p:txBody>
            <a:bodyPr wrap="square" rtlCol="1">
              <a:noAutofit/>
            </a:bodyPr>
            <a:lstStyle/>
            <a:p>
              <a:pPr algn="ctr" rtl="1">
                <a:lnSpc>
                  <a:spcPct val="115000"/>
                </a:lnSpc>
              </a:pPr>
              <a:r>
                <a:rPr lang="ar-EG"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تحديد المخاطر</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37" name="TextBox 6">
              <a:extLst>
                <a:ext uri="{FF2B5EF4-FFF2-40B4-BE49-F238E27FC236}">
                  <a16:creationId xmlns:a16="http://schemas.microsoft.com/office/drawing/2014/main" id="{BA81899B-A715-CB74-539C-1C6414B9B9F4}"/>
                </a:ext>
              </a:extLst>
            </p:cNvPr>
            <p:cNvSpPr txBox="1"/>
            <p:nvPr/>
          </p:nvSpPr>
          <p:spPr>
            <a:xfrm>
              <a:off x="270275" y="53057"/>
              <a:ext cx="723900" cy="519430"/>
            </a:xfrm>
            <a:prstGeom prst="rect">
              <a:avLst/>
            </a:prstGeom>
            <a:noFill/>
          </p:spPr>
          <p:txBody>
            <a:bodyPr wrap="square" rtlCol="0">
              <a:noAutofit/>
            </a:bodyPr>
            <a:lstStyle/>
            <a:p>
              <a:pPr algn="ctr" rtl="1">
                <a:lnSpc>
                  <a:spcPct val="115000"/>
                </a:lnSpc>
              </a:pPr>
              <a:r>
                <a:rPr lang="en-US" sz="4400" b="1" kern="1200">
                  <a:solidFill>
                    <a:srgbClr val="168489"/>
                  </a:solidFill>
                  <a:effectLst/>
                  <a:latin typeface="Calibri" panose="020F0502020204030204" pitchFamily="34" charset="0"/>
                  <a:ea typeface="Calibri" panose="020F0502020204030204" pitchFamily="34" charset="0"/>
                  <a:cs typeface="Activist Light"/>
                </a:rPr>
                <a:t>04</a:t>
              </a:r>
              <a:endParaRPr lang="en-US" sz="44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Tree>
    <p:extLst>
      <p:ext uri="{BB962C8B-B14F-4D97-AF65-F5344CB8AC3E}">
        <p14:creationId xmlns:p14="http://schemas.microsoft.com/office/powerpoint/2010/main" val="1941437809"/>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8"/>
                                        </p:tgtEl>
                                        <p:attrNameLst>
                                          <p:attrName>style.visibility</p:attrName>
                                        </p:attrNameLst>
                                      </p:cBhvr>
                                      <p:to>
                                        <p:strVal val="visible"/>
                                      </p:to>
                                    </p:set>
                                    <p:animEffect transition="in" filter="fade">
                                      <p:cBhvr>
                                        <p:cTn id="7" dur="1000"/>
                                        <p:tgtEl>
                                          <p:spTgt spid="38"/>
                                        </p:tgtEl>
                                      </p:cBhvr>
                                    </p:animEffect>
                                    <p:anim calcmode="lin" valueType="num">
                                      <p:cBhvr>
                                        <p:cTn id="8" dur="1000" fill="hold"/>
                                        <p:tgtEl>
                                          <p:spTgt spid="38"/>
                                        </p:tgtEl>
                                        <p:attrNameLst>
                                          <p:attrName>ppt_x</p:attrName>
                                        </p:attrNameLst>
                                      </p:cBhvr>
                                      <p:tavLst>
                                        <p:tav tm="0">
                                          <p:val>
                                            <p:strVal val="#ppt_x"/>
                                          </p:val>
                                        </p:tav>
                                        <p:tav tm="100000">
                                          <p:val>
                                            <p:strVal val="#ppt_x"/>
                                          </p:val>
                                        </p:tav>
                                      </p:tavLst>
                                    </p:anim>
                                    <p:anim calcmode="lin" valueType="num">
                                      <p:cBhvr>
                                        <p:cTn id="9" dur="1000" fill="hold"/>
                                        <p:tgtEl>
                                          <p:spTgt spid="38"/>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9"/>
                                        </p:tgtEl>
                                        <p:attrNameLst>
                                          <p:attrName>style.visibility</p:attrName>
                                        </p:attrNameLst>
                                      </p:cBhvr>
                                      <p:to>
                                        <p:strVal val="visible"/>
                                      </p:to>
                                    </p:set>
                                    <p:animEffect transition="in" filter="fade">
                                      <p:cBhvr>
                                        <p:cTn id="14" dur="1000"/>
                                        <p:tgtEl>
                                          <p:spTgt spid="39"/>
                                        </p:tgtEl>
                                      </p:cBhvr>
                                    </p:animEffect>
                                    <p:anim calcmode="lin" valueType="num">
                                      <p:cBhvr>
                                        <p:cTn id="15" dur="1000" fill="hold"/>
                                        <p:tgtEl>
                                          <p:spTgt spid="39"/>
                                        </p:tgtEl>
                                        <p:attrNameLst>
                                          <p:attrName>ppt_x</p:attrName>
                                        </p:attrNameLst>
                                      </p:cBhvr>
                                      <p:tavLst>
                                        <p:tav tm="0">
                                          <p:val>
                                            <p:strVal val="#ppt_x"/>
                                          </p:val>
                                        </p:tav>
                                        <p:tav tm="100000">
                                          <p:val>
                                            <p:strVal val="#ppt_x"/>
                                          </p:val>
                                        </p:tav>
                                      </p:tavLst>
                                    </p:anim>
                                    <p:anim calcmode="lin" valueType="num">
                                      <p:cBhvr>
                                        <p:cTn id="16" dur="1000" fill="hold"/>
                                        <p:tgtEl>
                                          <p:spTgt spid="39"/>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40"/>
                                        </p:tgtEl>
                                        <p:attrNameLst>
                                          <p:attrName>style.visibility</p:attrName>
                                        </p:attrNameLst>
                                      </p:cBhvr>
                                      <p:to>
                                        <p:strVal val="visible"/>
                                      </p:to>
                                    </p:set>
                                    <p:animEffect transition="in" filter="fade">
                                      <p:cBhvr>
                                        <p:cTn id="21" dur="1000"/>
                                        <p:tgtEl>
                                          <p:spTgt spid="40"/>
                                        </p:tgtEl>
                                      </p:cBhvr>
                                    </p:animEffect>
                                    <p:anim calcmode="lin" valueType="num">
                                      <p:cBhvr>
                                        <p:cTn id="22" dur="1000" fill="hold"/>
                                        <p:tgtEl>
                                          <p:spTgt spid="40"/>
                                        </p:tgtEl>
                                        <p:attrNameLst>
                                          <p:attrName>ppt_x</p:attrName>
                                        </p:attrNameLst>
                                      </p:cBhvr>
                                      <p:tavLst>
                                        <p:tav tm="0">
                                          <p:val>
                                            <p:strVal val="#ppt_x"/>
                                          </p:val>
                                        </p:tav>
                                        <p:tav tm="100000">
                                          <p:val>
                                            <p:strVal val="#ppt_x"/>
                                          </p:val>
                                        </p:tav>
                                      </p:tavLst>
                                    </p:anim>
                                    <p:anim calcmode="lin" valueType="num">
                                      <p:cBhvr>
                                        <p:cTn id="23" dur="1000" fill="hold"/>
                                        <p:tgtEl>
                                          <p:spTgt spid="40"/>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34"/>
                                        </p:tgtEl>
                                        <p:attrNameLst>
                                          <p:attrName>style.visibility</p:attrName>
                                        </p:attrNameLst>
                                      </p:cBhvr>
                                      <p:to>
                                        <p:strVal val="visible"/>
                                      </p:to>
                                    </p:set>
                                    <p:animEffect transition="in" filter="fade">
                                      <p:cBhvr>
                                        <p:cTn id="28" dur="1000"/>
                                        <p:tgtEl>
                                          <p:spTgt spid="34"/>
                                        </p:tgtEl>
                                      </p:cBhvr>
                                    </p:animEffect>
                                    <p:anim calcmode="lin" valueType="num">
                                      <p:cBhvr>
                                        <p:cTn id="29" dur="1000" fill="hold"/>
                                        <p:tgtEl>
                                          <p:spTgt spid="34"/>
                                        </p:tgtEl>
                                        <p:attrNameLst>
                                          <p:attrName>ppt_x</p:attrName>
                                        </p:attrNameLst>
                                      </p:cBhvr>
                                      <p:tavLst>
                                        <p:tav tm="0">
                                          <p:val>
                                            <p:strVal val="#ppt_x"/>
                                          </p:val>
                                        </p:tav>
                                        <p:tav tm="100000">
                                          <p:val>
                                            <p:strVal val="#ppt_x"/>
                                          </p:val>
                                        </p:tav>
                                      </p:tavLst>
                                    </p:anim>
                                    <p:anim calcmode="lin" valueType="num">
                                      <p:cBhvr>
                                        <p:cTn id="30" dur="1000" fill="hold"/>
                                        <p:tgtEl>
                                          <p:spTgt spid="3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E3E529F-F099-3155-6DBA-D15E171171B7}"/>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B1ABBF59-BC64-4940-3815-D20E5C772778}"/>
              </a:ext>
            </a:extLst>
          </p:cNvPr>
          <p:cNvSpPr txBox="1"/>
          <p:nvPr/>
        </p:nvSpPr>
        <p:spPr>
          <a:xfrm>
            <a:off x="2779494" y="-181335"/>
            <a:ext cx="6633012" cy="729430"/>
          </a:xfrm>
          <a:prstGeom prst="rect">
            <a:avLst/>
          </a:prstGeom>
          <a:noFill/>
        </p:spPr>
        <p:txBody>
          <a:bodyPr wrap="square">
            <a:spAutoFit/>
          </a:bodyPr>
          <a:lstStyle/>
          <a:p>
            <a:pPr algn="ctr" rtl="1">
              <a:lnSpc>
                <a:spcPct val="115000"/>
              </a:lnSpc>
            </a:pPr>
            <a:r>
              <a:rPr lang="ar-SA" sz="3600" b="1" dirty="0">
                <a:solidFill>
                  <a:schemeClr val="bg1"/>
                </a:solidFill>
                <a:latin typeface="Adobe Arabic" panose="02040503050201020203" pitchFamily="18" charset="-78"/>
                <a:cs typeface="Adobe Arabic" panose="02040503050201020203" pitchFamily="18" charset="-78"/>
              </a:rPr>
              <a:t>خصائص الأدلة والبيانات الجيدة</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11CDB0C4-6E77-5067-17E0-F895E90B8E6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grpSp>
        <p:nvGrpSpPr>
          <p:cNvPr id="3" name="Group 2">
            <a:extLst>
              <a:ext uri="{FF2B5EF4-FFF2-40B4-BE49-F238E27FC236}">
                <a16:creationId xmlns:a16="http://schemas.microsoft.com/office/drawing/2014/main" id="{288ADEA1-182E-E87C-8542-128A2CBA5963}"/>
              </a:ext>
            </a:extLst>
          </p:cNvPr>
          <p:cNvGrpSpPr/>
          <p:nvPr/>
        </p:nvGrpSpPr>
        <p:grpSpPr>
          <a:xfrm>
            <a:off x="191631" y="1924050"/>
            <a:ext cx="2812712" cy="3276600"/>
            <a:chOff x="0" y="0"/>
            <a:chExt cx="1357308" cy="1581150"/>
          </a:xfrm>
        </p:grpSpPr>
        <p:sp>
          <p:nvSpPr>
            <p:cNvPr id="19" name="Freeform: Shape 18">
              <a:extLst>
                <a:ext uri="{FF2B5EF4-FFF2-40B4-BE49-F238E27FC236}">
                  <a16:creationId xmlns:a16="http://schemas.microsoft.com/office/drawing/2014/main" id="{2C22248B-0D8F-49F3-2A39-BBF959F1A28F}"/>
                </a:ext>
              </a:extLst>
            </p:cNvPr>
            <p:cNvSpPr/>
            <p:nvPr/>
          </p:nvSpPr>
          <p:spPr>
            <a:xfrm>
              <a:off x="115996" y="518830"/>
              <a:ext cx="1225615" cy="520881"/>
            </a:xfrm>
            <a:custGeom>
              <a:avLst/>
              <a:gdLst>
                <a:gd name="connsiteX0" fmla="*/ 0 w 2064132"/>
                <a:gd name="connsiteY0" fmla="*/ 0 h 877957"/>
                <a:gd name="connsiteX1" fmla="*/ 352967 w 2064132"/>
                <a:gd name="connsiteY1" fmla="*/ 0 h 877957"/>
                <a:gd name="connsiteX2" fmla="*/ 385327 w 2064132"/>
                <a:gd name="connsiteY2" fmla="*/ 104246 h 877957"/>
                <a:gd name="connsiteX3" fmla="*/ 1032066 w 2064132"/>
                <a:gd name="connsiteY3" fmla="*/ 532933 h 877957"/>
                <a:gd name="connsiteX4" fmla="*/ 1678805 w 2064132"/>
                <a:gd name="connsiteY4" fmla="*/ 104246 h 877957"/>
                <a:gd name="connsiteX5" fmla="*/ 1711165 w 2064132"/>
                <a:gd name="connsiteY5" fmla="*/ 0 h 877957"/>
                <a:gd name="connsiteX6" fmla="*/ 2064132 w 2064132"/>
                <a:gd name="connsiteY6" fmla="*/ 0 h 877957"/>
                <a:gd name="connsiteX7" fmla="*/ 2057718 w 2064132"/>
                <a:gd name="connsiteY7" fmla="*/ 42026 h 877957"/>
                <a:gd name="connsiteX8" fmla="*/ 1032066 w 2064132"/>
                <a:gd name="connsiteY8" fmla="*/ 877957 h 877957"/>
                <a:gd name="connsiteX9" fmla="*/ 6414 w 2064132"/>
                <a:gd name="connsiteY9" fmla="*/ 42026 h 877957"/>
                <a:gd name="connsiteX10" fmla="*/ 0 w 2064132"/>
                <a:gd name="connsiteY10" fmla="*/ 0 h 8779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064132" h="877957">
                  <a:moveTo>
                    <a:pt x="0" y="0"/>
                  </a:moveTo>
                  <a:lnTo>
                    <a:pt x="352967" y="0"/>
                  </a:lnTo>
                  <a:lnTo>
                    <a:pt x="385327" y="104246"/>
                  </a:lnTo>
                  <a:cubicBezTo>
                    <a:pt x="491881" y="356168"/>
                    <a:pt x="741330" y="532933"/>
                    <a:pt x="1032066" y="532933"/>
                  </a:cubicBezTo>
                  <a:cubicBezTo>
                    <a:pt x="1322802" y="532933"/>
                    <a:pt x="1572252" y="356168"/>
                    <a:pt x="1678805" y="104246"/>
                  </a:cubicBezTo>
                  <a:lnTo>
                    <a:pt x="1711165" y="0"/>
                  </a:lnTo>
                  <a:lnTo>
                    <a:pt x="2064132" y="0"/>
                  </a:lnTo>
                  <a:lnTo>
                    <a:pt x="2057718" y="42026"/>
                  </a:lnTo>
                  <a:cubicBezTo>
                    <a:pt x="1960097" y="519091"/>
                    <a:pt x="1537990" y="877957"/>
                    <a:pt x="1032066" y="877957"/>
                  </a:cubicBezTo>
                  <a:cubicBezTo>
                    <a:pt x="526142" y="877957"/>
                    <a:pt x="104035" y="519091"/>
                    <a:pt x="6414" y="42026"/>
                  </a:cubicBezTo>
                  <a:lnTo>
                    <a:pt x="0" y="0"/>
                  </a:lnTo>
                  <a:close/>
                </a:path>
              </a:pathLst>
            </a:custGeom>
            <a:solidFill>
              <a:srgbClr val="A0C9CA"/>
            </a:solidFill>
            <a:ln>
              <a:solidFill>
                <a:srgbClr val="A0C9CA"/>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3200"/>
            </a:p>
          </p:txBody>
        </p:sp>
        <p:sp>
          <p:nvSpPr>
            <p:cNvPr id="20" name="TextBox 6">
              <a:extLst>
                <a:ext uri="{FF2B5EF4-FFF2-40B4-BE49-F238E27FC236}">
                  <a16:creationId xmlns:a16="http://schemas.microsoft.com/office/drawing/2014/main" id="{19A38980-6FA5-08AE-6E27-7B531D04D0AF}"/>
                </a:ext>
              </a:extLst>
            </p:cNvPr>
            <p:cNvSpPr txBox="1"/>
            <p:nvPr/>
          </p:nvSpPr>
          <p:spPr>
            <a:xfrm>
              <a:off x="473766" y="0"/>
              <a:ext cx="503735" cy="572514"/>
            </a:xfrm>
            <a:prstGeom prst="rect">
              <a:avLst/>
            </a:prstGeom>
            <a:noFill/>
          </p:spPr>
          <p:txBody>
            <a:bodyPr wrap="none" rtlCol="0">
              <a:spAutoFit/>
            </a:bodyPr>
            <a:lstStyle/>
            <a:p>
              <a:pPr algn="ctr" rtl="1">
                <a:lnSpc>
                  <a:spcPct val="115000"/>
                </a:lnSpc>
              </a:pPr>
              <a:r>
                <a:rPr lang="en-US" sz="6600" b="1" kern="1200">
                  <a:solidFill>
                    <a:srgbClr val="A0C9CA"/>
                  </a:solidFill>
                  <a:effectLst/>
                  <a:latin typeface="Calibri" panose="020F0502020204030204" pitchFamily="34" charset="0"/>
                  <a:ea typeface="Calibri" panose="020F0502020204030204" pitchFamily="34" charset="0"/>
                  <a:cs typeface="Activist Light"/>
                </a:rPr>
                <a:t>04</a:t>
              </a:r>
              <a:endParaRPr lang="en-US" sz="66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21" name="مربع نص 18">
              <a:extLst>
                <a:ext uri="{FF2B5EF4-FFF2-40B4-BE49-F238E27FC236}">
                  <a16:creationId xmlns:a16="http://schemas.microsoft.com/office/drawing/2014/main" id="{8541145D-CEC1-E1D2-E9C2-0F7EAA52CA32}"/>
                </a:ext>
              </a:extLst>
            </p:cNvPr>
            <p:cNvSpPr txBox="1"/>
            <p:nvPr/>
          </p:nvSpPr>
          <p:spPr>
            <a:xfrm>
              <a:off x="0" y="1187380"/>
              <a:ext cx="1357308" cy="393770"/>
            </a:xfrm>
            <a:prstGeom prst="rect">
              <a:avLst/>
            </a:prstGeom>
            <a:noFill/>
          </p:spPr>
          <p:txBody>
            <a:bodyPr wrap="square" rtlCol="1">
              <a:noAutofit/>
            </a:bodyPr>
            <a:lstStyle/>
            <a:p>
              <a:pPr algn="ctr" rtl="0">
                <a:lnSpc>
                  <a:spcPct val="115000"/>
                </a:lnSpc>
              </a:pPr>
              <a:r>
                <a:rPr lang="ar-SY"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القابلية للتحقق</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algn="ctr" rtl="0">
                <a:lnSpc>
                  <a:spcPct val="115000"/>
                </a:lnSpc>
              </a:pPr>
              <a:r>
                <a:rPr lang="en-US" sz="3200" b="1" kern="1200">
                  <a:solidFill>
                    <a:srgbClr val="000000"/>
                  </a:solidFill>
                  <a:effectLst/>
                  <a:latin typeface="Adobe Arabic" panose="02040503050201020203" pitchFamily="18" charset="-78"/>
                  <a:ea typeface="Calibri" panose="020F0502020204030204" pitchFamily="34" charset="0"/>
                  <a:cs typeface="Sakkal Majalla" panose="02000000000000000000" pitchFamily="2" charset="-78"/>
                </a:rPr>
                <a:t> </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5" name="Group 4">
            <a:extLst>
              <a:ext uri="{FF2B5EF4-FFF2-40B4-BE49-F238E27FC236}">
                <a16:creationId xmlns:a16="http://schemas.microsoft.com/office/drawing/2014/main" id="{3CDBE93F-C593-5228-65FF-C2499EE28854}"/>
              </a:ext>
            </a:extLst>
          </p:cNvPr>
          <p:cNvGrpSpPr/>
          <p:nvPr/>
        </p:nvGrpSpPr>
        <p:grpSpPr>
          <a:xfrm>
            <a:off x="9073357" y="1924050"/>
            <a:ext cx="2812712" cy="3276600"/>
            <a:chOff x="4285984" y="0"/>
            <a:chExt cx="1357308" cy="1581150"/>
          </a:xfrm>
        </p:grpSpPr>
        <p:sp>
          <p:nvSpPr>
            <p:cNvPr id="16" name="Freeform: Shape 15">
              <a:extLst>
                <a:ext uri="{FF2B5EF4-FFF2-40B4-BE49-F238E27FC236}">
                  <a16:creationId xmlns:a16="http://schemas.microsoft.com/office/drawing/2014/main" id="{5B210EEF-37A9-7843-EC20-D2B914DBA713}"/>
                </a:ext>
              </a:extLst>
            </p:cNvPr>
            <p:cNvSpPr/>
            <p:nvPr/>
          </p:nvSpPr>
          <p:spPr>
            <a:xfrm>
              <a:off x="4402127" y="518830"/>
              <a:ext cx="1225615" cy="520881"/>
            </a:xfrm>
            <a:custGeom>
              <a:avLst/>
              <a:gdLst>
                <a:gd name="connsiteX0" fmla="*/ 0 w 2064132"/>
                <a:gd name="connsiteY0" fmla="*/ 0 h 877957"/>
                <a:gd name="connsiteX1" fmla="*/ 352967 w 2064132"/>
                <a:gd name="connsiteY1" fmla="*/ 0 h 877957"/>
                <a:gd name="connsiteX2" fmla="*/ 385327 w 2064132"/>
                <a:gd name="connsiteY2" fmla="*/ 104246 h 877957"/>
                <a:gd name="connsiteX3" fmla="*/ 1032066 w 2064132"/>
                <a:gd name="connsiteY3" fmla="*/ 532933 h 877957"/>
                <a:gd name="connsiteX4" fmla="*/ 1678805 w 2064132"/>
                <a:gd name="connsiteY4" fmla="*/ 104246 h 877957"/>
                <a:gd name="connsiteX5" fmla="*/ 1711165 w 2064132"/>
                <a:gd name="connsiteY5" fmla="*/ 0 h 877957"/>
                <a:gd name="connsiteX6" fmla="*/ 2064132 w 2064132"/>
                <a:gd name="connsiteY6" fmla="*/ 0 h 877957"/>
                <a:gd name="connsiteX7" fmla="*/ 2057718 w 2064132"/>
                <a:gd name="connsiteY7" fmla="*/ 42026 h 877957"/>
                <a:gd name="connsiteX8" fmla="*/ 1032066 w 2064132"/>
                <a:gd name="connsiteY8" fmla="*/ 877957 h 877957"/>
                <a:gd name="connsiteX9" fmla="*/ 6414 w 2064132"/>
                <a:gd name="connsiteY9" fmla="*/ 42026 h 877957"/>
                <a:gd name="connsiteX10" fmla="*/ 0 w 2064132"/>
                <a:gd name="connsiteY10" fmla="*/ 0 h 8779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064132" h="877957">
                  <a:moveTo>
                    <a:pt x="0" y="0"/>
                  </a:moveTo>
                  <a:lnTo>
                    <a:pt x="352967" y="0"/>
                  </a:lnTo>
                  <a:lnTo>
                    <a:pt x="385327" y="104246"/>
                  </a:lnTo>
                  <a:cubicBezTo>
                    <a:pt x="491881" y="356168"/>
                    <a:pt x="741330" y="532933"/>
                    <a:pt x="1032066" y="532933"/>
                  </a:cubicBezTo>
                  <a:cubicBezTo>
                    <a:pt x="1322802" y="532933"/>
                    <a:pt x="1572252" y="356168"/>
                    <a:pt x="1678805" y="104246"/>
                  </a:cubicBezTo>
                  <a:lnTo>
                    <a:pt x="1711165" y="0"/>
                  </a:lnTo>
                  <a:lnTo>
                    <a:pt x="2064132" y="0"/>
                  </a:lnTo>
                  <a:lnTo>
                    <a:pt x="2057718" y="42026"/>
                  </a:lnTo>
                  <a:cubicBezTo>
                    <a:pt x="1960097" y="519091"/>
                    <a:pt x="1537990" y="877957"/>
                    <a:pt x="1032066" y="877957"/>
                  </a:cubicBezTo>
                  <a:cubicBezTo>
                    <a:pt x="526142" y="877957"/>
                    <a:pt x="104035" y="519091"/>
                    <a:pt x="6414" y="42026"/>
                  </a:cubicBezTo>
                  <a:lnTo>
                    <a:pt x="0" y="0"/>
                  </a:lnTo>
                  <a:close/>
                </a:path>
              </a:pathLst>
            </a:custGeom>
            <a:solidFill>
              <a:srgbClr val="168489"/>
            </a:solidFill>
            <a:ln>
              <a:solidFill>
                <a:srgbClr val="6D7E9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3200"/>
            </a:p>
          </p:txBody>
        </p:sp>
        <p:sp>
          <p:nvSpPr>
            <p:cNvPr id="17" name="TextBox 6">
              <a:extLst>
                <a:ext uri="{FF2B5EF4-FFF2-40B4-BE49-F238E27FC236}">
                  <a16:creationId xmlns:a16="http://schemas.microsoft.com/office/drawing/2014/main" id="{DBBB97EC-C2BB-F287-929C-EAAC5883A11F}"/>
                </a:ext>
              </a:extLst>
            </p:cNvPr>
            <p:cNvSpPr txBox="1"/>
            <p:nvPr/>
          </p:nvSpPr>
          <p:spPr>
            <a:xfrm>
              <a:off x="4622187" y="0"/>
              <a:ext cx="785495" cy="572514"/>
            </a:xfrm>
            <a:prstGeom prst="rect">
              <a:avLst/>
            </a:prstGeom>
            <a:noFill/>
          </p:spPr>
          <p:txBody>
            <a:bodyPr wrap="square" rtlCol="0">
              <a:spAutoFit/>
            </a:bodyPr>
            <a:lstStyle/>
            <a:p>
              <a:pPr algn="ctr" rtl="0">
                <a:lnSpc>
                  <a:spcPct val="115000"/>
                </a:lnSpc>
              </a:pPr>
              <a:r>
                <a:rPr lang="en-GB" sz="6600" b="1" kern="1200" dirty="0">
                  <a:solidFill>
                    <a:srgbClr val="168489"/>
                  </a:solidFill>
                  <a:effectLst/>
                  <a:latin typeface="Calibri" panose="020F0502020204030204" pitchFamily="34" charset="0"/>
                  <a:ea typeface="Calibri" panose="020F0502020204030204" pitchFamily="34" charset="0"/>
                  <a:cs typeface="Activist Light"/>
                </a:rPr>
                <a:t>01</a:t>
              </a:r>
              <a:endParaRPr lang="en-US" sz="66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18" name="مربع نص 18">
              <a:extLst>
                <a:ext uri="{FF2B5EF4-FFF2-40B4-BE49-F238E27FC236}">
                  <a16:creationId xmlns:a16="http://schemas.microsoft.com/office/drawing/2014/main" id="{6EC3DBF5-B655-CD3D-54BE-124A476A38F5}"/>
                </a:ext>
              </a:extLst>
            </p:cNvPr>
            <p:cNvSpPr txBox="1"/>
            <p:nvPr/>
          </p:nvSpPr>
          <p:spPr>
            <a:xfrm>
              <a:off x="4285984" y="1187380"/>
              <a:ext cx="1357308" cy="393770"/>
            </a:xfrm>
            <a:prstGeom prst="rect">
              <a:avLst/>
            </a:prstGeom>
            <a:noFill/>
          </p:spPr>
          <p:txBody>
            <a:bodyPr wrap="square" rtlCol="1">
              <a:noAutofit/>
            </a:bodyPr>
            <a:lstStyle/>
            <a:p>
              <a:pPr algn="ctr" rtl="0">
                <a:lnSpc>
                  <a:spcPct val="115000"/>
                </a:lnSpc>
              </a:pPr>
              <a:r>
                <a:rPr lang="ar-SY"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المصداقية</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algn="ctr" rtl="0">
                <a:lnSpc>
                  <a:spcPct val="115000"/>
                </a:lnSpc>
              </a:pPr>
              <a:r>
                <a:rPr lang="en-US" sz="3200" b="1" kern="1200">
                  <a:solidFill>
                    <a:srgbClr val="000000"/>
                  </a:solidFill>
                  <a:effectLst/>
                  <a:latin typeface="Adobe Arabic" panose="02040503050201020203" pitchFamily="18" charset="-78"/>
                  <a:ea typeface="Calibri" panose="020F0502020204030204" pitchFamily="34" charset="0"/>
                  <a:cs typeface="Sakkal Majalla" panose="02000000000000000000" pitchFamily="2" charset="-78"/>
                </a:rPr>
                <a:t> </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6" name="Group 5">
            <a:extLst>
              <a:ext uri="{FF2B5EF4-FFF2-40B4-BE49-F238E27FC236}">
                <a16:creationId xmlns:a16="http://schemas.microsoft.com/office/drawing/2014/main" id="{895C4E39-DDF7-3898-1422-1BA5CE034A42}"/>
              </a:ext>
            </a:extLst>
          </p:cNvPr>
          <p:cNvGrpSpPr/>
          <p:nvPr/>
        </p:nvGrpSpPr>
        <p:grpSpPr>
          <a:xfrm>
            <a:off x="5918886" y="1924050"/>
            <a:ext cx="3154579" cy="3276600"/>
            <a:chOff x="2763756" y="0"/>
            <a:chExt cx="1522280" cy="1581150"/>
          </a:xfrm>
        </p:grpSpPr>
        <p:sp>
          <p:nvSpPr>
            <p:cNvPr id="13" name="Freeform: Shape 12">
              <a:extLst>
                <a:ext uri="{FF2B5EF4-FFF2-40B4-BE49-F238E27FC236}">
                  <a16:creationId xmlns:a16="http://schemas.microsoft.com/office/drawing/2014/main" id="{6FCCE453-A401-46B7-0F9F-B58F9C85E145}"/>
                </a:ext>
              </a:extLst>
            </p:cNvPr>
            <p:cNvSpPr/>
            <p:nvPr/>
          </p:nvSpPr>
          <p:spPr>
            <a:xfrm>
              <a:off x="2962333" y="518830"/>
              <a:ext cx="1225615" cy="520881"/>
            </a:xfrm>
            <a:custGeom>
              <a:avLst/>
              <a:gdLst>
                <a:gd name="connsiteX0" fmla="*/ 0 w 2064132"/>
                <a:gd name="connsiteY0" fmla="*/ 0 h 877957"/>
                <a:gd name="connsiteX1" fmla="*/ 352967 w 2064132"/>
                <a:gd name="connsiteY1" fmla="*/ 0 h 877957"/>
                <a:gd name="connsiteX2" fmla="*/ 385327 w 2064132"/>
                <a:gd name="connsiteY2" fmla="*/ 104246 h 877957"/>
                <a:gd name="connsiteX3" fmla="*/ 1032066 w 2064132"/>
                <a:gd name="connsiteY3" fmla="*/ 532933 h 877957"/>
                <a:gd name="connsiteX4" fmla="*/ 1678805 w 2064132"/>
                <a:gd name="connsiteY4" fmla="*/ 104246 h 877957"/>
                <a:gd name="connsiteX5" fmla="*/ 1711165 w 2064132"/>
                <a:gd name="connsiteY5" fmla="*/ 0 h 877957"/>
                <a:gd name="connsiteX6" fmla="*/ 2064132 w 2064132"/>
                <a:gd name="connsiteY6" fmla="*/ 0 h 877957"/>
                <a:gd name="connsiteX7" fmla="*/ 2057718 w 2064132"/>
                <a:gd name="connsiteY7" fmla="*/ 42026 h 877957"/>
                <a:gd name="connsiteX8" fmla="*/ 1032066 w 2064132"/>
                <a:gd name="connsiteY8" fmla="*/ 877957 h 877957"/>
                <a:gd name="connsiteX9" fmla="*/ 6414 w 2064132"/>
                <a:gd name="connsiteY9" fmla="*/ 42026 h 877957"/>
                <a:gd name="connsiteX10" fmla="*/ 0 w 2064132"/>
                <a:gd name="connsiteY10" fmla="*/ 0 h 8779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064132" h="877957">
                  <a:moveTo>
                    <a:pt x="0" y="0"/>
                  </a:moveTo>
                  <a:lnTo>
                    <a:pt x="352967" y="0"/>
                  </a:lnTo>
                  <a:lnTo>
                    <a:pt x="385327" y="104246"/>
                  </a:lnTo>
                  <a:cubicBezTo>
                    <a:pt x="491881" y="356168"/>
                    <a:pt x="741330" y="532933"/>
                    <a:pt x="1032066" y="532933"/>
                  </a:cubicBezTo>
                  <a:cubicBezTo>
                    <a:pt x="1322802" y="532933"/>
                    <a:pt x="1572252" y="356168"/>
                    <a:pt x="1678805" y="104246"/>
                  </a:cubicBezTo>
                  <a:lnTo>
                    <a:pt x="1711165" y="0"/>
                  </a:lnTo>
                  <a:lnTo>
                    <a:pt x="2064132" y="0"/>
                  </a:lnTo>
                  <a:lnTo>
                    <a:pt x="2057718" y="42026"/>
                  </a:lnTo>
                  <a:cubicBezTo>
                    <a:pt x="1960097" y="519091"/>
                    <a:pt x="1537990" y="877957"/>
                    <a:pt x="1032066" y="877957"/>
                  </a:cubicBezTo>
                  <a:cubicBezTo>
                    <a:pt x="526142" y="877957"/>
                    <a:pt x="104035" y="519091"/>
                    <a:pt x="6414" y="42026"/>
                  </a:cubicBezTo>
                  <a:lnTo>
                    <a:pt x="0" y="0"/>
                  </a:lnTo>
                  <a:close/>
                </a:path>
              </a:pathLst>
            </a:custGeom>
            <a:solidFill>
              <a:srgbClr val="BFBFBF"/>
            </a:solidFill>
            <a:ln>
              <a:solidFill>
                <a:srgbClr val="BFBFBF"/>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3200"/>
            </a:p>
          </p:txBody>
        </p:sp>
        <p:sp>
          <p:nvSpPr>
            <p:cNvPr id="14" name="TextBox 6">
              <a:extLst>
                <a:ext uri="{FF2B5EF4-FFF2-40B4-BE49-F238E27FC236}">
                  <a16:creationId xmlns:a16="http://schemas.microsoft.com/office/drawing/2014/main" id="{A555BB9F-B7BF-5129-7733-FC6AC705CBD2}"/>
                </a:ext>
              </a:extLst>
            </p:cNvPr>
            <p:cNvSpPr txBox="1"/>
            <p:nvPr/>
          </p:nvSpPr>
          <p:spPr>
            <a:xfrm>
              <a:off x="3320006" y="0"/>
              <a:ext cx="503735" cy="572514"/>
            </a:xfrm>
            <a:prstGeom prst="rect">
              <a:avLst/>
            </a:prstGeom>
            <a:noFill/>
          </p:spPr>
          <p:txBody>
            <a:bodyPr wrap="none" rtlCol="0">
              <a:spAutoFit/>
            </a:bodyPr>
            <a:lstStyle/>
            <a:p>
              <a:pPr algn="ctr" rtl="1">
                <a:lnSpc>
                  <a:spcPct val="115000"/>
                </a:lnSpc>
              </a:pPr>
              <a:r>
                <a:rPr lang="en-GB" sz="6600" b="1" kern="1200">
                  <a:solidFill>
                    <a:srgbClr val="BFBFBF"/>
                  </a:solidFill>
                  <a:effectLst/>
                  <a:latin typeface="Calibri" panose="020F0502020204030204" pitchFamily="34" charset="0"/>
                  <a:ea typeface="Calibri" panose="020F0502020204030204" pitchFamily="34" charset="0"/>
                  <a:cs typeface="Activist Light"/>
                </a:rPr>
                <a:t>02</a:t>
              </a:r>
              <a:endParaRPr lang="en-US" sz="66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15" name="مربع نص 18">
              <a:extLst>
                <a:ext uri="{FF2B5EF4-FFF2-40B4-BE49-F238E27FC236}">
                  <a16:creationId xmlns:a16="http://schemas.microsoft.com/office/drawing/2014/main" id="{DFA5CB8A-414B-E39C-B5EE-5F6640FA5280}"/>
                </a:ext>
              </a:extLst>
            </p:cNvPr>
            <p:cNvSpPr txBox="1"/>
            <p:nvPr/>
          </p:nvSpPr>
          <p:spPr>
            <a:xfrm>
              <a:off x="2763756" y="1187380"/>
              <a:ext cx="1522280" cy="393770"/>
            </a:xfrm>
            <a:prstGeom prst="rect">
              <a:avLst/>
            </a:prstGeom>
            <a:noFill/>
          </p:spPr>
          <p:txBody>
            <a:bodyPr wrap="square" rtlCol="1">
              <a:noAutofit/>
            </a:bodyPr>
            <a:lstStyle/>
            <a:p>
              <a:pPr algn="ctr" rtl="0">
                <a:lnSpc>
                  <a:spcPct val="115000"/>
                </a:lnSpc>
              </a:pPr>
              <a:r>
                <a:rPr lang="ar-SY"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الملاءمة</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algn="ctr" rtl="0">
                <a:lnSpc>
                  <a:spcPct val="115000"/>
                </a:lnSpc>
              </a:pPr>
              <a:r>
                <a:rPr lang="en-US" sz="3200" b="1" kern="1200">
                  <a:solidFill>
                    <a:srgbClr val="000000"/>
                  </a:solidFill>
                  <a:effectLst/>
                  <a:latin typeface="Adobe Arabic" panose="02040503050201020203" pitchFamily="18" charset="-78"/>
                  <a:ea typeface="Calibri" panose="020F0502020204030204" pitchFamily="34" charset="0"/>
                  <a:cs typeface="Sakkal Majalla" panose="02000000000000000000" pitchFamily="2" charset="-78"/>
                </a:rPr>
                <a:t> </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7" name="Group 6">
            <a:extLst>
              <a:ext uri="{FF2B5EF4-FFF2-40B4-BE49-F238E27FC236}">
                <a16:creationId xmlns:a16="http://schemas.microsoft.com/office/drawing/2014/main" id="{0D971464-E3C3-3DD5-9F1F-AAFF3EEA1337}"/>
              </a:ext>
            </a:extLst>
          </p:cNvPr>
          <p:cNvGrpSpPr/>
          <p:nvPr/>
        </p:nvGrpSpPr>
        <p:grpSpPr>
          <a:xfrm>
            <a:off x="3117282" y="1924050"/>
            <a:ext cx="2812712" cy="3276600"/>
            <a:chOff x="1411808" y="0"/>
            <a:chExt cx="1357308" cy="1581150"/>
          </a:xfrm>
        </p:grpSpPr>
        <p:sp>
          <p:nvSpPr>
            <p:cNvPr id="10" name="Freeform: Shape 9">
              <a:extLst>
                <a:ext uri="{FF2B5EF4-FFF2-40B4-BE49-F238E27FC236}">
                  <a16:creationId xmlns:a16="http://schemas.microsoft.com/office/drawing/2014/main" id="{0512E473-F139-EF0F-83E8-01D3A012DE06}"/>
                </a:ext>
              </a:extLst>
            </p:cNvPr>
            <p:cNvSpPr/>
            <p:nvPr/>
          </p:nvSpPr>
          <p:spPr>
            <a:xfrm>
              <a:off x="1527853" y="518830"/>
              <a:ext cx="1225615" cy="520881"/>
            </a:xfrm>
            <a:custGeom>
              <a:avLst/>
              <a:gdLst>
                <a:gd name="connsiteX0" fmla="*/ 0 w 2064132"/>
                <a:gd name="connsiteY0" fmla="*/ 0 h 877957"/>
                <a:gd name="connsiteX1" fmla="*/ 352967 w 2064132"/>
                <a:gd name="connsiteY1" fmla="*/ 0 h 877957"/>
                <a:gd name="connsiteX2" fmla="*/ 385327 w 2064132"/>
                <a:gd name="connsiteY2" fmla="*/ 104246 h 877957"/>
                <a:gd name="connsiteX3" fmla="*/ 1032066 w 2064132"/>
                <a:gd name="connsiteY3" fmla="*/ 532933 h 877957"/>
                <a:gd name="connsiteX4" fmla="*/ 1678805 w 2064132"/>
                <a:gd name="connsiteY4" fmla="*/ 104246 h 877957"/>
                <a:gd name="connsiteX5" fmla="*/ 1711165 w 2064132"/>
                <a:gd name="connsiteY5" fmla="*/ 0 h 877957"/>
                <a:gd name="connsiteX6" fmla="*/ 2064132 w 2064132"/>
                <a:gd name="connsiteY6" fmla="*/ 0 h 877957"/>
                <a:gd name="connsiteX7" fmla="*/ 2057718 w 2064132"/>
                <a:gd name="connsiteY7" fmla="*/ 42026 h 877957"/>
                <a:gd name="connsiteX8" fmla="*/ 1032066 w 2064132"/>
                <a:gd name="connsiteY8" fmla="*/ 877957 h 877957"/>
                <a:gd name="connsiteX9" fmla="*/ 6414 w 2064132"/>
                <a:gd name="connsiteY9" fmla="*/ 42026 h 877957"/>
                <a:gd name="connsiteX10" fmla="*/ 0 w 2064132"/>
                <a:gd name="connsiteY10" fmla="*/ 0 h 8779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064132" h="877957">
                  <a:moveTo>
                    <a:pt x="0" y="0"/>
                  </a:moveTo>
                  <a:lnTo>
                    <a:pt x="352967" y="0"/>
                  </a:lnTo>
                  <a:lnTo>
                    <a:pt x="385327" y="104246"/>
                  </a:lnTo>
                  <a:cubicBezTo>
                    <a:pt x="491881" y="356168"/>
                    <a:pt x="741330" y="532933"/>
                    <a:pt x="1032066" y="532933"/>
                  </a:cubicBezTo>
                  <a:cubicBezTo>
                    <a:pt x="1322802" y="532933"/>
                    <a:pt x="1572252" y="356168"/>
                    <a:pt x="1678805" y="104246"/>
                  </a:cubicBezTo>
                  <a:lnTo>
                    <a:pt x="1711165" y="0"/>
                  </a:lnTo>
                  <a:lnTo>
                    <a:pt x="2064132" y="0"/>
                  </a:lnTo>
                  <a:lnTo>
                    <a:pt x="2057718" y="42026"/>
                  </a:lnTo>
                  <a:cubicBezTo>
                    <a:pt x="1960097" y="519091"/>
                    <a:pt x="1537990" y="877957"/>
                    <a:pt x="1032066" y="877957"/>
                  </a:cubicBezTo>
                  <a:cubicBezTo>
                    <a:pt x="526142" y="877957"/>
                    <a:pt x="104035" y="519091"/>
                    <a:pt x="6414" y="42026"/>
                  </a:cubicBezTo>
                  <a:lnTo>
                    <a:pt x="0" y="0"/>
                  </a:lnTo>
                  <a:close/>
                </a:path>
              </a:pathLst>
            </a:custGeom>
            <a:solidFill>
              <a:srgbClr val="FFD366"/>
            </a:solidFill>
            <a:ln>
              <a:solidFill>
                <a:srgbClr val="FFD366"/>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3200"/>
            </a:p>
          </p:txBody>
        </p:sp>
        <p:sp>
          <p:nvSpPr>
            <p:cNvPr id="11" name="TextBox 6">
              <a:extLst>
                <a:ext uri="{FF2B5EF4-FFF2-40B4-BE49-F238E27FC236}">
                  <a16:creationId xmlns:a16="http://schemas.microsoft.com/office/drawing/2014/main" id="{491580C2-CBCD-F8C4-D89E-C4CD2A3D62E2}"/>
                </a:ext>
              </a:extLst>
            </p:cNvPr>
            <p:cNvSpPr txBox="1"/>
            <p:nvPr/>
          </p:nvSpPr>
          <p:spPr>
            <a:xfrm>
              <a:off x="1885577" y="0"/>
              <a:ext cx="503735" cy="572514"/>
            </a:xfrm>
            <a:prstGeom prst="rect">
              <a:avLst/>
            </a:prstGeom>
            <a:noFill/>
          </p:spPr>
          <p:txBody>
            <a:bodyPr wrap="none" rtlCol="0">
              <a:spAutoFit/>
            </a:bodyPr>
            <a:lstStyle/>
            <a:p>
              <a:pPr algn="ctr" rtl="1">
                <a:lnSpc>
                  <a:spcPct val="115000"/>
                </a:lnSpc>
              </a:pPr>
              <a:r>
                <a:rPr lang="en-GB" sz="6600" b="1" kern="1200">
                  <a:solidFill>
                    <a:srgbClr val="FFD366"/>
                  </a:solidFill>
                  <a:effectLst/>
                  <a:latin typeface="Calibri" panose="020F0502020204030204" pitchFamily="34" charset="0"/>
                  <a:ea typeface="Calibri" panose="020F0502020204030204" pitchFamily="34" charset="0"/>
                  <a:cs typeface="Activist Light"/>
                </a:rPr>
                <a:t>03</a:t>
              </a:r>
              <a:endParaRPr lang="en-US" sz="66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12" name="مربع نص 18">
              <a:extLst>
                <a:ext uri="{FF2B5EF4-FFF2-40B4-BE49-F238E27FC236}">
                  <a16:creationId xmlns:a16="http://schemas.microsoft.com/office/drawing/2014/main" id="{676D19C0-28F0-95AB-F0AE-7183FAE44BF6}"/>
                </a:ext>
              </a:extLst>
            </p:cNvPr>
            <p:cNvSpPr txBox="1"/>
            <p:nvPr/>
          </p:nvSpPr>
          <p:spPr>
            <a:xfrm>
              <a:off x="1411808" y="1187380"/>
              <a:ext cx="1357308" cy="393770"/>
            </a:xfrm>
            <a:prstGeom prst="rect">
              <a:avLst/>
            </a:prstGeom>
            <a:noFill/>
          </p:spPr>
          <p:txBody>
            <a:bodyPr wrap="square" rtlCol="1">
              <a:noAutofit/>
            </a:bodyPr>
            <a:lstStyle/>
            <a:p>
              <a:pPr algn="ctr" rtl="0">
                <a:lnSpc>
                  <a:spcPct val="115000"/>
                </a:lnSpc>
              </a:pPr>
              <a:r>
                <a:rPr lang="ar-SY"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الكمية الكافية</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algn="ctr" rtl="0">
                <a:lnSpc>
                  <a:spcPct val="115000"/>
                </a:lnSpc>
              </a:pPr>
              <a:r>
                <a:rPr lang="en-US" sz="3200" b="1" kern="1200">
                  <a:solidFill>
                    <a:srgbClr val="000000"/>
                  </a:solidFill>
                  <a:effectLst/>
                  <a:latin typeface="Adobe Arabic" panose="02040503050201020203" pitchFamily="18" charset="-78"/>
                  <a:ea typeface="Calibri" panose="020F0502020204030204" pitchFamily="34" charset="0"/>
                  <a:cs typeface="Sakkal Majalla" panose="02000000000000000000" pitchFamily="2" charset="-78"/>
                </a:rPr>
                <a:t> </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Tree>
    <p:extLst>
      <p:ext uri="{BB962C8B-B14F-4D97-AF65-F5344CB8AC3E}">
        <p14:creationId xmlns:p14="http://schemas.microsoft.com/office/powerpoint/2010/main" val="157620406"/>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1000"/>
                                        <p:tgtEl>
                                          <p:spTgt spid="6"/>
                                        </p:tgtEl>
                                      </p:cBhvr>
                                    </p:animEffect>
                                    <p:anim calcmode="lin" valueType="num">
                                      <p:cBhvr>
                                        <p:cTn id="15" dur="1000" fill="hold"/>
                                        <p:tgtEl>
                                          <p:spTgt spid="6"/>
                                        </p:tgtEl>
                                        <p:attrNameLst>
                                          <p:attrName>ppt_x</p:attrName>
                                        </p:attrNameLst>
                                      </p:cBhvr>
                                      <p:tavLst>
                                        <p:tav tm="0">
                                          <p:val>
                                            <p:strVal val="#ppt_x"/>
                                          </p:val>
                                        </p:tav>
                                        <p:tav tm="100000">
                                          <p:val>
                                            <p:strVal val="#ppt_x"/>
                                          </p:val>
                                        </p:tav>
                                      </p:tavLst>
                                    </p:anim>
                                    <p:anim calcmode="lin" valueType="num">
                                      <p:cBhvr>
                                        <p:cTn id="16"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fade">
                                      <p:cBhvr>
                                        <p:cTn id="21" dur="1000"/>
                                        <p:tgtEl>
                                          <p:spTgt spid="7"/>
                                        </p:tgtEl>
                                      </p:cBhvr>
                                    </p:animEffect>
                                    <p:anim calcmode="lin" valueType="num">
                                      <p:cBhvr>
                                        <p:cTn id="22" dur="1000" fill="hold"/>
                                        <p:tgtEl>
                                          <p:spTgt spid="7"/>
                                        </p:tgtEl>
                                        <p:attrNameLst>
                                          <p:attrName>ppt_x</p:attrName>
                                        </p:attrNameLst>
                                      </p:cBhvr>
                                      <p:tavLst>
                                        <p:tav tm="0">
                                          <p:val>
                                            <p:strVal val="#ppt_x"/>
                                          </p:val>
                                        </p:tav>
                                        <p:tav tm="100000">
                                          <p:val>
                                            <p:strVal val="#ppt_x"/>
                                          </p:val>
                                        </p:tav>
                                      </p:tavLst>
                                    </p:anim>
                                    <p:anim calcmode="lin" valueType="num">
                                      <p:cBhvr>
                                        <p:cTn id="23"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3"/>
                                        </p:tgtEl>
                                        <p:attrNameLst>
                                          <p:attrName>style.visibility</p:attrName>
                                        </p:attrNameLst>
                                      </p:cBhvr>
                                      <p:to>
                                        <p:strVal val="visible"/>
                                      </p:to>
                                    </p:set>
                                    <p:animEffect transition="in" filter="fade">
                                      <p:cBhvr>
                                        <p:cTn id="28" dur="1000"/>
                                        <p:tgtEl>
                                          <p:spTgt spid="3"/>
                                        </p:tgtEl>
                                      </p:cBhvr>
                                    </p:animEffect>
                                    <p:anim calcmode="lin" valueType="num">
                                      <p:cBhvr>
                                        <p:cTn id="29" dur="1000" fill="hold"/>
                                        <p:tgtEl>
                                          <p:spTgt spid="3"/>
                                        </p:tgtEl>
                                        <p:attrNameLst>
                                          <p:attrName>ppt_x</p:attrName>
                                        </p:attrNameLst>
                                      </p:cBhvr>
                                      <p:tavLst>
                                        <p:tav tm="0">
                                          <p:val>
                                            <p:strVal val="#ppt_x"/>
                                          </p:val>
                                        </p:tav>
                                        <p:tav tm="100000">
                                          <p:val>
                                            <p:strVal val="#ppt_x"/>
                                          </p:val>
                                        </p:tav>
                                      </p:tavLst>
                                    </p:anim>
                                    <p:anim calcmode="lin" valueType="num">
                                      <p:cBhvr>
                                        <p:cTn id="30"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72A0C57-6B51-03DB-C4E7-F811B7777805}"/>
            </a:ext>
          </a:extLst>
        </p:cNvPr>
        <p:cNvGrpSpPr/>
        <p:nvPr/>
      </p:nvGrpSpPr>
      <p:grpSpPr>
        <a:xfrm>
          <a:off x="0" y="0"/>
          <a:ext cx="0" cy="0"/>
          <a:chOff x="0" y="0"/>
          <a:chExt cx="0" cy="0"/>
        </a:xfrm>
      </p:grpSpPr>
      <p:pic>
        <p:nvPicPr>
          <p:cNvPr id="7" name="Picture 6">
            <a:extLst>
              <a:ext uri="{FF2B5EF4-FFF2-40B4-BE49-F238E27FC236}">
                <a16:creationId xmlns:a16="http://schemas.microsoft.com/office/drawing/2014/main" id="{F03C33E0-4D8F-73FD-6F5E-42CFA64A120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pic>
        <p:nvPicPr>
          <p:cNvPr id="2" name="Picture 1">
            <a:extLst>
              <a:ext uri="{FF2B5EF4-FFF2-40B4-BE49-F238E27FC236}">
                <a16:creationId xmlns:a16="http://schemas.microsoft.com/office/drawing/2014/main" id="{A2EC78F2-C38E-3DE2-9883-F48D0444B33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54098" y="1517109"/>
            <a:ext cx="4762500" cy="4762500"/>
          </a:xfrm>
          <a:prstGeom prst="rect">
            <a:avLst/>
          </a:prstGeom>
        </p:spPr>
      </p:pic>
      <p:sp>
        <p:nvSpPr>
          <p:cNvPr id="3" name="TextBox 2">
            <a:extLst>
              <a:ext uri="{FF2B5EF4-FFF2-40B4-BE49-F238E27FC236}">
                <a16:creationId xmlns:a16="http://schemas.microsoft.com/office/drawing/2014/main" id="{41FB5655-440A-C357-0F6C-3C7D827D8EF8}"/>
              </a:ext>
            </a:extLst>
          </p:cNvPr>
          <p:cNvSpPr txBox="1"/>
          <p:nvPr/>
        </p:nvSpPr>
        <p:spPr>
          <a:xfrm>
            <a:off x="5224952" y="1105186"/>
            <a:ext cx="6364661" cy="1936428"/>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Calibri" panose="020F0502020204030204" pitchFamily="34" charset="0"/>
                <a:ea typeface="Calibri" panose="020F0502020204030204" pitchFamily="34" charset="0"/>
                <a:cs typeface="Sakkal Majalla" panose="02000000000000000000" pitchFamily="2" charset="-78"/>
              </a:defRPr>
            </a:lvl1pPr>
          </a:lstStyle>
          <a:p>
            <a:pPr>
              <a:buBlip>
                <a:blip r:embed="rId6"/>
              </a:buBlip>
            </a:pPr>
            <a:r>
              <a:rPr lang="ar-SA" dirty="0"/>
              <a:t>المراجعة الخارجية هي عملية مهنية مستقلة تهدف إلى فحص وتقييم القوائم المالية والبيانات المحاسبية للمنشآت، وذلك للتحقق من مدى دقتها وموثوقيتها، وضمان التزامها بالمعايير المحاسبية الدولية والقوانين واللوائح ذات الصلة</a:t>
            </a:r>
            <a:endParaRPr lang="en-US" dirty="0"/>
          </a:p>
        </p:txBody>
      </p:sp>
      <p:sp>
        <p:nvSpPr>
          <p:cNvPr id="4" name="TextBox 3">
            <a:extLst>
              <a:ext uri="{FF2B5EF4-FFF2-40B4-BE49-F238E27FC236}">
                <a16:creationId xmlns:a16="http://schemas.microsoft.com/office/drawing/2014/main" id="{7D12FE0B-7714-00D4-C5D3-D332EDCD5428}"/>
              </a:ext>
            </a:extLst>
          </p:cNvPr>
          <p:cNvSpPr txBox="1"/>
          <p:nvPr/>
        </p:nvSpPr>
        <p:spPr>
          <a:xfrm>
            <a:off x="5224952" y="3882158"/>
            <a:ext cx="6364661" cy="2397451"/>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Calibri" panose="020F0502020204030204" pitchFamily="34" charset="0"/>
                <a:ea typeface="Calibri" panose="020F0502020204030204" pitchFamily="34" charset="0"/>
                <a:cs typeface="Sakkal Majalla" panose="02000000000000000000" pitchFamily="2" charset="-78"/>
              </a:defRPr>
            </a:lvl1pPr>
          </a:lstStyle>
          <a:p>
            <a:pPr>
              <a:buBlip>
                <a:blip r:embed="rId6"/>
              </a:buBlip>
            </a:pPr>
            <a:r>
              <a:rPr lang="ar-SA"/>
              <a:t>تستمد المراجعة الخارجية أهميتها من دورها المحوري في تحسين الشفافية والمصداقية المالية، حيث يقوم المراجع الخارجي أو المدقق بفحص السجلات والعمليات المالية بشكل موضوعي ومستقل للتأكد من أن المعلومات المالية تمثل صورة عادلة ودقيقة للوضع المالي للمنشأة</a:t>
            </a:r>
            <a:endParaRPr lang="en-US" dirty="0"/>
          </a:p>
        </p:txBody>
      </p:sp>
    </p:spTree>
    <p:extLst>
      <p:ext uri="{BB962C8B-B14F-4D97-AF65-F5344CB8AC3E}">
        <p14:creationId xmlns:p14="http://schemas.microsoft.com/office/powerpoint/2010/main" val="4135562780"/>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fade">
                                      <p:cBhvr>
                                        <p:cTn id="14" dur="1000"/>
                                        <p:tgtEl>
                                          <p:spTgt spid="4"/>
                                        </p:tgtEl>
                                      </p:cBhvr>
                                    </p:animEffect>
                                    <p:anim calcmode="lin" valueType="num">
                                      <p:cBhvr>
                                        <p:cTn id="15" dur="1000" fill="hold"/>
                                        <p:tgtEl>
                                          <p:spTgt spid="4"/>
                                        </p:tgtEl>
                                        <p:attrNameLst>
                                          <p:attrName>ppt_x</p:attrName>
                                        </p:attrNameLst>
                                      </p:cBhvr>
                                      <p:tavLst>
                                        <p:tav tm="0">
                                          <p:val>
                                            <p:strVal val="#ppt_x"/>
                                          </p:val>
                                        </p:tav>
                                        <p:tav tm="100000">
                                          <p:val>
                                            <p:strVal val="#ppt_x"/>
                                          </p:val>
                                        </p:tav>
                                      </p:tavLst>
                                    </p:anim>
                                    <p:anim calcmode="lin" valueType="num">
                                      <p:cBhvr>
                                        <p:cTn id="16"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7CA0ABE-D0F7-8DBC-3A55-E188D091B5E0}"/>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8D4B90EC-B596-BB5D-2BF9-06504FAC88A7}"/>
              </a:ext>
            </a:extLst>
          </p:cNvPr>
          <p:cNvSpPr txBox="1"/>
          <p:nvPr/>
        </p:nvSpPr>
        <p:spPr>
          <a:xfrm>
            <a:off x="1638300" y="-181335"/>
            <a:ext cx="8915400" cy="729430"/>
          </a:xfrm>
          <a:prstGeom prst="rect">
            <a:avLst/>
          </a:prstGeom>
          <a:noFill/>
        </p:spPr>
        <p:txBody>
          <a:bodyPr wrap="square">
            <a:spAutoFit/>
          </a:bodyPr>
          <a:lstStyle/>
          <a:p>
            <a:pPr algn="ctr" rtl="1">
              <a:lnSpc>
                <a:spcPct val="115000"/>
              </a:lnSpc>
            </a:pPr>
            <a:r>
              <a:rPr lang="ar-SA" sz="3600" b="1" dirty="0">
                <a:solidFill>
                  <a:schemeClr val="bg1"/>
                </a:solidFill>
                <a:latin typeface="Adobe Arabic" panose="02040503050201020203" pitchFamily="18" charset="-78"/>
                <a:cs typeface="Adobe Arabic" panose="02040503050201020203" pitchFamily="18" charset="-78"/>
              </a:rPr>
              <a:t>وسائل وتقنيات جمع الأدلة والبيانات في المراجعة الخارجية</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AA45A34F-FB45-EAE7-AF32-C6AD6D29FC9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grpSp>
        <p:nvGrpSpPr>
          <p:cNvPr id="44" name="Group 43">
            <a:extLst>
              <a:ext uri="{FF2B5EF4-FFF2-40B4-BE49-F238E27FC236}">
                <a16:creationId xmlns:a16="http://schemas.microsoft.com/office/drawing/2014/main" id="{9E2BB377-DA5F-7460-671C-77D0A7E1A33C}"/>
              </a:ext>
            </a:extLst>
          </p:cNvPr>
          <p:cNvGrpSpPr/>
          <p:nvPr/>
        </p:nvGrpSpPr>
        <p:grpSpPr>
          <a:xfrm>
            <a:off x="4845593" y="1121128"/>
            <a:ext cx="6336505" cy="3866616"/>
            <a:chOff x="4845593" y="1121128"/>
            <a:chExt cx="6336505" cy="3866616"/>
          </a:xfrm>
        </p:grpSpPr>
        <p:sp>
          <p:nvSpPr>
            <p:cNvPr id="4" name="Circle">
              <a:extLst>
                <a:ext uri="{FF2B5EF4-FFF2-40B4-BE49-F238E27FC236}">
                  <a16:creationId xmlns:a16="http://schemas.microsoft.com/office/drawing/2014/main" id="{345D17C9-A6B3-5D43-E47B-A0E576DF697B}"/>
                </a:ext>
              </a:extLst>
            </p:cNvPr>
            <p:cNvSpPr/>
            <p:nvPr/>
          </p:nvSpPr>
          <p:spPr>
            <a:xfrm>
              <a:off x="4845593" y="2633434"/>
              <a:ext cx="2354219" cy="2354310"/>
            </a:xfrm>
            <a:prstGeom prst="ellipse">
              <a:avLst/>
            </a:prstGeom>
            <a:solidFill>
              <a:schemeClr val="bg1"/>
            </a:solidFill>
            <a:ln w="12700">
              <a:miter lim="400000"/>
            </a:ln>
            <a:effectLst>
              <a:outerShdw blurRad="50800" dist="38100" dir="2700000" algn="tl" rotWithShape="0">
                <a:prstClr val="black">
                  <a:alpha val="40000"/>
                </a:prstClr>
              </a:outerShdw>
            </a:effectLst>
          </p:spPr>
          <p:txBody>
            <a:bodyPr lIns="38100" tIns="38100" rIns="38100" bIns="38100" anchor="ctr"/>
            <a:lstStyle/>
            <a:p>
              <a:endParaRPr lang="en-US" sz="3200"/>
            </a:p>
          </p:txBody>
        </p:sp>
        <p:pic>
          <p:nvPicPr>
            <p:cNvPr id="22" name="Graphic 35" descr="Lights On">
              <a:extLst>
                <a:ext uri="{FF2B5EF4-FFF2-40B4-BE49-F238E27FC236}">
                  <a16:creationId xmlns:a16="http://schemas.microsoft.com/office/drawing/2014/main" id="{ACDBF376-AEEF-3DCE-0779-AF6F22F8021B}"/>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5255912" y="3043768"/>
              <a:ext cx="1533580" cy="1533643"/>
            </a:xfrm>
            <a:prstGeom prst="rect">
              <a:avLst/>
            </a:prstGeom>
          </p:spPr>
        </p:pic>
        <p:sp>
          <p:nvSpPr>
            <p:cNvPr id="23" name="Freeform: Shape 22">
              <a:extLst>
                <a:ext uri="{FF2B5EF4-FFF2-40B4-BE49-F238E27FC236}">
                  <a16:creationId xmlns:a16="http://schemas.microsoft.com/office/drawing/2014/main" id="{DA168C4A-EC02-8177-8AFC-C93172A57AD1}"/>
                </a:ext>
              </a:extLst>
            </p:cNvPr>
            <p:cNvSpPr/>
            <p:nvPr/>
          </p:nvSpPr>
          <p:spPr>
            <a:xfrm>
              <a:off x="5338904" y="1828733"/>
              <a:ext cx="1367548" cy="924419"/>
            </a:xfrm>
            <a:custGeom>
              <a:avLst/>
              <a:gdLst>
                <a:gd name="connsiteX0" fmla="*/ 359953 w 1172037"/>
                <a:gd name="connsiteY0" fmla="*/ 263 h 792227"/>
                <a:gd name="connsiteX1" fmla="*/ 336067 w 1172037"/>
                <a:gd name="connsiteY1" fmla="*/ 35691 h 792227"/>
                <a:gd name="connsiteX2" fmla="*/ 314747 w 1172037"/>
                <a:gd name="connsiteY2" fmla="*/ 141290 h 792227"/>
                <a:gd name="connsiteX3" fmla="*/ 394207 w 1172037"/>
                <a:gd name="connsiteY3" fmla="*/ 333123 h 792227"/>
                <a:gd name="connsiteX4" fmla="*/ 411129 w 1172037"/>
                <a:gd name="connsiteY4" fmla="*/ 347085 h 792227"/>
                <a:gd name="connsiteX5" fmla="*/ 433199 w 1172037"/>
                <a:gd name="connsiteY5" fmla="*/ 372170 h 792227"/>
                <a:gd name="connsiteX6" fmla="*/ 486001 w 1172037"/>
                <a:gd name="connsiteY6" fmla="*/ 407700 h 792227"/>
                <a:gd name="connsiteX7" fmla="*/ 479498 w 1172037"/>
                <a:gd name="connsiteY7" fmla="*/ 466191 h 792227"/>
                <a:gd name="connsiteX8" fmla="*/ 508733 w 1172037"/>
                <a:gd name="connsiteY8" fmla="*/ 526303 h 792227"/>
                <a:gd name="connsiteX9" fmla="*/ 424250 w 1172037"/>
                <a:gd name="connsiteY9" fmla="*/ 766751 h 792227"/>
                <a:gd name="connsiteX10" fmla="*/ 406380 w 1172037"/>
                <a:gd name="connsiteY10" fmla="*/ 774854 h 792227"/>
                <a:gd name="connsiteX11" fmla="*/ 165935 w 1172037"/>
                <a:gd name="connsiteY11" fmla="*/ 690396 h 792227"/>
                <a:gd name="connsiteX12" fmla="*/ 26262 w 1172037"/>
                <a:gd name="connsiteY12" fmla="*/ 399597 h 792227"/>
                <a:gd name="connsiteX13" fmla="*/ 203314 w 1172037"/>
                <a:gd name="connsiteY13" fmla="*/ 27582 h 792227"/>
                <a:gd name="connsiteX14" fmla="*/ 811950 w 1172037"/>
                <a:gd name="connsiteY14" fmla="*/ 0 h 792227"/>
                <a:gd name="connsiteX15" fmla="*/ 970114 w 1172037"/>
                <a:gd name="connsiteY15" fmla="*/ 27582 h 792227"/>
                <a:gd name="connsiteX16" fmla="*/ 1145526 w 1172037"/>
                <a:gd name="connsiteY16" fmla="*/ 396356 h 792227"/>
                <a:gd name="connsiteX17" fmla="*/ 1005852 w 1172037"/>
                <a:gd name="connsiteY17" fmla="*/ 685496 h 792227"/>
                <a:gd name="connsiteX18" fmla="*/ 765407 w 1172037"/>
                <a:gd name="connsiteY18" fmla="*/ 769992 h 792227"/>
                <a:gd name="connsiteX19" fmla="*/ 754041 w 1172037"/>
                <a:gd name="connsiteY19" fmla="*/ 763511 h 792227"/>
                <a:gd name="connsiteX20" fmla="*/ 669557 w 1172037"/>
                <a:gd name="connsiteY20" fmla="*/ 523062 h 792227"/>
                <a:gd name="connsiteX21" fmla="*/ 698793 w 1172037"/>
                <a:gd name="connsiteY21" fmla="*/ 462950 h 792227"/>
                <a:gd name="connsiteX22" fmla="*/ 690649 w 1172037"/>
                <a:gd name="connsiteY22" fmla="*/ 402838 h 792227"/>
                <a:gd name="connsiteX23" fmla="*/ 740427 w 1172037"/>
                <a:gd name="connsiteY23" fmla="*/ 368321 h 792227"/>
                <a:gd name="connsiteX24" fmla="*/ 754386 w 1172037"/>
                <a:gd name="connsiteY24" fmla="*/ 352502 h 792227"/>
                <a:gd name="connsiteX25" fmla="*/ 777873 w 1172037"/>
                <a:gd name="connsiteY25" fmla="*/ 333123 h 792227"/>
                <a:gd name="connsiteX26" fmla="*/ 857333 w 1172037"/>
                <a:gd name="connsiteY26" fmla="*/ 141290 h 792227"/>
                <a:gd name="connsiteX27" fmla="*/ 836014 w 1172037"/>
                <a:gd name="connsiteY27" fmla="*/ 35691 h 7922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172037" h="792227">
                  <a:moveTo>
                    <a:pt x="359953" y="263"/>
                  </a:moveTo>
                  <a:lnTo>
                    <a:pt x="336067" y="35691"/>
                  </a:lnTo>
                  <a:cubicBezTo>
                    <a:pt x="322339" y="68148"/>
                    <a:pt x="314747" y="103832"/>
                    <a:pt x="314747" y="141290"/>
                  </a:cubicBezTo>
                  <a:cubicBezTo>
                    <a:pt x="314747" y="216206"/>
                    <a:pt x="345113" y="284029"/>
                    <a:pt x="394207" y="333123"/>
                  </a:cubicBezTo>
                  <a:lnTo>
                    <a:pt x="411129" y="347085"/>
                  </a:lnTo>
                  <a:lnTo>
                    <a:pt x="433199" y="372170"/>
                  </a:lnTo>
                  <a:cubicBezTo>
                    <a:pt x="449443" y="386180"/>
                    <a:pt x="467312" y="397958"/>
                    <a:pt x="486001" y="407700"/>
                  </a:cubicBezTo>
                  <a:cubicBezTo>
                    <a:pt x="474635" y="423982"/>
                    <a:pt x="469714" y="446707"/>
                    <a:pt x="479498" y="466191"/>
                  </a:cubicBezTo>
                  <a:lnTo>
                    <a:pt x="508733" y="526303"/>
                  </a:lnTo>
                  <a:cubicBezTo>
                    <a:pt x="550975" y="615661"/>
                    <a:pt x="513596" y="722883"/>
                    <a:pt x="424250" y="766751"/>
                  </a:cubicBezTo>
                  <a:lnTo>
                    <a:pt x="406380" y="774854"/>
                  </a:lnTo>
                  <a:cubicBezTo>
                    <a:pt x="317034" y="817102"/>
                    <a:pt x="209818" y="779754"/>
                    <a:pt x="165935" y="690396"/>
                  </a:cubicBezTo>
                  <a:lnTo>
                    <a:pt x="26262" y="399597"/>
                  </a:lnTo>
                  <a:cubicBezTo>
                    <a:pt x="-46857" y="246887"/>
                    <a:pt x="39268" y="66550"/>
                    <a:pt x="203314" y="27582"/>
                  </a:cubicBezTo>
                  <a:close/>
                  <a:moveTo>
                    <a:pt x="811950" y="0"/>
                  </a:moveTo>
                  <a:lnTo>
                    <a:pt x="970114" y="27582"/>
                  </a:lnTo>
                  <a:cubicBezTo>
                    <a:pt x="1134160" y="66550"/>
                    <a:pt x="1218644" y="246887"/>
                    <a:pt x="1145526" y="396356"/>
                  </a:cubicBezTo>
                  <a:lnTo>
                    <a:pt x="1005852" y="685496"/>
                  </a:lnTo>
                  <a:cubicBezTo>
                    <a:pt x="961970" y="774854"/>
                    <a:pt x="854754" y="813861"/>
                    <a:pt x="765407" y="769992"/>
                  </a:cubicBezTo>
                  <a:lnTo>
                    <a:pt x="754041" y="763511"/>
                  </a:lnTo>
                  <a:cubicBezTo>
                    <a:pt x="664695" y="719642"/>
                    <a:pt x="625675" y="612420"/>
                    <a:pt x="669557" y="523062"/>
                  </a:cubicBezTo>
                  <a:lnTo>
                    <a:pt x="698793" y="462950"/>
                  </a:lnTo>
                  <a:cubicBezTo>
                    <a:pt x="710159" y="441846"/>
                    <a:pt x="705296" y="419082"/>
                    <a:pt x="690649" y="402838"/>
                  </a:cubicBezTo>
                  <a:cubicBezTo>
                    <a:pt x="708548" y="393906"/>
                    <a:pt x="725201" y="382129"/>
                    <a:pt x="740427" y="368321"/>
                  </a:cubicBezTo>
                  <a:lnTo>
                    <a:pt x="754386" y="352502"/>
                  </a:lnTo>
                  <a:lnTo>
                    <a:pt x="777873" y="333123"/>
                  </a:lnTo>
                  <a:cubicBezTo>
                    <a:pt x="826968" y="284029"/>
                    <a:pt x="857333" y="216206"/>
                    <a:pt x="857333" y="141290"/>
                  </a:cubicBezTo>
                  <a:cubicBezTo>
                    <a:pt x="857333" y="103832"/>
                    <a:pt x="849742" y="68148"/>
                    <a:pt x="836014" y="35691"/>
                  </a:cubicBezTo>
                  <a:close/>
                </a:path>
              </a:pathLst>
            </a:custGeom>
            <a:solidFill>
              <a:srgbClr val="168489"/>
            </a:solidFill>
            <a:ln w="12700">
              <a:miter lim="400000"/>
            </a:ln>
          </p:spPr>
          <p:txBody>
            <a:bodyPr wrap="square" lIns="38100" tIns="38100" rIns="38100" bIns="38100" anchor="ctr">
              <a:noAutofit/>
            </a:bodyPr>
            <a:lstStyle/>
            <a:p>
              <a:endParaRPr lang="en-US" sz="3200"/>
            </a:p>
          </p:txBody>
        </p:sp>
        <p:sp>
          <p:nvSpPr>
            <p:cNvPr id="31" name="TextBox 28">
              <a:extLst>
                <a:ext uri="{FF2B5EF4-FFF2-40B4-BE49-F238E27FC236}">
                  <a16:creationId xmlns:a16="http://schemas.microsoft.com/office/drawing/2014/main" id="{606D665D-2D7B-257A-F81B-B1980010E60F}"/>
                </a:ext>
              </a:extLst>
            </p:cNvPr>
            <p:cNvSpPr txBox="1"/>
            <p:nvPr/>
          </p:nvSpPr>
          <p:spPr>
            <a:xfrm>
              <a:off x="7121337" y="1121128"/>
              <a:ext cx="4060761" cy="640175"/>
            </a:xfrm>
            <a:prstGeom prst="rect">
              <a:avLst/>
            </a:prstGeom>
            <a:noFill/>
          </p:spPr>
          <p:txBody>
            <a:bodyPr wrap="square" lIns="0" rIns="0" rtlCol="0" anchor="b">
              <a:spAutoFit/>
            </a:bodyPr>
            <a:lstStyle/>
            <a:p>
              <a:pPr algn="ctr" rtl="1">
                <a:lnSpc>
                  <a:spcPct val="115000"/>
                </a:lnSpc>
              </a:pPr>
              <a:r>
                <a:rPr lang="ar-SY" sz="3200" b="1" kern="1200">
                  <a:solidFill>
                    <a:srgbClr val="168489"/>
                  </a:solidFill>
                  <a:effectLst/>
                  <a:latin typeface="Times New Roman" panose="02020603050405020304" pitchFamily="18" charset="0"/>
                  <a:ea typeface="GE Dinar Two Medium" panose="020A0503020102020204" pitchFamily="18" charset="-78"/>
                  <a:cs typeface="Adobe Arabic" panose="02040503050201020203" pitchFamily="18" charset="-78"/>
                </a:rPr>
                <a:t>الملاحظة</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37" name="Circle">
              <a:extLst>
                <a:ext uri="{FF2B5EF4-FFF2-40B4-BE49-F238E27FC236}">
                  <a16:creationId xmlns:a16="http://schemas.microsoft.com/office/drawing/2014/main" id="{1DD1CBB4-846A-FC06-C8C8-AFF996E378CA}"/>
                </a:ext>
              </a:extLst>
            </p:cNvPr>
            <p:cNvSpPr/>
            <p:nvPr/>
          </p:nvSpPr>
          <p:spPr>
            <a:xfrm>
              <a:off x="5706154" y="1677038"/>
              <a:ext cx="633097" cy="633122"/>
            </a:xfrm>
            <a:prstGeom prst="ellipse">
              <a:avLst/>
            </a:prstGeom>
            <a:solidFill>
              <a:schemeClr val="tx1">
                <a:lumMod val="75000"/>
                <a:lumOff val="25000"/>
              </a:schemeClr>
            </a:solidFill>
            <a:ln w="12700">
              <a:miter lim="400000"/>
            </a:ln>
          </p:spPr>
          <p:txBody>
            <a:bodyPr lIns="38100" tIns="38100" rIns="38100" bIns="38100" anchor="ctr"/>
            <a:lstStyle/>
            <a:p>
              <a:pPr algn="ctr" rtl="1">
                <a:lnSpc>
                  <a:spcPct val="115000"/>
                </a:lnSpc>
              </a:pPr>
              <a:r>
                <a:rPr lang="en-US" sz="3200" b="1" kern="1200">
                  <a:solidFill>
                    <a:srgbClr val="E6E6E6"/>
                  </a:solidFill>
                  <a:effectLst/>
                  <a:latin typeface="Adobe Arabic" panose="02040503050201020203" pitchFamily="18" charset="-78"/>
                  <a:ea typeface="Calibri" panose="020F0502020204030204" pitchFamily="34" charset="0"/>
                  <a:cs typeface="Sakkal Majalla" panose="02000000000000000000" pitchFamily="2" charset="-78"/>
                </a:rPr>
                <a:t>1</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50" name="Group 49">
            <a:extLst>
              <a:ext uri="{FF2B5EF4-FFF2-40B4-BE49-F238E27FC236}">
                <a16:creationId xmlns:a16="http://schemas.microsoft.com/office/drawing/2014/main" id="{6E44ED6D-EAC3-D3A5-DF4C-FABE6A7FDFF4}"/>
              </a:ext>
            </a:extLst>
          </p:cNvPr>
          <p:cNvGrpSpPr/>
          <p:nvPr/>
        </p:nvGrpSpPr>
        <p:grpSpPr>
          <a:xfrm>
            <a:off x="440591" y="1644234"/>
            <a:ext cx="4987893" cy="1843247"/>
            <a:chOff x="440591" y="1644234"/>
            <a:chExt cx="4987893" cy="1843247"/>
          </a:xfrm>
        </p:grpSpPr>
        <p:sp>
          <p:nvSpPr>
            <p:cNvPr id="24" name="Freeform: Shape 23">
              <a:extLst>
                <a:ext uri="{FF2B5EF4-FFF2-40B4-BE49-F238E27FC236}">
                  <a16:creationId xmlns:a16="http://schemas.microsoft.com/office/drawing/2014/main" id="{7A2A5FE0-1119-895F-6DAC-171F4F0FD5D0}"/>
                </a:ext>
              </a:extLst>
            </p:cNvPr>
            <p:cNvSpPr/>
            <p:nvPr/>
          </p:nvSpPr>
          <p:spPr>
            <a:xfrm>
              <a:off x="4195806" y="2196157"/>
              <a:ext cx="1232678" cy="1291324"/>
            </a:xfrm>
            <a:custGeom>
              <a:avLst/>
              <a:gdLst>
                <a:gd name="connsiteX0" fmla="*/ 108087 w 1056448"/>
                <a:gd name="connsiteY0" fmla="*/ 501751 h 1106665"/>
                <a:gd name="connsiteX1" fmla="*/ 116199 w 1056448"/>
                <a:gd name="connsiteY1" fmla="*/ 527884 h 1106665"/>
                <a:gd name="connsiteX2" fmla="*/ 366172 w 1056448"/>
                <a:gd name="connsiteY2" fmla="*/ 693577 h 1106665"/>
                <a:gd name="connsiteX3" fmla="*/ 397090 w 1056448"/>
                <a:gd name="connsiteY3" fmla="*/ 690460 h 1106665"/>
                <a:gd name="connsiteX4" fmla="*/ 444677 w 1056448"/>
                <a:gd name="connsiteY4" fmla="*/ 688698 h 1106665"/>
                <a:gd name="connsiteX5" fmla="*/ 501342 w 1056448"/>
                <a:gd name="connsiteY5" fmla="*/ 673066 h 1106665"/>
                <a:gd name="connsiteX6" fmla="*/ 540332 w 1056448"/>
                <a:gd name="connsiteY6" fmla="*/ 708797 h 1106665"/>
                <a:gd name="connsiteX7" fmla="*/ 623166 w 1056448"/>
                <a:gd name="connsiteY7" fmla="*/ 728291 h 1106665"/>
                <a:gd name="connsiteX8" fmla="*/ 757986 w 1056448"/>
                <a:gd name="connsiteY8" fmla="*/ 944357 h 1106665"/>
                <a:gd name="connsiteX9" fmla="*/ 753132 w 1056448"/>
                <a:gd name="connsiteY9" fmla="*/ 967109 h 1106665"/>
                <a:gd name="connsiteX10" fmla="*/ 537043 w 1056448"/>
                <a:gd name="connsiteY10" fmla="*/ 1101940 h 1106665"/>
                <a:gd name="connsiteX11" fmla="*/ 204037 w 1056448"/>
                <a:gd name="connsiteY11" fmla="*/ 1025592 h 1106665"/>
                <a:gd name="connsiteX12" fmla="*/ 25320 w 1056448"/>
                <a:gd name="connsiteY12" fmla="*/ 653572 h 1106665"/>
                <a:gd name="connsiteX13" fmla="*/ 663564 w 1056448"/>
                <a:gd name="connsiteY13" fmla="*/ 14 h 1106665"/>
                <a:gd name="connsiteX14" fmla="*/ 899331 w 1056448"/>
                <a:gd name="connsiteY14" fmla="*/ 149979 h 1106665"/>
                <a:gd name="connsiteX15" fmla="*/ 1039058 w 1056448"/>
                <a:gd name="connsiteY15" fmla="*/ 439135 h 1106665"/>
                <a:gd name="connsiteX16" fmla="*/ 956172 w 1056448"/>
                <a:gd name="connsiteY16" fmla="*/ 679582 h 1106665"/>
                <a:gd name="connsiteX17" fmla="*/ 952936 w 1056448"/>
                <a:gd name="connsiteY17" fmla="*/ 681211 h 1106665"/>
                <a:gd name="connsiteX18" fmla="*/ 712524 w 1056448"/>
                <a:gd name="connsiteY18" fmla="*/ 596718 h 1106665"/>
                <a:gd name="connsiteX19" fmla="*/ 681677 w 1056448"/>
                <a:gd name="connsiteY19" fmla="*/ 533348 h 1106665"/>
                <a:gd name="connsiteX20" fmla="*/ 637780 w 1056448"/>
                <a:gd name="connsiteY20" fmla="*/ 502505 h 1106665"/>
                <a:gd name="connsiteX21" fmla="*/ 640429 w 1056448"/>
                <a:gd name="connsiteY21" fmla="*/ 444022 h 1106665"/>
                <a:gd name="connsiteX22" fmla="*/ 637101 w 1056448"/>
                <a:gd name="connsiteY22" fmla="*/ 425897 h 1106665"/>
                <a:gd name="connsiteX23" fmla="*/ 637465 w 1056448"/>
                <a:gd name="connsiteY23" fmla="*/ 422284 h 1106665"/>
                <a:gd name="connsiteX24" fmla="*/ 420847 w 1056448"/>
                <a:gd name="connsiteY24" fmla="*/ 156503 h 1106665"/>
                <a:gd name="connsiteX25" fmla="*/ 390529 w 1056448"/>
                <a:gd name="connsiteY25" fmla="*/ 153446 h 1106665"/>
                <a:gd name="connsiteX26" fmla="*/ 498053 w 1056448"/>
                <a:gd name="connsiteY26" fmla="*/ 57395 h 1106665"/>
                <a:gd name="connsiteX27" fmla="*/ 663564 w 1056448"/>
                <a:gd name="connsiteY27" fmla="*/ 14 h 11066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056448" h="1106665">
                  <a:moveTo>
                    <a:pt x="108087" y="501751"/>
                  </a:moveTo>
                  <a:lnTo>
                    <a:pt x="116199" y="527884"/>
                  </a:lnTo>
                  <a:cubicBezTo>
                    <a:pt x="157383" y="625255"/>
                    <a:pt x="253799" y="693577"/>
                    <a:pt x="366172" y="693577"/>
                  </a:cubicBezTo>
                  <a:lnTo>
                    <a:pt x="397090" y="690460"/>
                  </a:lnTo>
                  <a:lnTo>
                    <a:pt x="444677" y="688698"/>
                  </a:lnTo>
                  <a:cubicBezTo>
                    <a:pt x="464374" y="685650"/>
                    <a:pt x="483465" y="680370"/>
                    <a:pt x="501342" y="673066"/>
                  </a:cubicBezTo>
                  <a:cubicBezTo>
                    <a:pt x="506196" y="690931"/>
                    <a:pt x="520810" y="703909"/>
                    <a:pt x="540332" y="708797"/>
                  </a:cubicBezTo>
                  <a:lnTo>
                    <a:pt x="623166" y="728291"/>
                  </a:lnTo>
                  <a:cubicBezTo>
                    <a:pt x="718996" y="751043"/>
                    <a:pt x="780743" y="846885"/>
                    <a:pt x="757986" y="944357"/>
                  </a:cubicBezTo>
                  <a:lnTo>
                    <a:pt x="753132" y="967109"/>
                  </a:lnTo>
                  <a:cubicBezTo>
                    <a:pt x="730375" y="1062951"/>
                    <a:pt x="634544" y="1124692"/>
                    <a:pt x="537043" y="1101940"/>
                  </a:cubicBezTo>
                  <a:lnTo>
                    <a:pt x="204037" y="1025592"/>
                  </a:lnTo>
                  <a:cubicBezTo>
                    <a:pt x="39987" y="986603"/>
                    <a:pt x="-46136" y="806268"/>
                    <a:pt x="25320" y="653572"/>
                  </a:cubicBezTo>
                  <a:close/>
                  <a:moveTo>
                    <a:pt x="663564" y="14"/>
                  </a:moveTo>
                  <a:cubicBezTo>
                    <a:pt x="759705" y="981"/>
                    <a:pt x="853628" y="54544"/>
                    <a:pt x="899331" y="149979"/>
                  </a:cubicBezTo>
                  <a:lnTo>
                    <a:pt x="1039058" y="439135"/>
                  </a:lnTo>
                  <a:cubicBezTo>
                    <a:pt x="1081284" y="528515"/>
                    <a:pt x="1043912" y="637336"/>
                    <a:pt x="956172" y="679582"/>
                  </a:cubicBezTo>
                  <a:lnTo>
                    <a:pt x="952936" y="681211"/>
                  </a:lnTo>
                  <a:cubicBezTo>
                    <a:pt x="863577" y="723404"/>
                    <a:pt x="756368" y="686044"/>
                    <a:pt x="712524" y="596718"/>
                  </a:cubicBezTo>
                  <a:lnTo>
                    <a:pt x="681677" y="533348"/>
                  </a:lnTo>
                  <a:cubicBezTo>
                    <a:pt x="671916" y="515483"/>
                    <a:pt x="655683" y="504134"/>
                    <a:pt x="637780" y="502505"/>
                  </a:cubicBezTo>
                  <a:cubicBezTo>
                    <a:pt x="641042" y="483011"/>
                    <a:pt x="641852" y="463516"/>
                    <a:pt x="640429" y="444022"/>
                  </a:cubicBezTo>
                  <a:lnTo>
                    <a:pt x="637101" y="425897"/>
                  </a:lnTo>
                  <a:lnTo>
                    <a:pt x="637465" y="422284"/>
                  </a:lnTo>
                  <a:cubicBezTo>
                    <a:pt x="637465" y="291182"/>
                    <a:pt x="544471" y="181800"/>
                    <a:pt x="420847" y="156503"/>
                  </a:cubicBezTo>
                  <a:lnTo>
                    <a:pt x="390529" y="153446"/>
                  </a:lnTo>
                  <a:lnTo>
                    <a:pt x="498053" y="57395"/>
                  </a:lnTo>
                  <a:cubicBezTo>
                    <a:pt x="547397" y="17789"/>
                    <a:pt x="605880" y="-566"/>
                    <a:pt x="663564" y="14"/>
                  </a:cubicBezTo>
                  <a:close/>
                </a:path>
              </a:pathLst>
            </a:custGeom>
            <a:solidFill>
              <a:srgbClr val="FFD366"/>
            </a:solidFill>
            <a:ln w="12700">
              <a:miter lim="400000"/>
            </a:ln>
          </p:spPr>
          <p:txBody>
            <a:bodyPr wrap="square" lIns="38100" tIns="38100" rIns="38100" bIns="38100" anchor="ctr">
              <a:noAutofit/>
            </a:bodyPr>
            <a:lstStyle/>
            <a:p>
              <a:endParaRPr lang="en-US" sz="3200"/>
            </a:p>
          </p:txBody>
        </p:sp>
        <p:sp>
          <p:nvSpPr>
            <p:cNvPr id="34" name="TextBox 38">
              <a:extLst>
                <a:ext uri="{FF2B5EF4-FFF2-40B4-BE49-F238E27FC236}">
                  <a16:creationId xmlns:a16="http://schemas.microsoft.com/office/drawing/2014/main" id="{AF1FC4AF-F8B0-E40A-3DA3-CEE89BA9FA37}"/>
                </a:ext>
              </a:extLst>
            </p:cNvPr>
            <p:cNvSpPr txBox="1"/>
            <p:nvPr/>
          </p:nvSpPr>
          <p:spPr>
            <a:xfrm>
              <a:off x="440591" y="1644234"/>
              <a:ext cx="3411817" cy="640175"/>
            </a:xfrm>
            <a:prstGeom prst="rect">
              <a:avLst/>
            </a:prstGeom>
            <a:noFill/>
          </p:spPr>
          <p:txBody>
            <a:bodyPr wrap="square" lIns="0" rIns="0" rtlCol="0" anchor="b">
              <a:spAutoFit/>
            </a:bodyPr>
            <a:lstStyle/>
            <a:p>
              <a:pPr algn="ctr" rtl="1">
                <a:lnSpc>
                  <a:spcPct val="115000"/>
                </a:lnSpc>
              </a:pPr>
              <a:r>
                <a:rPr lang="ar-SY" sz="3200" b="1" kern="1200">
                  <a:solidFill>
                    <a:srgbClr val="FFD366"/>
                  </a:solidFill>
                  <a:effectLst/>
                  <a:latin typeface="Times New Roman" panose="02020603050405020304" pitchFamily="18" charset="0"/>
                  <a:ea typeface="GE Dinar Two Medium" panose="020A0503020102020204" pitchFamily="18" charset="-78"/>
                  <a:cs typeface="Adobe Arabic" panose="02040503050201020203" pitchFamily="18" charset="-78"/>
                </a:rPr>
                <a:t>استخدام التكنولوجيا الحديثة</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38" name="Circle">
              <a:extLst>
                <a:ext uri="{FF2B5EF4-FFF2-40B4-BE49-F238E27FC236}">
                  <a16:creationId xmlns:a16="http://schemas.microsoft.com/office/drawing/2014/main" id="{A61834FC-4462-645C-40AC-B9E0A04C762B}"/>
                </a:ext>
              </a:extLst>
            </p:cNvPr>
            <p:cNvSpPr/>
            <p:nvPr/>
          </p:nvSpPr>
          <p:spPr>
            <a:xfrm>
              <a:off x="4306512" y="2372341"/>
              <a:ext cx="633097" cy="633122"/>
            </a:xfrm>
            <a:prstGeom prst="ellipse">
              <a:avLst/>
            </a:prstGeom>
            <a:solidFill>
              <a:schemeClr val="tx1">
                <a:lumMod val="75000"/>
                <a:lumOff val="25000"/>
              </a:schemeClr>
            </a:solidFill>
            <a:ln w="12700">
              <a:miter lim="400000"/>
            </a:ln>
          </p:spPr>
          <p:txBody>
            <a:bodyPr lIns="38100" tIns="38100" rIns="38100" bIns="38100" anchor="ctr"/>
            <a:lstStyle/>
            <a:p>
              <a:pPr algn="ctr" rtl="1">
                <a:lnSpc>
                  <a:spcPct val="115000"/>
                </a:lnSpc>
              </a:pPr>
              <a:r>
                <a:rPr lang="en-US" sz="3200" b="1" kern="1200">
                  <a:solidFill>
                    <a:srgbClr val="E6E6E6"/>
                  </a:solidFill>
                  <a:effectLst/>
                  <a:latin typeface="Adobe Arabic" panose="02040503050201020203" pitchFamily="18" charset="-78"/>
                  <a:ea typeface="Calibri" panose="020F0502020204030204" pitchFamily="34" charset="0"/>
                  <a:cs typeface="Sakkal Majalla" panose="02000000000000000000" pitchFamily="2" charset="-78"/>
                </a:rPr>
                <a:t>7</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49" name="Group 48">
            <a:extLst>
              <a:ext uri="{FF2B5EF4-FFF2-40B4-BE49-F238E27FC236}">
                <a16:creationId xmlns:a16="http://schemas.microsoft.com/office/drawing/2014/main" id="{061949FD-5B6A-9F92-B443-9E4981976FED}"/>
              </a:ext>
            </a:extLst>
          </p:cNvPr>
          <p:cNvGrpSpPr/>
          <p:nvPr/>
        </p:nvGrpSpPr>
        <p:grpSpPr>
          <a:xfrm>
            <a:off x="276223" y="3222944"/>
            <a:ext cx="4796969" cy="1630272"/>
            <a:chOff x="276223" y="3222944"/>
            <a:chExt cx="4796969" cy="1630272"/>
          </a:xfrm>
        </p:grpSpPr>
        <p:sp>
          <p:nvSpPr>
            <p:cNvPr id="25" name="Freeform: Shape 24">
              <a:extLst>
                <a:ext uri="{FF2B5EF4-FFF2-40B4-BE49-F238E27FC236}">
                  <a16:creationId xmlns:a16="http://schemas.microsoft.com/office/drawing/2014/main" id="{79B73281-EDF7-2511-0EE2-99B292BA9375}"/>
                </a:ext>
              </a:extLst>
            </p:cNvPr>
            <p:cNvSpPr/>
            <p:nvPr/>
          </p:nvSpPr>
          <p:spPr>
            <a:xfrm>
              <a:off x="4026607" y="3512885"/>
              <a:ext cx="1046585" cy="1340331"/>
            </a:xfrm>
            <a:custGeom>
              <a:avLst/>
              <a:gdLst>
                <a:gd name="connsiteX0" fmla="*/ 730629 w 896960"/>
                <a:gd name="connsiteY0" fmla="*/ 555432 h 1148664"/>
                <a:gd name="connsiteX1" fmla="*/ 851235 w 896960"/>
                <a:gd name="connsiteY1" fmla="*/ 622430 h 1148664"/>
                <a:gd name="connsiteX2" fmla="*/ 857748 w 896960"/>
                <a:gd name="connsiteY2" fmla="*/ 630539 h 1148664"/>
                <a:gd name="connsiteX3" fmla="*/ 831739 w 896960"/>
                <a:gd name="connsiteY3" fmla="*/ 883959 h 1148664"/>
                <a:gd name="connsiteX4" fmla="*/ 573435 w 896960"/>
                <a:gd name="connsiteY4" fmla="*/ 1090313 h 1148664"/>
                <a:gd name="connsiteX5" fmla="*/ 173806 w 896960"/>
                <a:gd name="connsiteY5" fmla="*/ 1005821 h 1148664"/>
                <a:gd name="connsiteX6" fmla="*/ 112244 w 896960"/>
                <a:gd name="connsiteY6" fmla="*/ 861344 h 1148664"/>
                <a:gd name="connsiteX7" fmla="*/ 116959 w 896960"/>
                <a:gd name="connsiteY7" fmla="*/ 863903 h 1148664"/>
                <a:gd name="connsiteX8" fmla="*/ 222558 w 896960"/>
                <a:gd name="connsiteY8" fmla="*/ 885222 h 1148664"/>
                <a:gd name="connsiteX9" fmla="*/ 488340 w 896960"/>
                <a:gd name="connsiteY9" fmla="*/ 668604 h 1148664"/>
                <a:gd name="connsiteX10" fmla="*/ 488367 w 896960"/>
                <a:gd name="connsiteY10" fmla="*/ 668332 h 1148664"/>
                <a:gd name="connsiteX11" fmla="*/ 493833 w 896960"/>
                <a:gd name="connsiteY11" fmla="*/ 653335 h 1148664"/>
                <a:gd name="connsiteX12" fmla="*/ 537721 w 896960"/>
                <a:gd name="connsiteY12" fmla="*/ 641937 h 1148664"/>
                <a:gd name="connsiteX13" fmla="*/ 597827 w 896960"/>
                <a:gd name="connsiteY13" fmla="*/ 593226 h 1148664"/>
                <a:gd name="connsiteX14" fmla="*/ 730629 w 896960"/>
                <a:gd name="connsiteY14" fmla="*/ 555432 h 1148664"/>
                <a:gd name="connsiteX15" fmla="*/ 262336 w 896960"/>
                <a:gd name="connsiteY15" fmla="*/ 2 h 1148664"/>
                <a:gd name="connsiteX16" fmla="*/ 323263 w 896960"/>
                <a:gd name="connsiteY16" fmla="*/ 6771 h 1148664"/>
                <a:gd name="connsiteX17" fmla="*/ 653038 w 896960"/>
                <a:gd name="connsiteY17" fmla="*/ 81510 h 1148664"/>
                <a:gd name="connsiteX18" fmla="*/ 787894 w 896960"/>
                <a:gd name="connsiteY18" fmla="*/ 297560 h 1148664"/>
                <a:gd name="connsiteX19" fmla="*/ 571818 w 896960"/>
                <a:gd name="connsiteY19" fmla="*/ 432408 h 1148664"/>
                <a:gd name="connsiteX20" fmla="*/ 485745 w 896960"/>
                <a:gd name="connsiteY20" fmla="*/ 412901 h 1148664"/>
                <a:gd name="connsiteX21" fmla="*/ 432109 w 896960"/>
                <a:gd name="connsiteY21" fmla="*/ 430763 h 1148664"/>
                <a:gd name="connsiteX22" fmla="*/ 384598 w 896960"/>
                <a:gd name="connsiteY22" fmla="*/ 396045 h 1148664"/>
                <a:gd name="connsiteX23" fmla="*/ 380849 w 896960"/>
                <a:gd name="connsiteY23" fmla="*/ 394421 h 1148664"/>
                <a:gd name="connsiteX24" fmla="*/ 374241 w 896960"/>
                <a:gd name="connsiteY24" fmla="*/ 388969 h 1148664"/>
                <a:gd name="connsiteX25" fmla="*/ 222558 w 896960"/>
                <a:gd name="connsiteY25" fmla="*/ 342636 h 1148664"/>
                <a:gd name="connsiteX26" fmla="*/ 30725 w 896960"/>
                <a:gd name="connsiteY26" fmla="*/ 422096 h 1148664"/>
                <a:gd name="connsiteX27" fmla="*/ 10795 w 896960"/>
                <a:gd name="connsiteY27" fmla="*/ 446252 h 1148664"/>
                <a:gd name="connsiteX28" fmla="*/ 0 w 896960"/>
                <a:gd name="connsiteY28" fmla="*/ 263423 h 1148664"/>
                <a:gd name="connsiteX29" fmla="*/ 0 w 896960"/>
                <a:gd name="connsiteY29" fmla="*/ 260191 h 1148664"/>
                <a:gd name="connsiteX30" fmla="*/ 262336 w 896960"/>
                <a:gd name="connsiteY30" fmla="*/ 2 h 11486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896960" h="1148664">
                  <a:moveTo>
                    <a:pt x="730629" y="555432"/>
                  </a:moveTo>
                  <a:cubicBezTo>
                    <a:pt x="776517" y="560705"/>
                    <a:pt x="820373" y="583445"/>
                    <a:pt x="851235" y="622430"/>
                  </a:cubicBezTo>
                  <a:lnTo>
                    <a:pt x="857748" y="630539"/>
                  </a:lnTo>
                  <a:cubicBezTo>
                    <a:pt x="919472" y="708567"/>
                    <a:pt x="906488" y="820618"/>
                    <a:pt x="831739" y="883959"/>
                  </a:cubicBezTo>
                  <a:lnTo>
                    <a:pt x="573435" y="1090313"/>
                  </a:lnTo>
                  <a:cubicBezTo>
                    <a:pt x="443475" y="1194255"/>
                    <a:pt x="248556" y="1155241"/>
                    <a:pt x="173806" y="1005821"/>
                  </a:cubicBezTo>
                  <a:lnTo>
                    <a:pt x="112244" y="861344"/>
                  </a:lnTo>
                  <a:lnTo>
                    <a:pt x="116959" y="863903"/>
                  </a:lnTo>
                  <a:cubicBezTo>
                    <a:pt x="149416" y="877631"/>
                    <a:pt x="185101" y="885222"/>
                    <a:pt x="222558" y="885222"/>
                  </a:cubicBezTo>
                  <a:cubicBezTo>
                    <a:pt x="353660" y="885222"/>
                    <a:pt x="463042" y="792228"/>
                    <a:pt x="488340" y="668604"/>
                  </a:cubicBezTo>
                  <a:lnTo>
                    <a:pt x="488367" y="668332"/>
                  </a:lnTo>
                  <a:lnTo>
                    <a:pt x="493833" y="653335"/>
                  </a:lnTo>
                  <a:cubicBezTo>
                    <a:pt x="508477" y="654923"/>
                    <a:pt x="524695" y="653335"/>
                    <a:pt x="537721" y="641937"/>
                  </a:cubicBezTo>
                  <a:lnTo>
                    <a:pt x="597827" y="593226"/>
                  </a:lnTo>
                  <a:cubicBezTo>
                    <a:pt x="636820" y="562350"/>
                    <a:pt x="684741" y="550158"/>
                    <a:pt x="730629" y="555432"/>
                  </a:cubicBezTo>
                  <a:close/>
                  <a:moveTo>
                    <a:pt x="262336" y="2"/>
                  </a:moveTo>
                  <a:cubicBezTo>
                    <a:pt x="282349" y="-83"/>
                    <a:pt x="302756" y="2100"/>
                    <a:pt x="323263" y="6771"/>
                  </a:cubicBezTo>
                  <a:lnTo>
                    <a:pt x="653038" y="81510"/>
                  </a:lnTo>
                  <a:cubicBezTo>
                    <a:pt x="748901" y="104249"/>
                    <a:pt x="810625" y="200083"/>
                    <a:pt x="787894" y="297560"/>
                  </a:cubicBezTo>
                  <a:cubicBezTo>
                    <a:pt x="765162" y="393394"/>
                    <a:pt x="669299" y="455147"/>
                    <a:pt x="571818" y="432408"/>
                  </a:cubicBezTo>
                  <a:lnTo>
                    <a:pt x="485745" y="412901"/>
                  </a:lnTo>
                  <a:cubicBezTo>
                    <a:pt x="464631" y="408024"/>
                    <a:pt x="445135" y="416133"/>
                    <a:pt x="432109" y="430763"/>
                  </a:cubicBezTo>
                  <a:cubicBezTo>
                    <a:pt x="417487" y="417778"/>
                    <a:pt x="401652" y="405997"/>
                    <a:pt x="384598" y="396045"/>
                  </a:cubicBezTo>
                  <a:lnTo>
                    <a:pt x="380849" y="394421"/>
                  </a:lnTo>
                  <a:lnTo>
                    <a:pt x="374241" y="388969"/>
                  </a:lnTo>
                  <a:cubicBezTo>
                    <a:pt x="330942" y="359717"/>
                    <a:pt x="278745" y="342636"/>
                    <a:pt x="222558" y="342636"/>
                  </a:cubicBezTo>
                  <a:cubicBezTo>
                    <a:pt x="147643" y="342636"/>
                    <a:pt x="79820" y="373002"/>
                    <a:pt x="30725" y="422096"/>
                  </a:cubicBezTo>
                  <a:lnTo>
                    <a:pt x="10795" y="446252"/>
                  </a:lnTo>
                  <a:lnTo>
                    <a:pt x="0" y="263423"/>
                  </a:lnTo>
                  <a:cubicBezTo>
                    <a:pt x="0" y="261836"/>
                    <a:pt x="0" y="261836"/>
                    <a:pt x="0" y="260191"/>
                  </a:cubicBezTo>
                  <a:cubicBezTo>
                    <a:pt x="1416" y="112379"/>
                    <a:pt x="122245" y="603"/>
                    <a:pt x="262336" y="2"/>
                  </a:cubicBezTo>
                  <a:close/>
                </a:path>
              </a:pathLst>
            </a:custGeom>
            <a:solidFill>
              <a:srgbClr val="BFBFBF"/>
            </a:solidFill>
            <a:ln w="12700">
              <a:miter lim="400000"/>
            </a:ln>
          </p:spPr>
          <p:txBody>
            <a:bodyPr wrap="square" lIns="38100" tIns="38100" rIns="38100" bIns="38100" anchor="ctr">
              <a:noAutofit/>
            </a:bodyPr>
            <a:lstStyle/>
            <a:p>
              <a:endParaRPr lang="en-US" sz="3200"/>
            </a:p>
          </p:txBody>
        </p:sp>
        <p:sp>
          <p:nvSpPr>
            <p:cNvPr id="33" name="TextBox 34">
              <a:extLst>
                <a:ext uri="{FF2B5EF4-FFF2-40B4-BE49-F238E27FC236}">
                  <a16:creationId xmlns:a16="http://schemas.microsoft.com/office/drawing/2014/main" id="{34214B73-FCED-967A-6DAA-94D9F05D33D8}"/>
                </a:ext>
              </a:extLst>
            </p:cNvPr>
            <p:cNvSpPr txBox="1"/>
            <p:nvPr/>
          </p:nvSpPr>
          <p:spPr>
            <a:xfrm>
              <a:off x="276223" y="3222944"/>
              <a:ext cx="3413112" cy="640175"/>
            </a:xfrm>
            <a:prstGeom prst="rect">
              <a:avLst/>
            </a:prstGeom>
            <a:noFill/>
          </p:spPr>
          <p:txBody>
            <a:bodyPr wrap="square" lIns="0" rIns="0" rtlCol="0" anchor="b">
              <a:spAutoFit/>
            </a:bodyPr>
            <a:lstStyle/>
            <a:p>
              <a:pPr algn="ctr" rtl="1">
                <a:lnSpc>
                  <a:spcPct val="115000"/>
                </a:lnSpc>
              </a:pPr>
              <a:r>
                <a:rPr lang="ar-SY" sz="3200" b="1" kern="1200">
                  <a:solidFill>
                    <a:srgbClr val="808080"/>
                  </a:solidFill>
                  <a:effectLst/>
                  <a:latin typeface="Times New Roman" panose="02020603050405020304" pitchFamily="18" charset="0"/>
                  <a:ea typeface="GE Dinar Two Medium" panose="020A0503020102020204" pitchFamily="18" charset="-78"/>
                  <a:cs typeface="Adobe Arabic" panose="02040503050201020203" pitchFamily="18" charset="-78"/>
                </a:rPr>
                <a:t>التحليل</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39" name="Circle">
              <a:extLst>
                <a:ext uri="{FF2B5EF4-FFF2-40B4-BE49-F238E27FC236}">
                  <a16:creationId xmlns:a16="http://schemas.microsoft.com/office/drawing/2014/main" id="{3AC750B1-3FC7-BBEB-5243-4A5038B1F079}"/>
                </a:ext>
              </a:extLst>
            </p:cNvPr>
            <p:cNvSpPr/>
            <p:nvPr/>
          </p:nvSpPr>
          <p:spPr>
            <a:xfrm>
              <a:off x="3969744" y="3912693"/>
              <a:ext cx="633097" cy="633122"/>
            </a:xfrm>
            <a:prstGeom prst="ellipse">
              <a:avLst/>
            </a:prstGeom>
            <a:solidFill>
              <a:schemeClr val="tx1">
                <a:lumMod val="75000"/>
                <a:lumOff val="25000"/>
              </a:schemeClr>
            </a:solidFill>
            <a:ln w="12700">
              <a:miter lim="400000"/>
            </a:ln>
          </p:spPr>
          <p:txBody>
            <a:bodyPr lIns="38100" tIns="38100" rIns="38100" bIns="38100" anchor="ctr"/>
            <a:lstStyle/>
            <a:p>
              <a:pPr algn="ctr" rtl="1">
                <a:lnSpc>
                  <a:spcPct val="115000"/>
                </a:lnSpc>
              </a:pPr>
              <a:r>
                <a:rPr lang="en-US" sz="3200" b="1" kern="1200">
                  <a:solidFill>
                    <a:srgbClr val="E6E6E6"/>
                  </a:solidFill>
                  <a:effectLst/>
                  <a:latin typeface="Adobe Arabic" panose="02040503050201020203" pitchFamily="18" charset="-78"/>
                  <a:ea typeface="Calibri" panose="020F0502020204030204" pitchFamily="34" charset="0"/>
                  <a:cs typeface="Sakkal Majalla" panose="02000000000000000000" pitchFamily="2" charset="-78"/>
                </a:rPr>
                <a:t>6</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48" name="Group 47">
            <a:extLst>
              <a:ext uri="{FF2B5EF4-FFF2-40B4-BE49-F238E27FC236}">
                <a16:creationId xmlns:a16="http://schemas.microsoft.com/office/drawing/2014/main" id="{0764C309-102B-60B3-2B2E-5FABB90CB96F}"/>
              </a:ext>
            </a:extLst>
          </p:cNvPr>
          <p:cNvGrpSpPr/>
          <p:nvPr/>
        </p:nvGrpSpPr>
        <p:grpSpPr>
          <a:xfrm>
            <a:off x="333785" y="4610289"/>
            <a:ext cx="5612868" cy="1257112"/>
            <a:chOff x="333785" y="4610289"/>
            <a:chExt cx="5612868" cy="1257112"/>
          </a:xfrm>
        </p:grpSpPr>
        <p:sp>
          <p:nvSpPr>
            <p:cNvPr id="26" name="Freeform: Shape 25">
              <a:extLst>
                <a:ext uri="{FF2B5EF4-FFF2-40B4-BE49-F238E27FC236}">
                  <a16:creationId xmlns:a16="http://schemas.microsoft.com/office/drawing/2014/main" id="{CB936509-8BFC-C21F-D5B6-79F1370650C2}"/>
                </a:ext>
              </a:extLst>
            </p:cNvPr>
            <p:cNvSpPr/>
            <p:nvPr/>
          </p:nvSpPr>
          <p:spPr>
            <a:xfrm>
              <a:off x="4666652" y="4610289"/>
              <a:ext cx="1280001" cy="1152668"/>
            </a:xfrm>
            <a:custGeom>
              <a:avLst/>
              <a:gdLst>
                <a:gd name="connsiteX0" fmla="*/ 911776 w 1097006"/>
                <a:gd name="connsiteY0" fmla="*/ 216014 h 987837"/>
                <a:gd name="connsiteX1" fmla="*/ 919901 w 1097006"/>
                <a:gd name="connsiteY1" fmla="*/ 216014 h 987837"/>
                <a:gd name="connsiteX2" fmla="*/ 1096982 w 1097006"/>
                <a:gd name="connsiteY2" fmla="*/ 396367 h 987837"/>
                <a:gd name="connsiteX3" fmla="*/ 1096982 w 1097006"/>
                <a:gd name="connsiteY3" fmla="*/ 724531 h 987837"/>
                <a:gd name="connsiteX4" fmla="*/ 773697 w 1097006"/>
                <a:gd name="connsiteY4" fmla="*/ 981200 h 987837"/>
                <a:gd name="connsiteX5" fmla="*/ 633232 w 1097006"/>
                <a:gd name="connsiteY5" fmla="*/ 940822 h 987837"/>
                <a:gd name="connsiteX6" fmla="*/ 647814 w 1097006"/>
                <a:gd name="connsiteY6" fmla="*/ 932907 h 987837"/>
                <a:gd name="connsiteX7" fmla="*/ 767424 w 1097006"/>
                <a:gd name="connsiteY7" fmla="*/ 707946 h 987837"/>
                <a:gd name="connsiteX8" fmla="*/ 746105 w 1097006"/>
                <a:gd name="connsiteY8" fmla="*/ 602347 h 987837"/>
                <a:gd name="connsiteX9" fmla="*/ 735451 w 1097006"/>
                <a:gd name="connsiteY9" fmla="*/ 582718 h 987837"/>
                <a:gd name="connsiteX10" fmla="*/ 730429 w 1097006"/>
                <a:gd name="connsiteY10" fmla="*/ 566535 h 987837"/>
                <a:gd name="connsiteX11" fmla="*/ 702193 w 1097006"/>
                <a:gd name="connsiteY11" fmla="*/ 518193 h 987837"/>
                <a:gd name="connsiteX12" fmla="*/ 731445 w 1097006"/>
                <a:gd name="connsiteY12" fmla="*/ 469453 h 987837"/>
                <a:gd name="connsiteX13" fmla="*/ 731445 w 1097006"/>
                <a:gd name="connsiteY13" fmla="*/ 396367 h 987837"/>
                <a:gd name="connsiteX14" fmla="*/ 911776 w 1097006"/>
                <a:gd name="connsiteY14" fmla="*/ 216014 h 987837"/>
                <a:gd name="connsiteX15" fmla="*/ 488987 w 1097006"/>
                <a:gd name="connsiteY15" fmla="*/ 1197 h 987837"/>
                <a:gd name="connsiteX16" fmla="*/ 609617 w 1097006"/>
                <a:gd name="connsiteY16" fmla="*/ 68202 h 987837"/>
                <a:gd name="connsiteX17" fmla="*/ 617742 w 1097006"/>
                <a:gd name="connsiteY17" fmla="*/ 77941 h 987837"/>
                <a:gd name="connsiteX18" fmla="*/ 588491 w 1097006"/>
                <a:gd name="connsiteY18" fmla="*/ 331380 h 987837"/>
                <a:gd name="connsiteX19" fmla="*/ 531613 w 1097006"/>
                <a:gd name="connsiteY19" fmla="*/ 376890 h 987837"/>
                <a:gd name="connsiteX20" fmla="*/ 512164 w 1097006"/>
                <a:gd name="connsiteY20" fmla="*/ 428860 h 987837"/>
                <a:gd name="connsiteX21" fmla="*/ 446958 w 1097006"/>
                <a:gd name="connsiteY21" fmla="*/ 439828 h 987837"/>
                <a:gd name="connsiteX22" fmla="*/ 441932 w 1097006"/>
                <a:gd name="connsiteY22" fmla="*/ 442117 h 987837"/>
                <a:gd name="connsiteX23" fmla="*/ 441456 w 1097006"/>
                <a:gd name="connsiteY23" fmla="*/ 442165 h 987837"/>
                <a:gd name="connsiteX24" fmla="*/ 224838 w 1097006"/>
                <a:gd name="connsiteY24" fmla="*/ 707946 h 987837"/>
                <a:gd name="connsiteX25" fmla="*/ 229032 w 1097006"/>
                <a:gd name="connsiteY25" fmla="*/ 749547 h 987837"/>
                <a:gd name="connsiteX26" fmla="*/ 97875 w 1097006"/>
                <a:gd name="connsiteY26" fmla="*/ 656266 h 987837"/>
                <a:gd name="connsiteX27" fmla="*/ 99500 w 1097006"/>
                <a:gd name="connsiteY27" fmla="*/ 243638 h 987837"/>
                <a:gd name="connsiteX28" fmla="*/ 356209 w 1097006"/>
                <a:gd name="connsiteY28" fmla="*/ 38939 h 987837"/>
                <a:gd name="connsiteX29" fmla="*/ 488987 w 1097006"/>
                <a:gd name="connsiteY29" fmla="*/ 1197 h 9878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097006" h="987837">
                  <a:moveTo>
                    <a:pt x="911776" y="216014"/>
                  </a:moveTo>
                  <a:lnTo>
                    <a:pt x="919901" y="216014"/>
                  </a:lnTo>
                  <a:cubicBezTo>
                    <a:pt x="1019031" y="216014"/>
                    <a:pt x="1098607" y="295656"/>
                    <a:pt x="1096982" y="396367"/>
                  </a:cubicBezTo>
                  <a:lnTo>
                    <a:pt x="1096982" y="724531"/>
                  </a:lnTo>
                  <a:cubicBezTo>
                    <a:pt x="1096982" y="893459"/>
                    <a:pt x="939402" y="1018563"/>
                    <a:pt x="773697" y="981200"/>
                  </a:cubicBezTo>
                  <a:lnTo>
                    <a:pt x="633232" y="940822"/>
                  </a:lnTo>
                  <a:lnTo>
                    <a:pt x="647814" y="932907"/>
                  </a:lnTo>
                  <a:cubicBezTo>
                    <a:pt x="719978" y="884153"/>
                    <a:pt x="767424" y="801591"/>
                    <a:pt x="767424" y="707946"/>
                  </a:cubicBezTo>
                  <a:cubicBezTo>
                    <a:pt x="767424" y="670489"/>
                    <a:pt x="759833" y="634804"/>
                    <a:pt x="746105" y="602347"/>
                  </a:cubicBezTo>
                  <a:lnTo>
                    <a:pt x="735451" y="582718"/>
                  </a:lnTo>
                  <a:lnTo>
                    <a:pt x="730429" y="566535"/>
                  </a:lnTo>
                  <a:cubicBezTo>
                    <a:pt x="722913" y="549071"/>
                    <a:pt x="713569" y="532825"/>
                    <a:pt x="702193" y="518193"/>
                  </a:cubicBezTo>
                  <a:cubicBezTo>
                    <a:pt x="718444" y="508455"/>
                    <a:pt x="731445" y="490569"/>
                    <a:pt x="731445" y="469453"/>
                  </a:cubicBezTo>
                  <a:lnTo>
                    <a:pt x="731445" y="396367"/>
                  </a:lnTo>
                  <a:cubicBezTo>
                    <a:pt x="731445" y="297247"/>
                    <a:pt x="812699" y="216014"/>
                    <a:pt x="911776" y="216014"/>
                  </a:cubicBezTo>
                  <a:close/>
                  <a:moveTo>
                    <a:pt x="488987" y="1197"/>
                  </a:moveTo>
                  <a:cubicBezTo>
                    <a:pt x="534876" y="6482"/>
                    <a:pt x="578740" y="29225"/>
                    <a:pt x="609617" y="68202"/>
                  </a:cubicBezTo>
                  <a:lnTo>
                    <a:pt x="617742" y="77941"/>
                  </a:lnTo>
                  <a:cubicBezTo>
                    <a:pt x="679495" y="155944"/>
                    <a:pt x="666494" y="269623"/>
                    <a:pt x="588491" y="331380"/>
                  </a:cubicBezTo>
                  <a:lnTo>
                    <a:pt x="531613" y="376890"/>
                  </a:lnTo>
                  <a:cubicBezTo>
                    <a:pt x="515415" y="389858"/>
                    <a:pt x="508914" y="409335"/>
                    <a:pt x="512164" y="428860"/>
                  </a:cubicBezTo>
                  <a:cubicBezTo>
                    <a:pt x="490226" y="429680"/>
                    <a:pt x="468287" y="433332"/>
                    <a:pt x="446958" y="439828"/>
                  </a:cubicBezTo>
                  <a:lnTo>
                    <a:pt x="441932" y="442117"/>
                  </a:lnTo>
                  <a:lnTo>
                    <a:pt x="441456" y="442165"/>
                  </a:lnTo>
                  <a:cubicBezTo>
                    <a:pt x="317833" y="467462"/>
                    <a:pt x="224838" y="576844"/>
                    <a:pt x="224838" y="707946"/>
                  </a:cubicBezTo>
                  <a:lnTo>
                    <a:pt x="229032" y="749547"/>
                  </a:lnTo>
                  <a:lnTo>
                    <a:pt x="97875" y="656266"/>
                  </a:lnTo>
                  <a:cubicBezTo>
                    <a:pt x="-33704" y="550686"/>
                    <a:pt x="-32079" y="349266"/>
                    <a:pt x="99500" y="243638"/>
                  </a:cubicBezTo>
                  <a:lnTo>
                    <a:pt x="356209" y="38939"/>
                  </a:lnTo>
                  <a:cubicBezTo>
                    <a:pt x="395185" y="8085"/>
                    <a:pt x="443099" y="-4089"/>
                    <a:pt x="488987" y="1197"/>
                  </a:cubicBezTo>
                  <a:close/>
                </a:path>
              </a:pathLst>
            </a:custGeom>
            <a:solidFill>
              <a:srgbClr val="168489"/>
            </a:solidFill>
            <a:ln w="12700">
              <a:miter lim="400000"/>
            </a:ln>
          </p:spPr>
          <p:txBody>
            <a:bodyPr wrap="square" lIns="38100" tIns="38100" rIns="38100" bIns="38100" anchor="ctr">
              <a:noAutofit/>
            </a:bodyPr>
            <a:lstStyle/>
            <a:p>
              <a:endParaRPr lang="en-US" sz="3200"/>
            </a:p>
          </p:txBody>
        </p:sp>
        <p:sp>
          <p:nvSpPr>
            <p:cNvPr id="35" name="TextBox 50">
              <a:extLst>
                <a:ext uri="{FF2B5EF4-FFF2-40B4-BE49-F238E27FC236}">
                  <a16:creationId xmlns:a16="http://schemas.microsoft.com/office/drawing/2014/main" id="{37336970-E16F-C5A0-8BD7-7B25C65BC670}"/>
                </a:ext>
              </a:extLst>
            </p:cNvPr>
            <p:cNvSpPr txBox="1"/>
            <p:nvPr/>
          </p:nvSpPr>
          <p:spPr>
            <a:xfrm>
              <a:off x="333785" y="5055512"/>
              <a:ext cx="3413112" cy="811889"/>
            </a:xfrm>
            <a:prstGeom prst="rect">
              <a:avLst/>
            </a:prstGeom>
            <a:noFill/>
          </p:spPr>
          <p:txBody>
            <a:bodyPr wrap="square" lIns="0" rIns="0" rtlCol="0" anchor="b">
              <a:noAutofit/>
            </a:bodyPr>
            <a:lstStyle/>
            <a:p>
              <a:pPr algn="ctr" rtl="1">
                <a:lnSpc>
                  <a:spcPct val="115000"/>
                </a:lnSpc>
              </a:pPr>
              <a:r>
                <a:rPr lang="ar-SY" sz="3200" b="1" kern="1200" dirty="0">
                  <a:solidFill>
                    <a:srgbClr val="168489"/>
                  </a:solidFill>
                  <a:effectLst/>
                  <a:latin typeface="Times New Roman" panose="02020603050405020304" pitchFamily="18" charset="0"/>
                  <a:ea typeface="GE Dinar Two Medium" panose="020A0503020102020204" pitchFamily="18" charset="-78"/>
                  <a:cs typeface="Adobe Arabic" panose="02040503050201020203" pitchFamily="18" charset="-78"/>
                </a:rPr>
                <a:t>إعادة الأداء</a:t>
              </a:r>
              <a:endParaRPr lang="en-US"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40" name="Circle">
              <a:extLst>
                <a:ext uri="{FF2B5EF4-FFF2-40B4-BE49-F238E27FC236}">
                  <a16:creationId xmlns:a16="http://schemas.microsoft.com/office/drawing/2014/main" id="{77253488-AF9B-D570-1D4D-7328477BAAED}"/>
                </a:ext>
              </a:extLst>
            </p:cNvPr>
            <p:cNvSpPr/>
            <p:nvPr/>
          </p:nvSpPr>
          <p:spPr>
            <a:xfrm>
              <a:off x="4928998" y="5119803"/>
              <a:ext cx="633097" cy="633122"/>
            </a:xfrm>
            <a:prstGeom prst="ellipse">
              <a:avLst/>
            </a:prstGeom>
            <a:solidFill>
              <a:schemeClr val="tx1">
                <a:lumMod val="75000"/>
                <a:lumOff val="25000"/>
              </a:schemeClr>
            </a:solidFill>
            <a:ln w="12700">
              <a:miter lim="400000"/>
            </a:ln>
          </p:spPr>
          <p:txBody>
            <a:bodyPr lIns="38100" tIns="38100" rIns="38100" bIns="38100" anchor="ctr"/>
            <a:lstStyle/>
            <a:p>
              <a:pPr algn="ctr" rtl="1">
                <a:lnSpc>
                  <a:spcPct val="115000"/>
                </a:lnSpc>
              </a:pPr>
              <a:r>
                <a:rPr lang="en-US" sz="3200" b="1" kern="1200">
                  <a:solidFill>
                    <a:srgbClr val="E6E6E6"/>
                  </a:solidFill>
                  <a:effectLst/>
                  <a:latin typeface="Adobe Arabic" panose="02040503050201020203" pitchFamily="18" charset="-78"/>
                  <a:ea typeface="Calibri" panose="020F0502020204030204" pitchFamily="34" charset="0"/>
                  <a:cs typeface="Sakkal Majalla" panose="02000000000000000000" pitchFamily="2" charset="-78"/>
                </a:rPr>
                <a:t>5</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46" name="Group 45">
            <a:extLst>
              <a:ext uri="{FF2B5EF4-FFF2-40B4-BE49-F238E27FC236}">
                <a16:creationId xmlns:a16="http://schemas.microsoft.com/office/drawing/2014/main" id="{C4746F6A-0D1E-5755-1757-E3D2B5A5593B}"/>
              </a:ext>
            </a:extLst>
          </p:cNvPr>
          <p:cNvGrpSpPr/>
          <p:nvPr/>
        </p:nvGrpSpPr>
        <p:grpSpPr>
          <a:xfrm>
            <a:off x="6967051" y="3005497"/>
            <a:ext cx="4948726" cy="1847749"/>
            <a:chOff x="6967051" y="3005497"/>
            <a:chExt cx="4948726" cy="1847749"/>
          </a:xfrm>
        </p:grpSpPr>
        <p:sp>
          <p:nvSpPr>
            <p:cNvPr id="28" name="Freeform: Shape 27">
              <a:extLst>
                <a:ext uri="{FF2B5EF4-FFF2-40B4-BE49-F238E27FC236}">
                  <a16:creationId xmlns:a16="http://schemas.microsoft.com/office/drawing/2014/main" id="{882E50A0-FD12-615B-5F2F-AF86FBFA8BEA}"/>
                </a:ext>
              </a:extLst>
            </p:cNvPr>
            <p:cNvSpPr/>
            <p:nvPr/>
          </p:nvSpPr>
          <p:spPr>
            <a:xfrm>
              <a:off x="6967051" y="3511584"/>
              <a:ext cx="1048183" cy="1341662"/>
            </a:xfrm>
            <a:custGeom>
              <a:avLst/>
              <a:gdLst>
                <a:gd name="connsiteX0" fmla="*/ 174198 w 898330"/>
                <a:gd name="connsiteY0" fmla="*/ 548872 h 1149805"/>
                <a:gd name="connsiteX1" fmla="*/ 306990 w 898330"/>
                <a:gd name="connsiteY1" fmla="*/ 586674 h 1149805"/>
                <a:gd name="connsiteX2" fmla="*/ 360593 w 898330"/>
                <a:gd name="connsiteY2" fmla="*/ 630510 h 1149805"/>
                <a:gd name="connsiteX3" fmla="*/ 410955 w 898330"/>
                <a:gd name="connsiteY3" fmla="*/ 640276 h 1149805"/>
                <a:gd name="connsiteX4" fmla="*/ 429452 w 898330"/>
                <a:gd name="connsiteY4" fmla="*/ 695709 h 1149805"/>
                <a:gd name="connsiteX5" fmla="*/ 442563 w 898330"/>
                <a:gd name="connsiteY5" fmla="*/ 717010 h 1149805"/>
                <a:gd name="connsiteX6" fmla="*/ 443691 w 898330"/>
                <a:gd name="connsiteY6" fmla="*/ 720644 h 1149805"/>
                <a:gd name="connsiteX7" fmla="*/ 693664 w 898330"/>
                <a:gd name="connsiteY7" fmla="*/ 886337 h 1149805"/>
                <a:gd name="connsiteX8" fmla="*/ 748339 w 898330"/>
                <a:gd name="connsiteY8" fmla="*/ 880826 h 1149805"/>
                <a:gd name="connsiteX9" fmla="*/ 783644 w 898330"/>
                <a:gd name="connsiteY9" fmla="*/ 869866 h 1149805"/>
                <a:gd name="connsiteX10" fmla="*/ 724515 w 898330"/>
                <a:gd name="connsiteY10" fmla="*/ 1007370 h 1149805"/>
                <a:gd name="connsiteX11" fmla="*/ 324858 w 898330"/>
                <a:gd name="connsiteY11" fmla="*/ 1091861 h 1149805"/>
                <a:gd name="connsiteX12" fmla="*/ 68186 w 898330"/>
                <a:gd name="connsiteY12" fmla="*/ 887163 h 1149805"/>
                <a:gd name="connsiteX13" fmla="*/ 38975 w 898330"/>
                <a:gd name="connsiteY13" fmla="*/ 633746 h 1149805"/>
                <a:gd name="connsiteX14" fmla="*/ 53559 w 898330"/>
                <a:gd name="connsiteY14" fmla="*/ 615917 h 1149805"/>
                <a:gd name="connsiteX15" fmla="*/ 174198 w 898330"/>
                <a:gd name="connsiteY15" fmla="*/ 548872 h 1149805"/>
                <a:gd name="connsiteX16" fmla="*/ 632799 w 898330"/>
                <a:gd name="connsiteY16" fmla="*/ 5 h 1149805"/>
                <a:gd name="connsiteX17" fmla="*/ 895089 w 898330"/>
                <a:gd name="connsiteY17" fmla="*/ 260123 h 1149805"/>
                <a:gd name="connsiteX18" fmla="*/ 898330 w 898330"/>
                <a:gd name="connsiteY18" fmla="*/ 265006 h 1149805"/>
                <a:gd name="connsiteX19" fmla="*/ 888929 w 898330"/>
                <a:gd name="connsiteY19" fmla="*/ 427370 h 1149805"/>
                <a:gd name="connsiteX20" fmla="*/ 885497 w 898330"/>
                <a:gd name="connsiteY20" fmla="*/ 423211 h 1149805"/>
                <a:gd name="connsiteX21" fmla="*/ 693664 w 898330"/>
                <a:gd name="connsiteY21" fmla="*/ 343751 h 1149805"/>
                <a:gd name="connsiteX22" fmla="*/ 588065 w 898330"/>
                <a:gd name="connsiteY22" fmla="*/ 365071 h 1149805"/>
                <a:gd name="connsiteX23" fmla="*/ 558731 w 898330"/>
                <a:gd name="connsiteY23" fmla="*/ 380992 h 1149805"/>
                <a:gd name="connsiteX24" fmla="*/ 519015 w 898330"/>
                <a:gd name="connsiteY24" fmla="*/ 398827 h 1149805"/>
                <a:gd name="connsiteX25" fmla="*/ 469463 w 898330"/>
                <a:gd name="connsiteY25" fmla="*/ 438815 h 1149805"/>
                <a:gd name="connsiteX26" fmla="*/ 409335 w 898330"/>
                <a:gd name="connsiteY26" fmla="*/ 412809 h 1149805"/>
                <a:gd name="connsiteX27" fmla="*/ 337864 w 898330"/>
                <a:gd name="connsiteY27" fmla="*/ 429049 h 1149805"/>
                <a:gd name="connsiteX28" fmla="*/ 121831 w 898330"/>
                <a:gd name="connsiteY28" fmla="*/ 294249 h 1149805"/>
                <a:gd name="connsiteX29" fmla="*/ 256671 w 898330"/>
                <a:gd name="connsiteY29" fmla="*/ 78195 h 1149805"/>
                <a:gd name="connsiteX30" fmla="*/ 571807 w 898330"/>
                <a:gd name="connsiteY30" fmla="*/ 6706 h 1149805"/>
                <a:gd name="connsiteX31" fmla="*/ 632799 w 898330"/>
                <a:gd name="connsiteY31" fmla="*/ 5 h 11498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898330" h="1149805">
                  <a:moveTo>
                    <a:pt x="174198" y="548872"/>
                  </a:moveTo>
                  <a:cubicBezTo>
                    <a:pt x="220093" y="543591"/>
                    <a:pt x="268014" y="555785"/>
                    <a:pt x="306990" y="586674"/>
                  </a:cubicBezTo>
                  <a:lnTo>
                    <a:pt x="360593" y="630510"/>
                  </a:lnTo>
                  <a:cubicBezTo>
                    <a:pt x="375220" y="641866"/>
                    <a:pt x="394751" y="645103"/>
                    <a:pt x="410955" y="640276"/>
                  </a:cubicBezTo>
                  <a:cubicBezTo>
                    <a:pt x="415028" y="658957"/>
                    <a:pt x="421126" y="677639"/>
                    <a:pt x="429452" y="695709"/>
                  </a:cubicBezTo>
                  <a:lnTo>
                    <a:pt x="442563" y="717010"/>
                  </a:lnTo>
                  <a:lnTo>
                    <a:pt x="443691" y="720644"/>
                  </a:lnTo>
                  <a:cubicBezTo>
                    <a:pt x="484875" y="818015"/>
                    <a:pt x="581291" y="886337"/>
                    <a:pt x="693664" y="886337"/>
                  </a:cubicBezTo>
                  <a:cubicBezTo>
                    <a:pt x="712393" y="886337"/>
                    <a:pt x="730679" y="884439"/>
                    <a:pt x="748339" y="880826"/>
                  </a:cubicBezTo>
                  <a:lnTo>
                    <a:pt x="783644" y="869866"/>
                  </a:lnTo>
                  <a:lnTo>
                    <a:pt x="724515" y="1007370"/>
                  </a:lnTo>
                  <a:cubicBezTo>
                    <a:pt x="649760" y="1155229"/>
                    <a:pt x="454836" y="1195828"/>
                    <a:pt x="324858" y="1091861"/>
                  </a:cubicBezTo>
                  <a:lnTo>
                    <a:pt x="68186" y="887163"/>
                  </a:lnTo>
                  <a:cubicBezTo>
                    <a:pt x="-9768" y="825441"/>
                    <a:pt x="-22774" y="711708"/>
                    <a:pt x="38975" y="633746"/>
                  </a:cubicBezTo>
                  <a:lnTo>
                    <a:pt x="53559" y="615917"/>
                  </a:lnTo>
                  <a:cubicBezTo>
                    <a:pt x="84433" y="576908"/>
                    <a:pt x="128303" y="554153"/>
                    <a:pt x="174198" y="548872"/>
                  </a:cubicBezTo>
                  <a:close/>
                  <a:moveTo>
                    <a:pt x="632799" y="5"/>
                  </a:moveTo>
                  <a:cubicBezTo>
                    <a:pt x="773178" y="891"/>
                    <a:pt x="895089" y="113704"/>
                    <a:pt x="895089" y="260123"/>
                  </a:cubicBezTo>
                  <a:cubicBezTo>
                    <a:pt x="895089" y="261770"/>
                    <a:pt x="895089" y="261770"/>
                    <a:pt x="898330" y="265006"/>
                  </a:cubicBezTo>
                  <a:lnTo>
                    <a:pt x="888929" y="427370"/>
                  </a:lnTo>
                  <a:lnTo>
                    <a:pt x="885497" y="423211"/>
                  </a:lnTo>
                  <a:cubicBezTo>
                    <a:pt x="836403" y="374117"/>
                    <a:pt x="768580" y="343751"/>
                    <a:pt x="693664" y="343751"/>
                  </a:cubicBezTo>
                  <a:cubicBezTo>
                    <a:pt x="656207" y="343751"/>
                    <a:pt x="620522" y="351343"/>
                    <a:pt x="588065" y="365071"/>
                  </a:cubicBezTo>
                  <a:lnTo>
                    <a:pt x="558731" y="380992"/>
                  </a:lnTo>
                  <a:lnTo>
                    <a:pt x="519015" y="398827"/>
                  </a:lnTo>
                  <a:cubicBezTo>
                    <a:pt x="500742" y="409998"/>
                    <a:pt x="484090" y="423399"/>
                    <a:pt x="469463" y="438815"/>
                  </a:cubicBezTo>
                  <a:cubicBezTo>
                    <a:pt x="458077" y="419339"/>
                    <a:pt x="433727" y="406336"/>
                    <a:pt x="409335" y="412809"/>
                  </a:cubicBezTo>
                  <a:lnTo>
                    <a:pt x="337864" y="429049"/>
                  </a:lnTo>
                  <a:cubicBezTo>
                    <a:pt x="240423" y="451818"/>
                    <a:pt x="144560" y="391686"/>
                    <a:pt x="121831" y="294249"/>
                  </a:cubicBezTo>
                  <a:cubicBezTo>
                    <a:pt x="99060" y="196755"/>
                    <a:pt x="159187" y="100907"/>
                    <a:pt x="256671" y="78195"/>
                  </a:cubicBezTo>
                  <a:lnTo>
                    <a:pt x="571807" y="6706"/>
                  </a:lnTo>
                  <a:cubicBezTo>
                    <a:pt x="592314" y="2036"/>
                    <a:pt x="612745" y="-122"/>
                    <a:pt x="632799" y="5"/>
                  </a:cubicBezTo>
                  <a:close/>
                </a:path>
              </a:pathLst>
            </a:custGeom>
            <a:solidFill>
              <a:srgbClr val="FFD366"/>
            </a:solidFill>
            <a:ln w="12700">
              <a:miter lim="400000"/>
            </a:ln>
          </p:spPr>
          <p:txBody>
            <a:bodyPr wrap="square" lIns="38100" tIns="38100" rIns="38100" bIns="38100" anchor="ctr">
              <a:noAutofit/>
            </a:bodyPr>
            <a:lstStyle/>
            <a:p>
              <a:endParaRPr lang="en-US" sz="3200"/>
            </a:p>
          </p:txBody>
        </p:sp>
        <p:sp>
          <p:nvSpPr>
            <p:cNvPr id="32" name="TextBox 31">
              <a:extLst>
                <a:ext uri="{FF2B5EF4-FFF2-40B4-BE49-F238E27FC236}">
                  <a16:creationId xmlns:a16="http://schemas.microsoft.com/office/drawing/2014/main" id="{197E3496-80C1-45BE-5D70-63B08861E957}"/>
                </a:ext>
              </a:extLst>
            </p:cNvPr>
            <p:cNvSpPr txBox="1"/>
            <p:nvPr/>
          </p:nvSpPr>
          <p:spPr>
            <a:xfrm>
              <a:off x="8455251" y="3005497"/>
              <a:ext cx="3460526" cy="1398748"/>
            </a:xfrm>
            <a:prstGeom prst="rect">
              <a:avLst/>
            </a:prstGeom>
            <a:noFill/>
          </p:spPr>
          <p:txBody>
            <a:bodyPr wrap="square" lIns="0" rIns="0" rtlCol="0" anchor="b">
              <a:noAutofit/>
            </a:bodyPr>
            <a:lstStyle/>
            <a:p>
              <a:pPr algn="ctr" rtl="1">
                <a:lnSpc>
                  <a:spcPct val="115000"/>
                </a:lnSpc>
              </a:pPr>
              <a:r>
                <a:rPr lang="ar-SY" sz="3200" b="1" kern="1200">
                  <a:solidFill>
                    <a:srgbClr val="FFD366"/>
                  </a:solidFill>
                  <a:effectLst/>
                  <a:latin typeface="Times New Roman" panose="02020603050405020304" pitchFamily="18" charset="0"/>
                  <a:ea typeface="GE Dinar Two Medium" panose="020A0503020102020204" pitchFamily="18" charset="-78"/>
                  <a:cs typeface="Adobe Arabic" panose="02040503050201020203" pitchFamily="18" charset="-78"/>
                </a:rPr>
                <a:t>الاستفسار</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41" name="Circle">
              <a:extLst>
                <a:ext uri="{FF2B5EF4-FFF2-40B4-BE49-F238E27FC236}">
                  <a16:creationId xmlns:a16="http://schemas.microsoft.com/office/drawing/2014/main" id="{9D7A4296-16B1-4733-61B6-F2908D136D57}"/>
                </a:ext>
              </a:extLst>
            </p:cNvPr>
            <p:cNvSpPr/>
            <p:nvPr/>
          </p:nvSpPr>
          <p:spPr>
            <a:xfrm>
              <a:off x="7459879" y="3912693"/>
              <a:ext cx="633097" cy="633122"/>
            </a:xfrm>
            <a:prstGeom prst="ellipse">
              <a:avLst/>
            </a:prstGeom>
            <a:solidFill>
              <a:schemeClr val="tx1">
                <a:lumMod val="75000"/>
                <a:lumOff val="25000"/>
              </a:schemeClr>
            </a:solidFill>
            <a:ln w="12700">
              <a:miter lim="400000"/>
            </a:ln>
          </p:spPr>
          <p:txBody>
            <a:bodyPr lIns="38100" tIns="38100" rIns="38100" bIns="38100" anchor="ctr"/>
            <a:lstStyle/>
            <a:p>
              <a:pPr algn="ctr" rtl="1">
                <a:lnSpc>
                  <a:spcPct val="115000"/>
                </a:lnSpc>
              </a:pPr>
              <a:r>
                <a:rPr lang="en-US" sz="3200" b="1" kern="1200">
                  <a:solidFill>
                    <a:srgbClr val="E6E6E6"/>
                  </a:solidFill>
                  <a:effectLst/>
                  <a:latin typeface="Adobe Arabic" panose="02040503050201020203" pitchFamily="18" charset="-78"/>
                  <a:ea typeface="Calibri" panose="020F0502020204030204" pitchFamily="34" charset="0"/>
                  <a:cs typeface="Sakkal Majalla" panose="02000000000000000000" pitchFamily="2" charset="-78"/>
                </a:rPr>
                <a:t>3</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47" name="Group 46">
            <a:extLst>
              <a:ext uri="{FF2B5EF4-FFF2-40B4-BE49-F238E27FC236}">
                <a16:creationId xmlns:a16="http://schemas.microsoft.com/office/drawing/2014/main" id="{5F08C635-D041-16EE-33B2-887BFCF7CCAB}"/>
              </a:ext>
            </a:extLst>
          </p:cNvPr>
          <p:cNvGrpSpPr/>
          <p:nvPr/>
        </p:nvGrpSpPr>
        <p:grpSpPr>
          <a:xfrm>
            <a:off x="6090186" y="4615940"/>
            <a:ext cx="5586456" cy="1193171"/>
            <a:chOff x="6090186" y="4615940"/>
            <a:chExt cx="5586456" cy="1193171"/>
          </a:xfrm>
        </p:grpSpPr>
        <p:sp>
          <p:nvSpPr>
            <p:cNvPr id="29" name="Freeform: Shape 28">
              <a:extLst>
                <a:ext uri="{FF2B5EF4-FFF2-40B4-BE49-F238E27FC236}">
                  <a16:creationId xmlns:a16="http://schemas.microsoft.com/office/drawing/2014/main" id="{6E4A2560-3261-3BBD-271D-1BB8B788DB6F}"/>
                </a:ext>
              </a:extLst>
            </p:cNvPr>
            <p:cNvSpPr/>
            <p:nvPr/>
          </p:nvSpPr>
          <p:spPr>
            <a:xfrm>
              <a:off x="6090186" y="4615940"/>
              <a:ext cx="1279942" cy="1146947"/>
            </a:xfrm>
            <a:custGeom>
              <a:avLst/>
              <a:gdLst>
                <a:gd name="connsiteX0" fmla="*/ 180330 w 1096955"/>
                <a:gd name="connsiteY0" fmla="*/ 212776 h 982934"/>
                <a:gd name="connsiteX1" fmla="*/ 194935 w 1096955"/>
                <a:gd name="connsiteY1" fmla="*/ 212776 h 982934"/>
                <a:gd name="connsiteX2" fmla="*/ 375265 w 1096955"/>
                <a:gd name="connsiteY2" fmla="*/ 393099 h 982934"/>
                <a:gd name="connsiteX3" fmla="*/ 375265 w 1096955"/>
                <a:gd name="connsiteY3" fmla="*/ 464594 h 982934"/>
                <a:gd name="connsiteX4" fmla="*/ 411017 w 1096955"/>
                <a:gd name="connsiteY4" fmla="*/ 516561 h 982934"/>
                <a:gd name="connsiteX5" fmla="*/ 398156 w 1096955"/>
                <a:gd name="connsiteY5" fmla="*/ 538482 h 982934"/>
                <a:gd name="connsiteX6" fmla="*/ 387480 w 1096955"/>
                <a:gd name="connsiteY6" fmla="*/ 551421 h 982934"/>
                <a:gd name="connsiteX7" fmla="*/ 341147 w 1096955"/>
                <a:gd name="connsiteY7" fmla="*/ 703103 h 982934"/>
                <a:gd name="connsiteX8" fmla="*/ 460758 w 1096955"/>
                <a:gd name="connsiteY8" fmla="*/ 928064 h 982934"/>
                <a:gd name="connsiteX9" fmla="*/ 471491 w 1096955"/>
                <a:gd name="connsiteY9" fmla="*/ 933889 h 982934"/>
                <a:gd name="connsiteX10" fmla="*/ 323286 w 1096955"/>
                <a:gd name="connsiteY10" fmla="*/ 976292 h 982934"/>
                <a:gd name="connsiteX11" fmla="*/ 0 w 1096955"/>
                <a:gd name="connsiteY11" fmla="*/ 719628 h 982934"/>
                <a:gd name="connsiteX12" fmla="*/ 0 w 1096955"/>
                <a:gd name="connsiteY12" fmla="*/ 393099 h 982934"/>
                <a:gd name="connsiteX13" fmla="*/ 180330 w 1096955"/>
                <a:gd name="connsiteY13" fmla="*/ 212776 h 982934"/>
                <a:gd name="connsiteX14" fmla="*/ 611225 w 1096955"/>
                <a:gd name="connsiteY14" fmla="*/ 1192 h 982934"/>
                <a:gd name="connsiteX15" fmla="*/ 744038 w 1096955"/>
                <a:gd name="connsiteY15" fmla="*/ 38979 h 982934"/>
                <a:gd name="connsiteX16" fmla="*/ 997443 w 1096955"/>
                <a:gd name="connsiteY16" fmla="*/ 240415 h 982934"/>
                <a:gd name="connsiteX17" fmla="*/ 999065 w 1096955"/>
                <a:gd name="connsiteY17" fmla="*/ 651395 h 982934"/>
                <a:gd name="connsiteX18" fmla="*/ 880386 w 1096955"/>
                <a:gd name="connsiteY18" fmla="*/ 736303 h 982934"/>
                <a:gd name="connsiteX19" fmla="*/ 883733 w 1096955"/>
                <a:gd name="connsiteY19" fmla="*/ 703103 h 982934"/>
                <a:gd name="connsiteX20" fmla="*/ 667115 w 1096955"/>
                <a:gd name="connsiteY20" fmla="*/ 437322 h 982934"/>
                <a:gd name="connsiteX21" fmla="*/ 665743 w 1096955"/>
                <a:gd name="connsiteY21" fmla="*/ 437184 h 982934"/>
                <a:gd name="connsiteX22" fmla="*/ 663021 w 1096955"/>
                <a:gd name="connsiteY22" fmla="*/ 435948 h 982934"/>
                <a:gd name="connsiteX23" fmla="*/ 596215 w 1096955"/>
                <a:gd name="connsiteY23" fmla="*/ 425584 h 982934"/>
                <a:gd name="connsiteX24" fmla="*/ 578313 w 1096955"/>
                <a:gd name="connsiteY24" fmla="*/ 367092 h 982934"/>
                <a:gd name="connsiteX25" fmla="*/ 519843 w 1096955"/>
                <a:gd name="connsiteY25" fmla="*/ 321603 h 982934"/>
                <a:gd name="connsiteX26" fmla="*/ 490582 w 1096955"/>
                <a:gd name="connsiteY26" fmla="*/ 68201 h 982934"/>
                <a:gd name="connsiteX27" fmla="*/ 611225 w 1096955"/>
                <a:gd name="connsiteY27" fmla="*/ 1192 h 9829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096955" h="982934">
                  <a:moveTo>
                    <a:pt x="180330" y="212776"/>
                  </a:moveTo>
                  <a:lnTo>
                    <a:pt x="194935" y="212776"/>
                  </a:lnTo>
                  <a:cubicBezTo>
                    <a:pt x="294025" y="212776"/>
                    <a:pt x="375265" y="294012"/>
                    <a:pt x="375265" y="393099"/>
                  </a:cubicBezTo>
                  <a:lnTo>
                    <a:pt x="375265" y="464594"/>
                  </a:lnTo>
                  <a:cubicBezTo>
                    <a:pt x="375265" y="488970"/>
                    <a:pt x="389869" y="508451"/>
                    <a:pt x="411017" y="516561"/>
                  </a:cubicBezTo>
                  <a:lnTo>
                    <a:pt x="398156" y="538482"/>
                  </a:lnTo>
                  <a:lnTo>
                    <a:pt x="387480" y="551421"/>
                  </a:lnTo>
                  <a:cubicBezTo>
                    <a:pt x="358228" y="594719"/>
                    <a:pt x="341147" y="646917"/>
                    <a:pt x="341147" y="703103"/>
                  </a:cubicBezTo>
                  <a:cubicBezTo>
                    <a:pt x="341147" y="796748"/>
                    <a:pt x="388593" y="879310"/>
                    <a:pt x="460758" y="928064"/>
                  </a:cubicBezTo>
                  <a:lnTo>
                    <a:pt x="471491" y="933889"/>
                  </a:lnTo>
                  <a:lnTo>
                    <a:pt x="323286" y="976292"/>
                  </a:lnTo>
                  <a:cubicBezTo>
                    <a:pt x="157560" y="1013672"/>
                    <a:pt x="0" y="888578"/>
                    <a:pt x="0" y="719628"/>
                  </a:cubicBezTo>
                  <a:lnTo>
                    <a:pt x="0" y="393099"/>
                  </a:lnTo>
                  <a:cubicBezTo>
                    <a:pt x="0" y="294012"/>
                    <a:pt x="81240" y="212776"/>
                    <a:pt x="180330" y="212776"/>
                  </a:cubicBezTo>
                  <a:close/>
                  <a:moveTo>
                    <a:pt x="611225" y="1192"/>
                  </a:moveTo>
                  <a:cubicBezTo>
                    <a:pt x="657119" y="-4087"/>
                    <a:pt x="705041" y="8102"/>
                    <a:pt x="744038" y="38979"/>
                  </a:cubicBezTo>
                  <a:lnTo>
                    <a:pt x="997443" y="240415"/>
                  </a:lnTo>
                  <a:cubicBezTo>
                    <a:pt x="1129039" y="345979"/>
                    <a:pt x="1130662" y="547414"/>
                    <a:pt x="999065" y="651395"/>
                  </a:cubicBezTo>
                  <a:lnTo>
                    <a:pt x="880386" y="736303"/>
                  </a:lnTo>
                  <a:lnTo>
                    <a:pt x="883733" y="703103"/>
                  </a:lnTo>
                  <a:cubicBezTo>
                    <a:pt x="883733" y="572001"/>
                    <a:pt x="790739" y="462619"/>
                    <a:pt x="667115" y="437322"/>
                  </a:cubicBezTo>
                  <a:lnTo>
                    <a:pt x="665743" y="437184"/>
                  </a:lnTo>
                  <a:lnTo>
                    <a:pt x="663021" y="435948"/>
                  </a:lnTo>
                  <a:cubicBezTo>
                    <a:pt x="641297" y="429243"/>
                    <a:pt x="618959" y="425584"/>
                    <a:pt x="596215" y="425584"/>
                  </a:cubicBezTo>
                  <a:cubicBezTo>
                    <a:pt x="602706" y="406102"/>
                    <a:pt x="596215" y="381727"/>
                    <a:pt x="578313" y="367092"/>
                  </a:cubicBezTo>
                  <a:lnTo>
                    <a:pt x="519843" y="321603"/>
                  </a:lnTo>
                  <a:cubicBezTo>
                    <a:pt x="441848" y="259896"/>
                    <a:pt x="428866" y="146175"/>
                    <a:pt x="490582" y="68201"/>
                  </a:cubicBezTo>
                  <a:cubicBezTo>
                    <a:pt x="521466" y="29215"/>
                    <a:pt x="565331" y="6470"/>
                    <a:pt x="611225" y="1192"/>
                  </a:cubicBezTo>
                  <a:close/>
                </a:path>
              </a:pathLst>
            </a:custGeom>
            <a:solidFill>
              <a:srgbClr val="A0C9CA"/>
            </a:solidFill>
            <a:ln w="12700">
              <a:miter lim="400000"/>
            </a:ln>
          </p:spPr>
          <p:txBody>
            <a:bodyPr wrap="square" lIns="38100" tIns="38100" rIns="38100" bIns="38100" anchor="ctr">
              <a:noAutofit/>
            </a:bodyPr>
            <a:lstStyle/>
            <a:p>
              <a:endParaRPr lang="en-US" sz="3200"/>
            </a:p>
          </p:txBody>
        </p:sp>
        <p:sp>
          <p:nvSpPr>
            <p:cNvPr id="36" name="TextBox 53">
              <a:extLst>
                <a:ext uri="{FF2B5EF4-FFF2-40B4-BE49-F238E27FC236}">
                  <a16:creationId xmlns:a16="http://schemas.microsoft.com/office/drawing/2014/main" id="{8C7FFB3E-EA42-47D5-14AA-07B6C5EFFEA6}"/>
                </a:ext>
              </a:extLst>
            </p:cNvPr>
            <p:cNvSpPr txBox="1"/>
            <p:nvPr/>
          </p:nvSpPr>
          <p:spPr>
            <a:xfrm>
              <a:off x="8051101" y="4923229"/>
              <a:ext cx="3625541" cy="885882"/>
            </a:xfrm>
            <a:prstGeom prst="rect">
              <a:avLst/>
            </a:prstGeom>
            <a:noFill/>
          </p:spPr>
          <p:txBody>
            <a:bodyPr wrap="square" lIns="0" rIns="0" rtlCol="0" anchor="b">
              <a:noAutofit/>
            </a:bodyPr>
            <a:lstStyle/>
            <a:p>
              <a:pPr algn="ctr" rtl="1">
                <a:lnSpc>
                  <a:spcPct val="115000"/>
                </a:lnSpc>
              </a:pPr>
              <a:r>
                <a:rPr lang="ar-SY" sz="3200" b="1" kern="1200" dirty="0">
                  <a:solidFill>
                    <a:srgbClr val="A0C9CA"/>
                  </a:solidFill>
                  <a:effectLst/>
                  <a:latin typeface="Times New Roman" panose="02020603050405020304" pitchFamily="18" charset="0"/>
                  <a:ea typeface="GE Dinar Two Medium" panose="020A0503020102020204" pitchFamily="18" charset="-78"/>
                  <a:cs typeface="Adobe Arabic" panose="02040503050201020203" pitchFamily="18" charset="-78"/>
                </a:rPr>
                <a:t>التأكيد الخارجي</a:t>
              </a:r>
              <a:endParaRPr lang="en-US"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42" name="Circle">
              <a:extLst>
                <a:ext uri="{FF2B5EF4-FFF2-40B4-BE49-F238E27FC236}">
                  <a16:creationId xmlns:a16="http://schemas.microsoft.com/office/drawing/2014/main" id="{F7D7DC87-7636-61C2-6A18-413F38B301F3}"/>
                </a:ext>
              </a:extLst>
            </p:cNvPr>
            <p:cNvSpPr/>
            <p:nvPr/>
          </p:nvSpPr>
          <p:spPr>
            <a:xfrm>
              <a:off x="6488241" y="5119803"/>
              <a:ext cx="633097" cy="633122"/>
            </a:xfrm>
            <a:prstGeom prst="ellipse">
              <a:avLst/>
            </a:prstGeom>
            <a:solidFill>
              <a:schemeClr val="tx1">
                <a:lumMod val="75000"/>
                <a:lumOff val="25000"/>
              </a:schemeClr>
            </a:solidFill>
            <a:ln w="12700">
              <a:miter lim="400000"/>
            </a:ln>
          </p:spPr>
          <p:txBody>
            <a:bodyPr lIns="38100" tIns="38100" rIns="38100" bIns="38100" anchor="ctr"/>
            <a:lstStyle/>
            <a:p>
              <a:pPr algn="ctr" rtl="1">
                <a:lnSpc>
                  <a:spcPct val="115000"/>
                </a:lnSpc>
              </a:pPr>
              <a:r>
                <a:rPr lang="en-US" sz="3200" b="1" kern="1200">
                  <a:solidFill>
                    <a:srgbClr val="E6E6E6"/>
                  </a:solidFill>
                  <a:effectLst/>
                  <a:latin typeface="Adobe Arabic" panose="02040503050201020203" pitchFamily="18" charset="-78"/>
                  <a:ea typeface="Calibri" panose="020F0502020204030204" pitchFamily="34" charset="0"/>
                  <a:cs typeface="Sakkal Majalla" panose="02000000000000000000" pitchFamily="2" charset="-78"/>
                </a:rPr>
                <a:t>4</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45" name="Group 44">
            <a:extLst>
              <a:ext uri="{FF2B5EF4-FFF2-40B4-BE49-F238E27FC236}">
                <a16:creationId xmlns:a16="http://schemas.microsoft.com/office/drawing/2014/main" id="{228F991A-A9BD-DF91-A946-7D06EFCECB47}"/>
              </a:ext>
            </a:extLst>
          </p:cNvPr>
          <p:cNvGrpSpPr/>
          <p:nvPr/>
        </p:nvGrpSpPr>
        <p:grpSpPr>
          <a:xfrm>
            <a:off x="6625858" y="2209676"/>
            <a:ext cx="4864597" cy="1285703"/>
            <a:chOff x="6625858" y="2209676"/>
            <a:chExt cx="4864597" cy="1285703"/>
          </a:xfrm>
        </p:grpSpPr>
        <p:sp>
          <p:nvSpPr>
            <p:cNvPr id="27" name="Freeform: Shape 26">
              <a:extLst>
                <a:ext uri="{FF2B5EF4-FFF2-40B4-BE49-F238E27FC236}">
                  <a16:creationId xmlns:a16="http://schemas.microsoft.com/office/drawing/2014/main" id="{03E21AF3-3E85-0264-3D17-CED3C50A3A3A}"/>
                </a:ext>
              </a:extLst>
            </p:cNvPr>
            <p:cNvSpPr/>
            <p:nvPr/>
          </p:nvSpPr>
          <p:spPr>
            <a:xfrm>
              <a:off x="6625858" y="2209676"/>
              <a:ext cx="1231607" cy="1285703"/>
            </a:xfrm>
            <a:custGeom>
              <a:avLst/>
              <a:gdLst>
                <a:gd name="connsiteX0" fmla="*/ 950179 w 1055530"/>
                <a:gd name="connsiteY0" fmla="*/ 506817 h 1101848"/>
                <a:gd name="connsiteX1" fmla="*/ 1030187 w 1055530"/>
                <a:gd name="connsiteY1" fmla="*/ 653568 h 1101848"/>
                <a:gd name="connsiteX2" fmla="*/ 853087 w 1055530"/>
                <a:gd name="connsiteY2" fmla="*/ 1023980 h 1101848"/>
                <a:gd name="connsiteX3" fmla="*/ 534693 w 1055530"/>
                <a:gd name="connsiteY3" fmla="*/ 1097034 h 1101848"/>
                <a:gd name="connsiteX4" fmla="*/ 318603 w 1055530"/>
                <a:gd name="connsiteY4" fmla="*/ 962226 h 1101848"/>
                <a:gd name="connsiteX5" fmla="*/ 313749 w 1055530"/>
                <a:gd name="connsiteY5" fmla="*/ 939461 h 1101848"/>
                <a:gd name="connsiteX6" fmla="*/ 448570 w 1055530"/>
                <a:gd name="connsiteY6" fmla="*/ 723433 h 1101848"/>
                <a:gd name="connsiteX7" fmla="*/ 515172 w 1055530"/>
                <a:gd name="connsiteY7" fmla="*/ 708779 h 1101848"/>
                <a:gd name="connsiteX8" fmla="*/ 555780 w 1055530"/>
                <a:gd name="connsiteY8" fmla="*/ 668168 h 1101848"/>
                <a:gd name="connsiteX9" fmla="*/ 618944 w 1055530"/>
                <a:gd name="connsiteY9" fmla="*/ 688899 h 1101848"/>
                <a:gd name="connsiteX10" fmla="*/ 680912 w 1055530"/>
                <a:gd name="connsiteY10" fmla="*/ 692291 h 1101848"/>
                <a:gd name="connsiteX11" fmla="*/ 693666 w 1055530"/>
                <a:gd name="connsiteY11" fmla="*/ 693577 h 1101848"/>
                <a:gd name="connsiteX12" fmla="*/ 943640 w 1055530"/>
                <a:gd name="connsiteY12" fmla="*/ 527884 h 1101848"/>
                <a:gd name="connsiteX13" fmla="*/ 391178 w 1055530"/>
                <a:gd name="connsiteY13" fmla="*/ 13 h 1101848"/>
                <a:gd name="connsiteX14" fmla="*/ 557398 w 1055530"/>
                <a:gd name="connsiteY14" fmla="*/ 57395 h 1101848"/>
                <a:gd name="connsiteX15" fmla="*/ 660584 w 1055530"/>
                <a:gd name="connsiteY15" fmla="*/ 149563 h 1101848"/>
                <a:gd name="connsiteX16" fmla="*/ 638991 w 1055530"/>
                <a:gd name="connsiteY16" fmla="*/ 151740 h 1101848"/>
                <a:gd name="connsiteX17" fmla="*/ 484324 w 1055530"/>
                <a:gd name="connsiteY17" fmla="*/ 244954 h 1101848"/>
                <a:gd name="connsiteX18" fmla="*/ 471671 w 1055530"/>
                <a:gd name="connsiteY18" fmla="*/ 267008 h 1101848"/>
                <a:gd name="connsiteX19" fmla="*/ 468706 w 1055530"/>
                <a:gd name="connsiteY19" fmla="*/ 270602 h 1101848"/>
                <a:gd name="connsiteX20" fmla="*/ 452853 w 1055530"/>
                <a:gd name="connsiteY20" fmla="*/ 299808 h 1101848"/>
                <a:gd name="connsiteX21" fmla="*/ 438835 w 1055530"/>
                <a:gd name="connsiteY21" fmla="*/ 324242 h 1101848"/>
                <a:gd name="connsiteX22" fmla="*/ 422373 w 1055530"/>
                <a:gd name="connsiteY22" fmla="*/ 417521 h 1101848"/>
                <a:gd name="connsiteX23" fmla="*/ 422613 w 1055530"/>
                <a:gd name="connsiteY23" fmla="*/ 419903 h 1101848"/>
                <a:gd name="connsiteX24" fmla="*/ 422373 w 1055530"/>
                <a:gd name="connsiteY24" fmla="*/ 422284 h 1101848"/>
                <a:gd name="connsiteX25" fmla="*/ 427885 w 1055530"/>
                <a:gd name="connsiteY25" fmla="*/ 476959 h 1101848"/>
                <a:gd name="connsiteX26" fmla="*/ 430816 w 1055530"/>
                <a:gd name="connsiteY26" fmla="*/ 486402 h 1101848"/>
                <a:gd name="connsiteX27" fmla="*/ 432337 w 1055530"/>
                <a:gd name="connsiteY27" fmla="*/ 508973 h 1101848"/>
                <a:gd name="connsiteX28" fmla="*/ 380351 w 1055530"/>
                <a:gd name="connsiteY28" fmla="*/ 539849 h 1101848"/>
                <a:gd name="connsiteX29" fmla="*/ 352739 w 1055530"/>
                <a:gd name="connsiteY29" fmla="*/ 598358 h 1101848"/>
                <a:gd name="connsiteX30" fmla="*/ 112325 w 1055530"/>
                <a:gd name="connsiteY30" fmla="*/ 682823 h 1101848"/>
                <a:gd name="connsiteX31" fmla="*/ 102565 w 1055530"/>
                <a:gd name="connsiteY31" fmla="*/ 677956 h 1101848"/>
                <a:gd name="connsiteX32" fmla="*/ 18060 w 1055530"/>
                <a:gd name="connsiteY32" fmla="*/ 437486 h 1101848"/>
                <a:gd name="connsiteX33" fmla="*/ 156170 w 1055530"/>
                <a:gd name="connsiteY33" fmla="*/ 149971 h 1101848"/>
                <a:gd name="connsiteX34" fmla="*/ 391178 w 1055530"/>
                <a:gd name="connsiteY34" fmla="*/ 13 h 11018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055530" h="1101848">
                  <a:moveTo>
                    <a:pt x="950179" y="506817"/>
                  </a:moveTo>
                  <a:lnTo>
                    <a:pt x="1030187" y="653568"/>
                  </a:lnTo>
                  <a:cubicBezTo>
                    <a:pt x="1101643" y="806275"/>
                    <a:pt x="1015520" y="986614"/>
                    <a:pt x="853087" y="1023980"/>
                  </a:cubicBezTo>
                  <a:lnTo>
                    <a:pt x="534693" y="1097034"/>
                  </a:lnTo>
                  <a:cubicBezTo>
                    <a:pt x="437192" y="1119800"/>
                    <a:pt x="341360" y="1059669"/>
                    <a:pt x="318603" y="962226"/>
                  </a:cubicBezTo>
                  <a:lnTo>
                    <a:pt x="313749" y="939461"/>
                  </a:lnTo>
                  <a:cubicBezTo>
                    <a:pt x="290991" y="842018"/>
                    <a:pt x="351121" y="746144"/>
                    <a:pt x="448570" y="723433"/>
                  </a:cubicBezTo>
                  <a:lnTo>
                    <a:pt x="515172" y="708779"/>
                  </a:lnTo>
                  <a:cubicBezTo>
                    <a:pt x="536311" y="703912"/>
                    <a:pt x="550926" y="687689"/>
                    <a:pt x="555780" y="668168"/>
                  </a:cubicBezTo>
                  <a:cubicBezTo>
                    <a:pt x="576085" y="677929"/>
                    <a:pt x="597211" y="684837"/>
                    <a:pt x="618944" y="688899"/>
                  </a:cubicBezTo>
                  <a:lnTo>
                    <a:pt x="680912" y="692291"/>
                  </a:lnTo>
                  <a:lnTo>
                    <a:pt x="693666" y="693577"/>
                  </a:lnTo>
                  <a:cubicBezTo>
                    <a:pt x="806039" y="693577"/>
                    <a:pt x="902455" y="625255"/>
                    <a:pt x="943640" y="527884"/>
                  </a:cubicBezTo>
                  <a:close/>
                  <a:moveTo>
                    <a:pt x="391178" y="13"/>
                  </a:moveTo>
                  <a:cubicBezTo>
                    <a:pt x="448812" y="-564"/>
                    <a:pt x="507447" y="17792"/>
                    <a:pt x="557398" y="57395"/>
                  </a:cubicBezTo>
                  <a:lnTo>
                    <a:pt x="660584" y="149563"/>
                  </a:lnTo>
                  <a:lnTo>
                    <a:pt x="638991" y="151740"/>
                  </a:lnTo>
                  <a:cubicBezTo>
                    <a:pt x="577180" y="164389"/>
                    <a:pt x="523025" y="198058"/>
                    <a:pt x="484324" y="244954"/>
                  </a:cubicBezTo>
                  <a:lnTo>
                    <a:pt x="471671" y="267008"/>
                  </a:lnTo>
                  <a:lnTo>
                    <a:pt x="468706" y="270602"/>
                  </a:lnTo>
                  <a:lnTo>
                    <a:pt x="452853" y="299808"/>
                  </a:lnTo>
                  <a:lnTo>
                    <a:pt x="438835" y="324242"/>
                  </a:lnTo>
                  <a:cubicBezTo>
                    <a:pt x="428185" y="353328"/>
                    <a:pt x="422373" y="384746"/>
                    <a:pt x="422373" y="417521"/>
                  </a:cubicBezTo>
                  <a:lnTo>
                    <a:pt x="422613" y="419903"/>
                  </a:lnTo>
                  <a:lnTo>
                    <a:pt x="422373" y="422284"/>
                  </a:lnTo>
                  <a:cubicBezTo>
                    <a:pt x="422373" y="441013"/>
                    <a:pt x="424271" y="459299"/>
                    <a:pt x="427885" y="476959"/>
                  </a:cubicBezTo>
                  <a:lnTo>
                    <a:pt x="430816" y="486402"/>
                  </a:lnTo>
                  <a:lnTo>
                    <a:pt x="432337" y="508973"/>
                  </a:lnTo>
                  <a:cubicBezTo>
                    <a:pt x="411198" y="507350"/>
                    <a:pt x="390111" y="518760"/>
                    <a:pt x="380351" y="539849"/>
                  </a:cubicBezTo>
                  <a:lnTo>
                    <a:pt x="352739" y="598358"/>
                  </a:lnTo>
                  <a:cubicBezTo>
                    <a:pt x="308895" y="687689"/>
                    <a:pt x="201632" y="726677"/>
                    <a:pt x="112325" y="682823"/>
                  </a:cubicBezTo>
                  <a:lnTo>
                    <a:pt x="102565" y="677956"/>
                  </a:lnTo>
                  <a:cubicBezTo>
                    <a:pt x="13206" y="634047"/>
                    <a:pt x="-25785" y="526871"/>
                    <a:pt x="18060" y="437486"/>
                  </a:cubicBezTo>
                  <a:lnTo>
                    <a:pt x="156170" y="149971"/>
                  </a:lnTo>
                  <a:cubicBezTo>
                    <a:pt x="201841" y="54529"/>
                    <a:pt x="295120" y="974"/>
                    <a:pt x="391178" y="13"/>
                  </a:cubicBezTo>
                  <a:close/>
                </a:path>
              </a:pathLst>
            </a:custGeom>
            <a:solidFill>
              <a:srgbClr val="BFBFBF"/>
            </a:solidFill>
            <a:ln w="12700">
              <a:miter lim="400000"/>
            </a:ln>
          </p:spPr>
          <p:txBody>
            <a:bodyPr wrap="square" lIns="38100" tIns="38100" rIns="38100" bIns="38100" anchor="ctr">
              <a:noAutofit/>
            </a:bodyPr>
            <a:lstStyle/>
            <a:p>
              <a:endParaRPr lang="en-US" sz="3200"/>
            </a:p>
          </p:txBody>
        </p:sp>
        <p:sp>
          <p:nvSpPr>
            <p:cNvPr id="30" name="TextBox 25">
              <a:extLst>
                <a:ext uri="{FF2B5EF4-FFF2-40B4-BE49-F238E27FC236}">
                  <a16:creationId xmlns:a16="http://schemas.microsoft.com/office/drawing/2014/main" id="{0CA55186-9093-BA1F-D784-AB4766EC8699}"/>
                </a:ext>
              </a:extLst>
            </p:cNvPr>
            <p:cNvSpPr txBox="1"/>
            <p:nvPr/>
          </p:nvSpPr>
          <p:spPr>
            <a:xfrm>
              <a:off x="8814368" y="2274468"/>
              <a:ext cx="2676087" cy="640175"/>
            </a:xfrm>
            <a:prstGeom prst="rect">
              <a:avLst/>
            </a:prstGeom>
            <a:noFill/>
          </p:spPr>
          <p:txBody>
            <a:bodyPr wrap="square" lIns="0" rIns="0" rtlCol="0" anchor="b">
              <a:spAutoFit/>
            </a:bodyPr>
            <a:lstStyle/>
            <a:p>
              <a:pPr algn="ctr" rtl="1">
                <a:lnSpc>
                  <a:spcPct val="115000"/>
                </a:lnSpc>
              </a:pPr>
              <a:r>
                <a:rPr lang="ar-SY" sz="3200" b="1" kern="1200">
                  <a:solidFill>
                    <a:srgbClr val="808080"/>
                  </a:solidFill>
                  <a:effectLst/>
                  <a:latin typeface="Times New Roman" panose="02020603050405020304" pitchFamily="18" charset="0"/>
                  <a:ea typeface="GE Dinar Two Medium" panose="020A0503020102020204" pitchFamily="18" charset="-78"/>
                  <a:cs typeface="Adobe Arabic" panose="02040503050201020203" pitchFamily="18" charset="-78"/>
                </a:rPr>
                <a:t>الفحص</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43" name="Circle">
              <a:extLst>
                <a:ext uri="{FF2B5EF4-FFF2-40B4-BE49-F238E27FC236}">
                  <a16:creationId xmlns:a16="http://schemas.microsoft.com/office/drawing/2014/main" id="{068F0603-783E-25CC-70D1-E8E07B7CBAC9}"/>
                </a:ext>
              </a:extLst>
            </p:cNvPr>
            <p:cNvSpPr/>
            <p:nvPr/>
          </p:nvSpPr>
          <p:spPr>
            <a:xfrm>
              <a:off x="7124246" y="2380304"/>
              <a:ext cx="633097" cy="633122"/>
            </a:xfrm>
            <a:prstGeom prst="ellipse">
              <a:avLst/>
            </a:prstGeom>
            <a:solidFill>
              <a:schemeClr val="tx1">
                <a:lumMod val="75000"/>
                <a:lumOff val="25000"/>
              </a:schemeClr>
            </a:solidFill>
            <a:ln w="12700">
              <a:miter lim="400000"/>
            </a:ln>
          </p:spPr>
          <p:txBody>
            <a:bodyPr lIns="38100" tIns="38100" rIns="38100" bIns="38100" anchor="ctr"/>
            <a:lstStyle/>
            <a:p>
              <a:pPr algn="ctr" rtl="1">
                <a:lnSpc>
                  <a:spcPct val="115000"/>
                </a:lnSpc>
              </a:pPr>
              <a:r>
                <a:rPr lang="en-US" sz="3200" b="1" kern="1200">
                  <a:solidFill>
                    <a:srgbClr val="E6E6E6"/>
                  </a:solidFill>
                  <a:effectLst/>
                  <a:latin typeface="Adobe Arabic" panose="02040503050201020203" pitchFamily="18" charset="-78"/>
                  <a:ea typeface="Calibri" panose="020F0502020204030204" pitchFamily="34" charset="0"/>
                  <a:cs typeface="Sakkal Majalla" panose="02000000000000000000" pitchFamily="2" charset="-78"/>
                </a:rPr>
                <a:t>2</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Tree>
    <p:extLst>
      <p:ext uri="{BB962C8B-B14F-4D97-AF65-F5344CB8AC3E}">
        <p14:creationId xmlns:p14="http://schemas.microsoft.com/office/powerpoint/2010/main" val="2081989295"/>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44"/>
                                        </p:tgtEl>
                                        <p:attrNameLst>
                                          <p:attrName>style.visibility</p:attrName>
                                        </p:attrNameLst>
                                      </p:cBhvr>
                                      <p:to>
                                        <p:strVal val="visible"/>
                                      </p:to>
                                    </p:set>
                                    <p:animEffect transition="in" filter="fade">
                                      <p:cBhvr>
                                        <p:cTn id="7" dur="1000"/>
                                        <p:tgtEl>
                                          <p:spTgt spid="44"/>
                                        </p:tgtEl>
                                      </p:cBhvr>
                                    </p:animEffect>
                                    <p:anim calcmode="lin" valueType="num">
                                      <p:cBhvr>
                                        <p:cTn id="8" dur="1000" fill="hold"/>
                                        <p:tgtEl>
                                          <p:spTgt spid="44"/>
                                        </p:tgtEl>
                                        <p:attrNameLst>
                                          <p:attrName>ppt_x</p:attrName>
                                        </p:attrNameLst>
                                      </p:cBhvr>
                                      <p:tavLst>
                                        <p:tav tm="0">
                                          <p:val>
                                            <p:strVal val="#ppt_x"/>
                                          </p:val>
                                        </p:tav>
                                        <p:tav tm="100000">
                                          <p:val>
                                            <p:strVal val="#ppt_x"/>
                                          </p:val>
                                        </p:tav>
                                      </p:tavLst>
                                    </p:anim>
                                    <p:anim calcmode="lin" valueType="num">
                                      <p:cBhvr>
                                        <p:cTn id="9" dur="1000" fill="hold"/>
                                        <p:tgtEl>
                                          <p:spTgt spid="4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5"/>
                                        </p:tgtEl>
                                        <p:attrNameLst>
                                          <p:attrName>style.visibility</p:attrName>
                                        </p:attrNameLst>
                                      </p:cBhvr>
                                      <p:to>
                                        <p:strVal val="visible"/>
                                      </p:to>
                                    </p:set>
                                    <p:animEffect transition="in" filter="fade">
                                      <p:cBhvr>
                                        <p:cTn id="14" dur="1000"/>
                                        <p:tgtEl>
                                          <p:spTgt spid="45"/>
                                        </p:tgtEl>
                                      </p:cBhvr>
                                    </p:animEffect>
                                    <p:anim calcmode="lin" valueType="num">
                                      <p:cBhvr>
                                        <p:cTn id="15" dur="1000" fill="hold"/>
                                        <p:tgtEl>
                                          <p:spTgt spid="45"/>
                                        </p:tgtEl>
                                        <p:attrNameLst>
                                          <p:attrName>ppt_x</p:attrName>
                                        </p:attrNameLst>
                                      </p:cBhvr>
                                      <p:tavLst>
                                        <p:tav tm="0">
                                          <p:val>
                                            <p:strVal val="#ppt_x"/>
                                          </p:val>
                                        </p:tav>
                                        <p:tav tm="100000">
                                          <p:val>
                                            <p:strVal val="#ppt_x"/>
                                          </p:val>
                                        </p:tav>
                                      </p:tavLst>
                                    </p:anim>
                                    <p:anim calcmode="lin" valueType="num">
                                      <p:cBhvr>
                                        <p:cTn id="16" dur="1000" fill="hold"/>
                                        <p:tgtEl>
                                          <p:spTgt spid="45"/>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46"/>
                                        </p:tgtEl>
                                        <p:attrNameLst>
                                          <p:attrName>style.visibility</p:attrName>
                                        </p:attrNameLst>
                                      </p:cBhvr>
                                      <p:to>
                                        <p:strVal val="visible"/>
                                      </p:to>
                                    </p:set>
                                    <p:animEffect transition="in" filter="fade">
                                      <p:cBhvr>
                                        <p:cTn id="21" dur="1000"/>
                                        <p:tgtEl>
                                          <p:spTgt spid="46"/>
                                        </p:tgtEl>
                                      </p:cBhvr>
                                    </p:animEffect>
                                    <p:anim calcmode="lin" valueType="num">
                                      <p:cBhvr>
                                        <p:cTn id="22" dur="1000" fill="hold"/>
                                        <p:tgtEl>
                                          <p:spTgt spid="46"/>
                                        </p:tgtEl>
                                        <p:attrNameLst>
                                          <p:attrName>ppt_x</p:attrName>
                                        </p:attrNameLst>
                                      </p:cBhvr>
                                      <p:tavLst>
                                        <p:tav tm="0">
                                          <p:val>
                                            <p:strVal val="#ppt_x"/>
                                          </p:val>
                                        </p:tav>
                                        <p:tav tm="100000">
                                          <p:val>
                                            <p:strVal val="#ppt_x"/>
                                          </p:val>
                                        </p:tav>
                                      </p:tavLst>
                                    </p:anim>
                                    <p:anim calcmode="lin" valueType="num">
                                      <p:cBhvr>
                                        <p:cTn id="23" dur="1000" fill="hold"/>
                                        <p:tgtEl>
                                          <p:spTgt spid="46"/>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47"/>
                                        </p:tgtEl>
                                        <p:attrNameLst>
                                          <p:attrName>style.visibility</p:attrName>
                                        </p:attrNameLst>
                                      </p:cBhvr>
                                      <p:to>
                                        <p:strVal val="visible"/>
                                      </p:to>
                                    </p:set>
                                    <p:animEffect transition="in" filter="fade">
                                      <p:cBhvr>
                                        <p:cTn id="28" dur="1000"/>
                                        <p:tgtEl>
                                          <p:spTgt spid="47"/>
                                        </p:tgtEl>
                                      </p:cBhvr>
                                    </p:animEffect>
                                    <p:anim calcmode="lin" valueType="num">
                                      <p:cBhvr>
                                        <p:cTn id="29" dur="1000" fill="hold"/>
                                        <p:tgtEl>
                                          <p:spTgt spid="47"/>
                                        </p:tgtEl>
                                        <p:attrNameLst>
                                          <p:attrName>ppt_x</p:attrName>
                                        </p:attrNameLst>
                                      </p:cBhvr>
                                      <p:tavLst>
                                        <p:tav tm="0">
                                          <p:val>
                                            <p:strVal val="#ppt_x"/>
                                          </p:val>
                                        </p:tav>
                                        <p:tav tm="100000">
                                          <p:val>
                                            <p:strVal val="#ppt_x"/>
                                          </p:val>
                                        </p:tav>
                                      </p:tavLst>
                                    </p:anim>
                                    <p:anim calcmode="lin" valueType="num">
                                      <p:cBhvr>
                                        <p:cTn id="30" dur="1000" fill="hold"/>
                                        <p:tgtEl>
                                          <p:spTgt spid="47"/>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48"/>
                                        </p:tgtEl>
                                        <p:attrNameLst>
                                          <p:attrName>style.visibility</p:attrName>
                                        </p:attrNameLst>
                                      </p:cBhvr>
                                      <p:to>
                                        <p:strVal val="visible"/>
                                      </p:to>
                                    </p:set>
                                    <p:animEffect transition="in" filter="fade">
                                      <p:cBhvr>
                                        <p:cTn id="35" dur="1000"/>
                                        <p:tgtEl>
                                          <p:spTgt spid="48"/>
                                        </p:tgtEl>
                                      </p:cBhvr>
                                    </p:animEffect>
                                    <p:anim calcmode="lin" valueType="num">
                                      <p:cBhvr>
                                        <p:cTn id="36" dur="1000" fill="hold"/>
                                        <p:tgtEl>
                                          <p:spTgt spid="48"/>
                                        </p:tgtEl>
                                        <p:attrNameLst>
                                          <p:attrName>ppt_x</p:attrName>
                                        </p:attrNameLst>
                                      </p:cBhvr>
                                      <p:tavLst>
                                        <p:tav tm="0">
                                          <p:val>
                                            <p:strVal val="#ppt_x"/>
                                          </p:val>
                                        </p:tav>
                                        <p:tav tm="100000">
                                          <p:val>
                                            <p:strVal val="#ppt_x"/>
                                          </p:val>
                                        </p:tav>
                                      </p:tavLst>
                                    </p:anim>
                                    <p:anim calcmode="lin" valueType="num">
                                      <p:cBhvr>
                                        <p:cTn id="37" dur="1000" fill="hold"/>
                                        <p:tgtEl>
                                          <p:spTgt spid="48"/>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nodeType="clickEffect">
                                  <p:stCondLst>
                                    <p:cond delay="0"/>
                                  </p:stCondLst>
                                  <p:childTnLst>
                                    <p:set>
                                      <p:cBhvr>
                                        <p:cTn id="41" dur="1" fill="hold">
                                          <p:stCondLst>
                                            <p:cond delay="0"/>
                                          </p:stCondLst>
                                        </p:cTn>
                                        <p:tgtEl>
                                          <p:spTgt spid="49"/>
                                        </p:tgtEl>
                                        <p:attrNameLst>
                                          <p:attrName>style.visibility</p:attrName>
                                        </p:attrNameLst>
                                      </p:cBhvr>
                                      <p:to>
                                        <p:strVal val="visible"/>
                                      </p:to>
                                    </p:set>
                                    <p:animEffect transition="in" filter="fade">
                                      <p:cBhvr>
                                        <p:cTn id="42" dur="1000"/>
                                        <p:tgtEl>
                                          <p:spTgt spid="49"/>
                                        </p:tgtEl>
                                      </p:cBhvr>
                                    </p:animEffect>
                                    <p:anim calcmode="lin" valueType="num">
                                      <p:cBhvr>
                                        <p:cTn id="43" dur="1000" fill="hold"/>
                                        <p:tgtEl>
                                          <p:spTgt spid="49"/>
                                        </p:tgtEl>
                                        <p:attrNameLst>
                                          <p:attrName>ppt_x</p:attrName>
                                        </p:attrNameLst>
                                      </p:cBhvr>
                                      <p:tavLst>
                                        <p:tav tm="0">
                                          <p:val>
                                            <p:strVal val="#ppt_x"/>
                                          </p:val>
                                        </p:tav>
                                        <p:tav tm="100000">
                                          <p:val>
                                            <p:strVal val="#ppt_x"/>
                                          </p:val>
                                        </p:tav>
                                      </p:tavLst>
                                    </p:anim>
                                    <p:anim calcmode="lin" valueType="num">
                                      <p:cBhvr>
                                        <p:cTn id="44" dur="1000" fill="hold"/>
                                        <p:tgtEl>
                                          <p:spTgt spid="49"/>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nodeType="clickEffect">
                                  <p:stCondLst>
                                    <p:cond delay="0"/>
                                  </p:stCondLst>
                                  <p:childTnLst>
                                    <p:set>
                                      <p:cBhvr>
                                        <p:cTn id="48" dur="1" fill="hold">
                                          <p:stCondLst>
                                            <p:cond delay="0"/>
                                          </p:stCondLst>
                                        </p:cTn>
                                        <p:tgtEl>
                                          <p:spTgt spid="50"/>
                                        </p:tgtEl>
                                        <p:attrNameLst>
                                          <p:attrName>style.visibility</p:attrName>
                                        </p:attrNameLst>
                                      </p:cBhvr>
                                      <p:to>
                                        <p:strVal val="visible"/>
                                      </p:to>
                                    </p:set>
                                    <p:animEffect transition="in" filter="fade">
                                      <p:cBhvr>
                                        <p:cTn id="49" dur="1000"/>
                                        <p:tgtEl>
                                          <p:spTgt spid="50"/>
                                        </p:tgtEl>
                                      </p:cBhvr>
                                    </p:animEffect>
                                    <p:anim calcmode="lin" valueType="num">
                                      <p:cBhvr>
                                        <p:cTn id="50" dur="1000" fill="hold"/>
                                        <p:tgtEl>
                                          <p:spTgt spid="50"/>
                                        </p:tgtEl>
                                        <p:attrNameLst>
                                          <p:attrName>ppt_x</p:attrName>
                                        </p:attrNameLst>
                                      </p:cBhvr>
                                      <p:tavLst>
                                        <p:tav tm="0">
                                          <p:val>
                                            <p:strVal val="#ppt_x"/>
                                          </p:val>
                                        </p:tav>
                                        <p:tav tm="100000">
                                          <p:val>
                                            <p:strVal val="#ppt_x"/>
                                          </p:val>
                                        </p:tav>
                                      </p:tavLst>
                                    </p:anim>
                                    <p:anim calcmode="lin" valueType="num">
                                      <p:cBhvr>
                                        <p:cTn id="51" dur="1000" fill="hold"/>
                                        <p:tgtEl>
                                          <p:spTgt spid="5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D73EFAF-9E2A-E727-9110-DE846541A189}"/>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A4B7F94A-0434-625C-6FC8-BE7AF0820192}"/>
              </a:ext>
            </a:extLst>
          </p:cNvPr>
          <p:cNvSpPr txBox="1"/>
          <p:nvPr/>
        </p:nvSpPr>
        <p:spPr>
          <a:xfrm>
            <a:off x="1638300" y="-181335"/>
            <a:ext cx="8915400" cy="729430"/>
          </a:xfrm>
          <a:prstGeom prst="rect">
            <a:avLst/>
          </a:prstGeom>
          <a:noFill/>
        </p:spPr>
        <p:txBody>
          <a:bodyPr wrap="square">
            <a:spAutoFit/>
          </a:bodyPr>
          <a:lstStyle/>
          <a:p>
            <a:pPr algn="ctr" rtl="1">
              <a:lnSpc>
                <a:spcPct val="115000"/>
              </a:lnSpc>
            </a:pPr>
            <a:r>
              <a:rPr lang="ar-SA" sz="3600" b="1" dirty="0">
                <a:solidFill>
                  <a:schemeClr val="bg1"/>
                </a:solidFill>
                <a:latin typeface="Adobe Arabic" panose="02040503050201020203" pitchFamily="18" charset="-78"/>
                <a:cs typeface="Adobe Arabic" panose="02040503050201020203" pitchFamily="18" charset="-78"/>
              </a:rPr>
              <a:t>تحديات جمع الأدلة والبيانات</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CE909B30-5C3C-1A2C-861E-04FAD51547B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grpSp>
        <p:nvGrpSpPr>
          <p:cNvPr id="3" name="Group 2">
            <a:extLst>
              <a:ext uri="{FF2B5EF4-FFF2-40B4-BE49-F238E27FC236}">
                <a16:creationId xmlns:a16="http://schemas.microsoft.com/office/drawing/2014/main" id="{93922AB0-AF38-523D-741B-C7B52F523878}"/>
              </a:ext>
            </a:extLst>
          </p:cNvPr>
          <p:cNvGrpSpPr/>
          <p:nvPr/>
        </p:nvGrpSpPr>
        <p:grpSpPr>
          <a:xfrm>
            <a:off x="361444" y="1885950"/>
            <a:ext cx="2766139" cy="3261358"/>
            <a:chOff x="0" y="0"/>
            <a:chExt cx="1357308" cy="1600199"/>
          </a:xfrm>
        </p:grpSpPr>
        <p:sp>
          <p:nvSpPr>
            <p:cNvPr id="20" name="Freeform: Shape 19">
              <a:extLst>
                <a:ext uri="{FF2B5EF4-FFF2-40B4-BE49-F238E27FC236}">
                  <a16:creationId xmlns:a16="http://schemas.microsoft.com/office/drawing/2014/main" id="{78935514-A114-2407-9857-B37B7D84CA1C}"/>
                </a:ext>
              </a:extLst>
            </p:cNvPr>
            <p:cNvSpPr/>
            <p:nvPr/>
          </p:nvSpPr>
          <p:spPr>
            <a:xfrm>
              <a:off x="115996" y="518830"/>
              <a:ext cx="1225615" cy="520881"/>
            </a:xfrm>
            <a:custGeom>
              <a:avLst/>
              <a:gdLst>
                <a:gd name="connsiteX0" fmla="*/ 0 w 2064132"/>
                <a:gd name="connsiteY0" fmla="*/ 0 h 877957"/>
                <a:gd name="connsiteX1" fmla="*/ 352967 w 2064132"/>
                <a:gd name="connsiteY1" fmla="*/ 0 h 877957"/>
                <a:gd name="connsiteX2" fmla="*/ 385327 w 2064132"/>
                <a:gd name="connsiteY2" fmla="*/ 104246 h 877957"/>
                <a:gd name="connsiteX3" fmla="*/ 1032066 w 2064132"/>
                <a:gd name="connsiteY3" fmla="*/ 532933 h 877957"/>
                <a:gd name="connsiteX4" fmla="*/ 1678805 w 2064132"/>
                <a:gd name="connsiteY4" fmla="*/ 104246 h 877957"/>
                <a:gd name="connsiteX5" fmla="*/ 1711165 w 2064132"/>
                <a:gd name="connsiteY5" fmla="*/ 0 h 877957"/>
                <a:gd name="connsiteX6" fmla="*/ 2064132 w 2064132"/>
                <a:gd name="connsiteY6" fmla="*/ 0 h 877957"/>
                <a:gd name="connsiteX7" fmla="*/ 2057718 w 2064132"/>
                <a:gd name="connsiteY7" fmla="*/ 42026 h 877957"/>
                <a:gd name="connsiteX8" fmla="*/ 1032066 w 2064132"/>
                <a:gd name="connsiteY8" fmla="*/ 877957 h 877957"/>
                <a:gd name="connsiteX9" fmla="*/ 6414 w 2064132"/>
                <a:gd name="connsiteY9" fmla="*/ 42026 h 877957"/>
                <a:gd name="connsiteX10" fmla="*/ 0 w 2064132"/>
                <a:gd name="connsiteY10" fmla="*/ 0 h 8779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064132" h="877957">
                  <a:moveTo>
                    <a:pt x="0" y="0"/>
                  </a:moveTo>
                  <a:lnTo>
                    <a:pt x="352967" y="0"/>
                  </a:lnTo>
                  <a:lnTo>
                    <a:pt x="385327" y="104246"/>
                  </a:lnTo>
                  <a:cubicBezTo>
                    <a:pt x="491881" y="356168"/>
                    <a:pt x="741330" y="532933"/>
                    <a:pt x="1032066" y="532933"/>
                  </a:cubicBezTo>
                  <a:cubicBezTo>
                    <a:pt x="1322802" y="532933"/>
                    <a:pt x="1572252" y="356168"/>
                    <a:pt x="1678805" y="104246"/>
                  </a:cubicBezTo>
                  <a:lnTo>
                    <a:pt x="1711165" y="0"/>
                  </a:lnTo>
                  <a:lnTo>
                    <a:pt x="2064132" y="0"/>
                  </a:lnTo>
                  <a:lnTo>
                    <a:pt x="2057718" y="42026"/>
                  </a:lnTo>
                  <a:cubicBezTo>
                    <a:pt x="1960097" y="519091"/>
                    <a:pt x="1537990" y="877957"/>
                    <a:pt x="1032066" y="877957"/>
                  </a:cubicBezTo>
                  <a:cubicBezTo>
                    <a:pt x="526142" y="877957"/>
                    <a:pt x="104035" y="519091"/>
                    <a:pt x="6414" y="42026"/>
                  </a:cubicBezTo>
                  <a:lnTo>
                    <a:pt x="0" y="0"/>
                  </a:lnTo>
                  <a:close/>
                </a:path>
              </a:pathLst>
            </a:custGeom>
            <a:solidFill>
              <a:srgbClr val="A0C9CA"/>
            </a:solidFill>
            <a:ln>
              <a:solidFill>
                <a:srgbClr val="A0C9CA"/>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3200"/>
            </a:p>
          </p:txBody>
        </p:sp>
        <p:sp>
          <p:nvSpPr>
            <p:cNvPr id="21" name="TextBox 6">
              <a:extLst>
                <a:ext uri="{FF2B5EF4-FFF2-40B4-BE49-F238E27FC236}">
                  <a16:creationId xmlns:a16="http://schemas.microsoft.com/office/drawing/2014/main" id="{09F9B7D6-3C5C-8B8C-8803-3A5876599948}"/>
                </a:ext>
              </a:extLst>
            </p:cNvPr>
            <p:cNvSpPr txBox="1"/>
            <p:nvPr/>
          </p:nvSpPr>
          <p:spPr>
            <a:xfrm>
              <a:off x="469525" y="0"/>
              <a:ext cx="512217" cy="582120"/>
            </a:xfrm>
            <a:prstGeom prst="rect">
              <a:avLst/>
            </a:prstGeom>
            <a:noFill/>
          </p:spPr>
          <p:txBody>
            <a:bodyPr wrap="none" rtlCol="0">
              <a:spAutoFit/>
            </a:bodyPr>
            <a:lstStyle/>
            <a:p>
              <a:pPr algn="ctr" rtl="1">
                <a:lnSpc>
                  <a:spcPct val="115000"/>
                </a:lnSpc>
              </a:pPr>
              <a:r>
                <a:rPr lang="en-US" sz="6600" b="1" kern="1200">
                  <a:solidFill>
                    <a:srgbClr val="A0C9CA"/>
                  </a:solidFill>
                  <a:effectLst/>
                  <a:latin typeface="Calibri" panose="020F0502020204030204" pitchFamily="34" charset="0"/>
                  <a:ea typeface="Calibri" panose="020F0502020204030204" pitchFamily="34" charset="0"/>
                  <a:cs typeface="Activist Light"/>
                </a:rPr>
                <a:t>04</a:t>
              </a:r>
              <a:endParaRPr lang="en-US" sz="66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51" name="مربع نص 18">
              <a:extLst>
                <a:ext uri="{FF2B5EF4-FFF2-40B4-BE49-F238E27FC236}">
                  <a16:creationId xmlns:a16="http://schemas.microsoft.com/office/drawing/2014/main" id="{13C2CD4A-33D1-839F-3B95-0BD83E42AA37}"/>
                </a:ext>
              </a:extLst>
            </p:cNvPr>
            <p:cNvSpPr txBox="1"/>
            <p:nvPr/>
          </p:nvSpPr>
          <p:spPr>
            <a:xfrm>
              <a:off x="0" y="1258295"/>
              <a:ext cx="1357308" cy="341904"/>
            </a:xfrm>
            <a:prstGeom prst="rect">
              <a:avLst/>
            </a:prstGeom>
            <a:noFill/>
          </p:spPr>
          <p:txBody>
            <a:bodyPr wrap="square" rtlCol="1">
              <a:noAutofit/>
            </a:bodyPr>
            <a:lstStyle/>
            <a:p>
              <a:pPr algn="ctr" rtl="0">
                <a:lnSpc>
                  <a:spcPct val="115000"/>
                </a:lnSpc>
              </a:pPr>
              <a:r>
                <a:rPr lang="ar-SY"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الضغوط الزمنية</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6" name="Group 5">
            <a:extLst>
              <a:ext uri="{FF2B5EF4-FFF2-40B4-BE49-F238E27FC236}">
                <a16:creationId xmlns:a16="http://schemas.microsoft.com/office/drawing/2014/main" id="{588DDA4D-4688-4206-A3C4-0EA310455271}"/>
              </a:ext>
            </a:extLst>
          </p:cNvPr>
          <p:cNvGrpSpPr/>
          <p:nvPr/>
        </p:nvGrpSpPr>
        <p:grpSpPr>
          <a:xfrm>
            <a:off x="9332802" y="1885950"/>
            <a:ext cx="2497754" cy="4076700"/>
            <a:chOff x="4402127" y="0"/>
            <a:chExt cx="1225615" cy="2000250"/>
          </a:xfrm>
        </p:grpSpPr>
        <p:sp>
          <p:nvSpPr>
            <p:cNvPr id="17" name="Freeform: Shape 16">
              <a:extLst>
                <a:ext uri="{FF2B5EF4-FFF2-40B4-BE49-F238E27FC236}">
                  <a16:creationId xmlns:a16="http://schemas.microsoft.com/office/drawing/2014/main" id="{71263757-CA72-6C16-7314-22BD34C28605}"/>
                </a:ext>
              </a:extLst>
            </p:cNvPr>
            <p:cNvSpPr/>
            <p:nvPr/>
          </p:nvSpPr>
          <p:spPr>
            <a:xfrm>
              <a:off x="4402127" y="518830"/>
              <a:ext cx="1225615" cy="520881"/>
            </a:xfrm>
            <a:custGeom>
              <a:avLst/>
              <a:gdLst>
                <a:gd name="connsiteX0" fmla="*/ 0 w 2064132"/>
                <a:gd name="connsiteY0" fmla="*/ 0 h 877957"/>
                <a:gd name="connsiteX1" fmla="*/ 352967 w 2064132"/>
                <a:gd name="connsiteY1" fmla="*/ 0 h 877957"/>
                <a:gd name="connsiteX2" fmla="*/ 385327 w 2064132"/>
                <a:gd name="connsiteY2" fmla="*/ 104246 h 877957"/>
                <a:gd name="connsiteX3" fmla="*/ 1032066 w 2064132"/>
                <a:gd name="connsiteY3" fmla="*/ 532933 h 877957"/>
                <a:gd name="connsiteX4" fmla="*/ 1678805 w 2064132"/>
                <a:gd name="connsiteY4" fmla="*/ 104246 h 877957"/>
                <a:gd name="connsiteX5" fmla="*/ 1711165 w 2064132"/>
                <a:gd name="connsiteY5" fmla="*/ 0 h 877957"/>
                <a:gd name="connsiteX6" fmla="*/ 2064132 w 2064132"/>
                <a:gd name="connsiteY6" fmla="*/ 0 h 877957"/>
                <a:gd name="connsiteX7" fmla="*/ 2057718 w 2064132"/>
                <a:gd name="connsiteY7" fmla="*/ 42026 h 877957"/>
                <a:gd name="connsiteX8" fmla="*/ 1032066 w 2064132"/>
                <a:gd name="connsiteY8" fmla="*/ 877957 h 877957"/>
                <a:gd name="connsiteX9" fmla="*/ 6414 w 2064132"/>
                <a:gd name="connsiteY9" fmla="*/ 42026 h 877957"/>
                <a:gd name="connsiteX10" fmla="*/ 0 w 2064132"/>
                <a:gd name="connsiteY10" fmla="*/ 0 h 8779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064132" h="877957">
                  <a:moveTo>
                    <a:pt x="0" y="0"/>
                  </a:moveTo>
                  <a:lnTo>
                    <a:pt x="352967" y="0"/>
                  </a:lnTo>
                  <a:lnTo>
                    <a:pt x="385327" y="104246"/>
                  </a:lnTo>
                  <a:cubicBezTo>
                    <a:pt x="491881" y="356168"/>
                    <a:pt x="741330" y="532933"/>
                    <a:pt x="1032066" y="532933"/>
                  </a:cubicBezTo>
                  <a:cubicBezTo>
                    <a:pt x="1322802" y="532933"/>
                    <a:pt x="1572252" y="356168"/>
                    <a:pt x="1678805" y="104246"/>
                  </a:cubicBezTo>
                  <a:lnTo>
                    <a:pt x="1711165" y="0"/>
                  </a:lnTo>
                  <a:lnTo>
                    <a:pt x="2064132" y="0"/>
                  </a:lnTo>
                  <a:lnTo>
                    <a:pt x="2057718" y="42026"/>
                  </a:lnTo>
                  <a:cubicBezTo>
                    <a:pt x="1960097" y="519091"/>
                    <a:pt x="1537990" y="877957"/>
                    <a:pt x="1032066" y="877957"/>
                  </a:cubicBezTo>
                  <a:cubicBezTo>
                    <a:pt x="526142" y="877957"/>
                    <a:pt x="104035" y="519091"/>
                    <a:pt x="6414" y="42026"/>
                  </a:cubicBezTo>
                  <a:lnTo>
                    <a:pt x="0" y="0"/>
                  </a:lnTo>
                  <a:close/>
                </a:path>
              </a:pathLst>
            </a:custGeom>
            <a:solidFill>
              <a:srgbClr val="168489"/>
            </a:solidFill>
            <a:ln>
              <a:solidFill>
                <a:srgbClr val="6D7E9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3200"/>
            </a:p>
          </p:txBody>
        </p:sp>
        <p:sp>
          <p:nvSpPr>
            <p:cNvPr id="18" name="TextBox 6">
              <a:extLst>
                <a:ext uri="{FF2B5EF4-FFF2-40B4-BE49-F238E27FC236}">
                  <a16:creationId xmlns:a16="http://schemas.microsoft.com/office/drawing/2014/main" id="{593CA114-E400-2BDF-864F-B16806462B74}"/>
                </a:ext>
              </a:extLst>
            </p:cNvPr>
            <p:cNvSpPr txBox="1"/>
            <p:nvPr/>
          </p:nvSpPr>
          <p:spPr>
            <a:xfrm>
              <a:off x="4622187" y="0"/>
              <a:ext cx="785495" cy="582120"/>
            </a:xfrm>
            <a:prstGeom prst="rect">
              <a:avLst/>
            </a:prstGeom>
            <a:noFill/>
          </p:spPr>
          <p:txBody>
            <a:bodyPr wrap="square" rtlCol="0">
              <a:spAutoFit/>
            </a:bodyPr>
            <a:lstStyle/>
            <a:p>
              <a:pPr algn="ctr" rtl="0">
                <a:lnSpc>
                  <a:spcPct val="115000"/>
                </a:lnSpc>
              </a:pPr>
              <a:r>
                <a:rPr lang="en-GB" sz="6600" b="1" kern="1200">
                  <a:solidFill>
                    <a:srgbClr val="168489"/>
                  </a:solidFill>
                  <a:effectLst/>
                  <a:latin typeface="Calibri" panose="020F0502020204030204" pitchFamily="34" charset="0"/>
                  <a:ea typeface="Calibri" panose="020F0502020204030204" pitchFamily="34" charset="0"/>
                  <a:cs typeface="Activist Light"/>
                </a:rPr>
                <a:t>01</a:t>
              </a:r>
              <a:endParaRPr lang="en-US" sz="66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19" name="مربع نص 18">
              <a:extLst>
                <a:ext uri="{FF2B5EF4-FFF2-40B4-BE49-F238E27FC236}">
                  <a16:creationId xmlns:a16="http://schemas.microsoft.com/office/drawing/2014/main" id="{EF1E1DBF-EC5D-5F43-ECD5-D5598B07D076}"/>
                </a:ext>
              </a:extLst>
            </p:cNvPr>
            <p:cNvSpPr txBox="1"/>
            <p:nvPr/>
          </p:nvSpPr>
          <p:spPr>
            <a:xfrm>
              <a:off x="4428567" y="1327269"/>
              <a:ext cx="1086116" cy="672981"/>
            </a:xfrm>
            <a:prstGeom prst="rect">
              <a:avLst/>
            </a:prstGeom>
            <a:noFill/>
          </p:spPr>
          <p:txBody>
            <a:bodyPr wrap="square" rtlCol="1">
              <a:noAutofit/>
            </a:bodyPr>
            <a:lstStyle/>
            <a:p>
              <a:pPr algn="ctr" rtl="0">
                <a:lnSpc>
                  <a:spcPct val="115000"/>
                </a:lnSpc>
              </a:pPr>
              <a:r>
                <a:rPr lang="ar-SY"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عدم كفاية الأدلة</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7" name="Group 6">
            <a:extLst>
              <a:ext uri="{FF2B5EF4-FFF2-40B4-BE49-F238E27FC236}">
                <a16:creationId xmlns:a16="http://schemas.microsoft.com/office/drawing/2014/main" id="{AB1E98DB-DD7D-821B-8398-F585A18F3786}"/>
              </a:ext>
            </a:extLst>
          </p:cNvPr>
          <p:cNvGrpSpPr/>
          <p:nvPr/>
        </p:nvGrpSpPr>
        <p:grpSpPr>
          <a:xfrm>
            <a:off x="5993688" y="1885950"/>
            <a:ext cx="3102345" cy="3979636"/>
            <a:chOff x="2763668" y="0"/>
            <a:chExt cx="1522280" cy="1952625"/>
          </a:xfrm>
        </p:grpSpPr>
        <p:sp>
          <p:nvSpPr>
            <p:cNvPr id="14" name="Freeform: Shape 13">
              <a:extLst>
                <a:ext uri="{FF2B5EF4-FFF2-40B4-BE49-F238E27FC236}">
                  <a16:creationId xmlns:a16="http://schemas.microsoft.com/office/drawing/2014/main" id="{1B18F014-D509-E597-8D6C-AAF56EE97F39}"/>
                </a:ext>
              </a:extLst>
            </p:cNvPr>
            <p:cNvSpPr/>
            <p:nvPr/>
          </p:nvSpPr>
          <p:spPr>
            <a:xfrm>
              <a:off x="2962333" y="518830"/>
              <a:ext cx="1225615" cy="520881"/>
            </a:xfrm>
            <a:custGeom>
              <a:avLst/>
              <a:gdLst>
                <a:gd name="connsiteX0" fmla="*/ 0 w 2064132"/>
                <a:gd name="connsiteY0" fmla="*/ 0 h 877957"/>
                <a:gd name="connsiteX1" fmla="*/ 352967 w 2064132"/>
                <a:gd name="connsiteY1" fmla="*/ 0 h 877957"/>
                <a:gd name="connsiteX2" fmla="*/ 385327 w 2064132"/>
                <a:gd name="connsiteY2" fmla="*/ 104246 h 877957"/>
                <a:gd name="connsiteX3" fmla="*/ 1032066 w 2064132"/>
                <a:gd name="connsiteY3" fmla="*/ 532933 h 877957"/>
                <a:gd name="connsiteX4" fmla="*/ 1678805 w 2064132"/>
                <a:gd name="connsiteY4" fmla="*/ 104246 h 877957"/>
                <a:gd name="connsiteX5" fmla="*/ 1711165 w 2064132"/>
                <a:gd name="connsiteY5" fmla="*/ 0 h 877957"/>
                <a:gd name="connsiteX6" fmla="*/ 2064132 w 2064132"/>
                <a:gd name="connsiteY6" fmla="*/ 0 h 877957"/>
                <a:gd name="connsiteX7" fmla="*/ 2057718 w 2064132"/>
                <a:gd name="connsiteY7" fmla="*/ 42026 h 877957"/>
                <a:gd name="connsiteX8" fmla="*/ 1032066 w 2064132"/>
                <a:gd name="connsiteY8" fmla="*/ 877957 h 877957"/>
                <a:gd name="connsiteX9" fmla="*/ 6414 w 2064132"/>
                <a:gd name="connsiteY9" fmla="*/ 42026 h 877957"/>
                <a:gd name="connsiteX10" fmla="*/ 0 w 2064132"/>
                <a:gd name="connsiteY10" fmla="*/ 0 h 8779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064132" h="877957">
                  <a:moveTo>
                    <a:pt x="0" y="0"/>
                  </a:moveTo>
                  <a:lnTo>
                    <a:pt x="352967" y="0"/>
                  </a:lnTo>
                  <a:lnTo>
                    <a:pt x="385327" y="104246"/>
                  </a:lnTo>
                  <a:cubicBezTo>
                    <a:pt x="491881" y="356168"/>
                    <a:pt x="741330" y="532933"/>
                    <a:pt x="1032066" y="532933"/>
                  </a:cubicBezTo>
                  <a:cubicBezTo>
                    <a:pt x="1322802" y="532933"/>
                    <a:pt x="1572252" y="356168"/>
                    <a:pt x="1678805" y="104246"/>
                  </a:cubicBezTo>
                  <a:lnTo>
                    <a:pt x="1711165" y="0"/>
                  </a:lnTo>
                  <a:lnTo>
                    <a:pt x="2064132" y="0"/>
                  </a:lnTo>
                  <a:lnTo>
                    <a:pt x="2057718" y="42026"/>
                  </a:lnTo>
                  <a:cubicBezTo>
                    <a:pt x="1960097" y="519091"/>
                    <a:pt x="1537990" y="877957"/>
                    <a:pt x="1032066" y="877957"/>
                  </a:cubicBezTo>
                  <a:cubicBezTo>
                    <a:pt x="526142" y="877957"/>
                    <a:pt x="104035" y="519091"/>
                    <a:pt x="6414" y="42026"/>
                  </a:cubicBezTo>
                  <a:lnTo>
                    <a:pt x="0" y="0"/>
                  </a:lnTo>
                  <a:close/>
                </a:path>
              </a:pathLst>
            </a:custGeom>
            <a:solidFill>
              <a:srgbClr val="BFBFBF"/>
            </a:solidFill>
            <a:ln>
              <a:solidFill>
                <a:srgbClr val="BFBFBF"/>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3200"/>
            </a:p>
          </p:txBody>
        </p:sp>
        <p:sp>
          <p:nvSpPr>
            <p:cNvPr id="15" name="TextBox 6">
              <a:extLst>
                <a:ext uri="{FF2B5EF4-FFF2-40B4-BE49-F238E27FC236}">
                  <a16:creationId xmlns:a16="http://schemas.microsoft.com/office/drawing/2014/main" id="{207D52F1-1FC5-73C4-0F45-F5715F7C86DD}"/>
                </a:ext>
              </a:extLst>
            </p:cNvPr>
            <p:cNvSpPr txBox="1"/>
            <p:nvPr/>
          </p:nvSpPr>
          <p:spPr>
            <a:xfrm>
              <a:off x="3315766" y="0"/>
              <a:ext cx="512217" cy="582119"/>
            </a:xfrm>
            <a:prstGeom prst="rect">
              <a:avLst/>
            </a:prstGeom>
            <a:noFill/>
          </p:spPr>
          <p:txBody>
            <a:bodyPr wrap="none" rtlCol="0">
              <a:spAutoFit/>
            </a:bodyPr>
            <a:lstStyle/>
            <a:p>
              <a:pPr algn="ctr" rtl="1">
                <a:lnSpc>
                  <a:spcPct val="115000"/>
                </a:lnSpc>
              </a:pPr>
              <a:r>
                <a:rPr lang="en-GB" sz="6600" b="1" kern="1200">
                  <a:solidFill>
                    <a:srgbClr val="BFBFBF"/>
                  </a:solidFill>
                  <a:effectLst/>
                  <a:latin typeface="Calibri" panose="020F0502020204030204" pitchFamily="34" charset="0"/>
                  <a:ea typeface="Calibri" panose="020F0502020204030204" pitchFamily="34" charset="0"/>
                  <a:cs typeface="Activist Light"/>
                </a:rPr>
                <a:t>02</a:t>
              </a:r>
              <a:endParaRPr lang="en-US" sz="66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16" name="مربع نص 18">
              <a:extLst>
                <a:ext uri="{FF2B5EF4-FFF2-40B4-BE49-F238E27FC236}">
                  <a16:creationId xmlns:a16="http://schemas.microsoft.com/office/drawing/2014/main" id="{49A05B44-D143-4036-AA99-49F9BE97537A}"/>
                </a:ext>
              </a:extLst>
            </p:cNvPr>
            <p:cNvSpPr txBox="1"/>
            <p:nvPr/>
          </p:nvSpPr>
          <p:spPr>
            <a:xfrm>
              <a:off x="2763668" y="1187683"/>
              <a:ext cx="1522280" cy="764942"/>
            </a:xfrm>
            <a:prstGeom prst="rect">
              <a:avLst/>
            </a:prstGeom>
            <a:noFill/>
          </p:spPr>
          <p:txBody>
            <a:bodyPr wrap="square" rtlCol="1">
              <a:noAutofit/>
            </a:bodyPr>
            <a:lstStyle/>
            <a:p>
              <a:pPr algn="ctr" rtl="0">
                <a:lnSpc>
                  <a:spcPct val="115000"/>
                </a:lnSpc>
              </a:pPr>
              <a:r>
                <a:rPr lang="ar-SY"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الاعتماد على مصادر غير موثوقة</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10" name="Group 9">
            <a:extLst>
              <a:ext uri="{FF2B5EF4-FFF2-40B4-BE49-F238E27FC236}">
                <a16:creationId xmlns:a16="http://schemas.microsoft.com/office/drawing/2014/main" id="{CC31D97B-0947-25E8-C6C4-2CC1A662F15F}"/>
              </a:ext>
            </a:extLst>
          </p:cNvPr>
          <p:cNvGrpSpPr/>
          <p:nvPr/>
        </p:nvGrpSpPr>
        <p:grpSpPr>
          <a:xfrm>
            <a:off x="3238652" y="1885950"/>
            <a:ext cx="2766139" cy="3921395"/>
            <a:chOff x="1411808" y="0"/>
            <a:chExt cx="1357308" cy="1924049"/>
          </a:xfrm>
        </p:grpSpPr>
        <p:sp>
          <p:nvSpPr>
            <p:cNvPr id="11" name="Freeform: Shape 10">
              <a:extLst>
                <a:ext uri="{FF2B5EF4-FFF2-40B4-BE49-F238E27FC236}">
                  <a16:creationId xmlns:a16="http://schemas.microsoft.com/office/drawing/2014/main" id="{493DF03A-254A-E494-29AF-5234A746A7D9}"/>
                </a:ext>
              </a:extLst>
            </p:cNvPr>
            <p:cNvSpPr/>
            <p:nvPr/>
          </p:nvSpPr>
          <p:spPr>
            <a:xfrm>
              <a:off x="1527853" y="518830"/>
              <a:ext cx="1225615" cy="520881"/>
            </a:xfrm>
            <a:custGeom>
              <a:avLst/>
              <a:gdLst>
                <a:gd name="connsiteX0" fmla="*/ 0 w 2064132"/>
                <a:gd name="connsiteY0" fmla="*/ 0 h 877957"/>
                <a:gd name="connsiteX1" fmla="*/ 352967 w 2064132"/>
                <a:gd name="connsiteY1" fmla="*/ 0 h 877957"/>
                <a:gd name="connsiteX2" fmla="*/ 385327 w 2064132"/>
                <a:gd name="connsiteY2" fmla="*/ 104246 h 877957"/>
                <a:gd name="connsiteX3" fmla="*/ 1032066 w 2064132"/>
                <a:gd name="connsiteY3" fmla="*/ 532933 h 877957"/>
                <a:gd name="connsiteX4" fmla="*/ 1678805 w 2064132"/>
                <a:gd name="connsiteY4" fmla="*/ 104246 h 877957"/>
                <a:gd name="connsiteX5" fmla="*/ 1711165 w 2064132"/>
                <a:gd name="connsiteY5" fmla="*/ 0 h 877957"/>
                <a:gd name="connsiteX6" fmla="*/ 2064132 w 2064132"/>
                <a:gd name="connsiteY6" fmla="*/ 0 h 877957"/>
                <a:gd name="connsiteX7" fmla="*/ 2057718 w 2064132"/>
                <a:gd name="connsiteY7" fmla="*/ 42026 h 877957"/>
                <a:gd name="connsiteX8" fmla="*/ 1032066 w 2064132"/>
                <a:gd name="connsiteY8" fmla="*/ 877957 h 877957"/>
                <a:gd name="connsiteX9" fmla="*/ 6414 w 2064132"/>
                <a:gd name="connsiteY9" fmla="*/ 42026 h 877957"/>
                <a:gd name="connsiteX10" fmla="*/ 0 w 2064132"/>
                <a:gd name="connsiteY10" fmla="*/ 0 h 8779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064132" h="877957">
                  <a:moveTo>
                    <a:pt x="0" y="0"/>
                  </a:moveTo>
                  <a:lnTo>
                    <a:pt x="352967" y="0"/>
                  </a:lnTo>
                  <a:lnTo>
                    <a:pt x="385327" y="104246"/>
                  </a:lnTo>
                  <a:cubicBezTo>
                    <a:pt x="491881" y="356168"/>
                    <a:pt x="741330" y="532933"/>
                    <a:pt x="1032066" y="532933"/>
                  </a:cubicBezTo>
                  <a:cubicBezTo>
                    <a:pt x="1322802" y="532933"/>
                    <a:pt x="1572252" y="356168"/>
                    <a:pt x="1678805" y="104246"/>
                  </a:cubicBezTo>
                  <a:lnTo>
                    <a:pt x="1711165" y="0"/>
                  </a:lnTo>
                  <a:lnTo>
                    <a:pt x="2064132" y="0"/>
                  </a:lnTo>
                  <a:lnTo>
                    <a:pt x="2057718" y="42026"/>
                  </a:lnTo>
                  <a:cubicBezTo>
                    <a:pt x="1960097" y="519091"/>
                    <a:pt x="1537990" y="877957"/>
                    <a:pt x="1032066" y="877957"/>
                  </a:cubicBezTo>
                  <a:cubicBezTo>
                    <a:pt x="526142" y="877957"/>
                    <a:pt x="104035" y="519091"/>
                    <a:pt x="6414" y="42026"/>
                  </a:cubicBezTo>
                  <a:lnTo>
                    <a:pt x="0" y="0"/>
                  </a:lnTo>
                  <a:close/>
                </a:path>
              </a:pathLst>
            </a:custGeom>
            <a:solidFill>
              <a:srgbClr val="FFD366"/>
            </a:solidFill>
            <a:ln>
              <a:solidFill>
                <a:srgbClr val="FFD366"/>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3200"/>
            </a:p>
          </p:txBody>
        </p:sp>
        <p:sp>
          <p:nvSpPr>
            <p:cNvPr id="12" name="TextBox 6">
              <a:extLst>
                <a:ext uri="{FF2B5EF4-FFF2-40B4-BE49-F238E27FC236}">
                  <a16:creationId xmlns:a16="http://schemas.microsoft.com/office/drawing/2014/main" id="{6F98FFB6-88DE-112B-3E1C-8BC828810C5C}"/>
                </a:ext>
              </a:extLst>
            </p:cNvPr>
            <p:cNvSpPr txBox="1"/>
            <p:nvPr/>
          </p:nvSpPr>
          <p:spPr>
            <a:xfrm>
              <a:off x="1881335" y="0"/>
              <a:ext cx="512217" cy="582120"/>
            </a:xfrm>
            <a:prstGeom prst="rect">
              <a:avLst/>
            </a:prstGeom>
            <a:noFill/>
          </p:spPr>
          <p:txBody>
            <a:bodyPr wrap="none" rtlCol="0">
              <a:spAutoFit/>
            </a:bodyPr>
            <a:lstStyle/>
            <a:p>
              <a:pPr algn="ctr" rtl="1">
                <a:lnSpc>
                  <a:spcPct val="115000"/>
                </a:lnSpc>
              </a:pPr>
              <a:r>
                <a:rPr lang="en-GB" sz="6600" b="1" kern="1200">
                  <a:solidFill>
                    <a:srgbClr val="FFD366"/>
                  </a:solidFill>
                  <a:effectLst/>
                  <a:latin typeface="Calibri" panose="020F0502020204030204" pitchFamily="34" charset="0"/>
                  <a:ea typeface="Calibri" panose="020F0502020204030204" pitchFamily="34" charset="0"/>
                  <a:cs typeface="Activist Light"/>
                </a:rPr>
                <a:t>03</a:t>
              </a:r>
              <a:endParaRPr lang="en-US" sz="66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13" name="مربع نص 18">
              <a:extLst>
                <a:ext uri="{FF2B5EF4-FFF2-40B4-BE49-F238E27FC236}">
                  <a16:creationId xmlns:a16="http://schemas.microsoft.com/office/drawing/2014/main" id="{157E510F-8FAF-10CD-A526-7BBFFC2AC8F0}"/>
                </a:ext>
              </a:extLst>
            </p:cNvPr>
            <p:cNvSpPr txBox="1"/>
            <p:nvPr/>
          </p:nvSpPr>
          <p:spPr>
            <a:xfrm>
              <a:off x="1411808" y="1313927"/>
              <a:ext cx="1357308" cy="610122"/>
            </a:xfrm>
            <a:prstGeom prst="rect">
              <a:avLst/>
            </a:prstGeom>
            <a:noFill/>
          </p:spPr>
          <p:txBody>
            <a:bodyPr wrap="square" rtlCol="1">
              <a:noAutofit/>
            </a:bodyPr>
            <a:lstStyle/>
            <a:p>
              <a:pPr algn="ctr" rtl="0">
                <a:lnSpc>
                  <a:spcPct val="115000"/>
                </a:lnSpc>
              </a:pPr>
              <a:r>
                <a:rPr lang="ar-SY" sz="32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التغيرات التكنولوجية</a:t>
              </a:r>
              <a:endParaRPr lang="en-US"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Tree>
    <p:extLst>
      <p:ext uri="{BB962C8B-B14F-4D97-AF65-F5344CB8AC3E}">
        <p14:creationId xmlns:p14="http://schemas.microsoft.com/office/powerpoint/2010/main" val="2780253516"/>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ppt_x"/>
                                          </p:val>
                                        </p:tav>
                                        <p:tav tm="100000">
                                          <p:val>
                                            <p:strVal val="#ppt_x"/>
                                          </p:val>
                                        </p:tav>
                                      </p:tavLst>
                                    </p:anim>
                                    <p:anim calcmode="lin" valueType="num">
                                      <p:cBhvr additive="base">
                                        <p:cTn id="1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500" fill="hold"/>
                                        <p:tgtEl>
                                          <p:spTgt spid="10"/>
                                        </p:tgtEl>
                                        <p:attrNameLst>
                                          <p:attrName>ppt_x</p:attrName>
                                        </p:attrNameLst>
                                      </p:cBhvr>
                                      <p:tavLst>
                                        <p:tav tm="0">
                                          <p:val>
                                            <p:strVal val="#ppt_x"/>
                                          </p:val>
                                        </p:tav>
                                        <p:tav tm="100000">
                                          <p:val>
                                            <p:strVal val="#ppt_x"/>
                                          </p:val>
                                        </p:tav>
                                      </p:tavLst>
                                    </p:anim>
                                    <p:anim calcmode="lin" valueType="num">
                                      <p:cBhvr additive="base">
                                        <p:cTn id="20"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
                                        </p:tgtEl>
                                        <p:attrNameLst>
                                          <p:attrName>style.visibility</p:attrName>
                                        </p:attrNameLst>
                                      </p:cBhvr>
                                      <p:to>
                                        <p:strVal val="visible"/>
                                      </p:to>
                                    </p:set>
                                    <p:anim calcmode="lin" valueType="num">
                                      <p:cBhvr additive="base">
                                        <p:cTn id="25" dur="500" fill="hold"/>
                                        <p:tgtEl>
                                          <p:spTgt spid="3"/>
                                        </p:tgtEl>
                                        <p:attrNameLst>
                                          <p:attrName>ppt_x</p:attrName>
                                        </p:attrNameLst>
                                      </p:cBhvr>
                                      <p:tavLst>
                                        <p:tav tm="0">
                                          <p:val>
                                            <p:strVal val="#ppt_x"/>
                                          </p:val>
                                        </p:tav>
                                        <p:tav tm="100000">
                                          <p:val>
                                            <p:strVal val="#ppt_x"/>
                                          </p:val>
                                        </p:tav>
                                      </p:tavLst>
                                    </p:anim>
                                    <p:anim calcmode="lin" valueType="num">
                                      <p:cBhvr additive="base">
                                        <p:cTn id="26"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275C4DF-1FBD-76AF-EDD7-0FF07E633390}"/>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55C61B6D-1560-4F76-2C64-062BE59D312C}"/>
              </a:ext>
            </a:extLst>
          </p:cNvPr>
          <p:cNvSpPr txBox="1"/>
          <p:nvPr/>
        </p:nvSpPr>
        <p:spPr>
          <a:xfrm>
            <a:off x="1638300" y="-105135"/>
            <a:ext cx="8915400" cy="646331"/>
          </a:xfrm>
          <a:prstGeom prst="rect">
            <a:avLst/>
          </a:prstGeom>
          <a:noFill/>
        </p:spPr>
        <p:txBody>
          <a:bodyPr wrap="square">
            <a:spAutoFit/>
          </a:bodyPr>
          <a:lstStyle/>
          <a:p>
            <a:pPr algn="ctr" rtl="1"/>
            <a:r>
              <a:rPr lang="ar-EG" sz="3600" b="1" dirty="0">
                <a:solidFill>
                  <a:schemeClr val="bg1"/>
                </a:solidFill>
                <a:latin typeface="Adobe Arabic" panose="02040503050201020203" pitchFamily="18" charset="-78"/>
                <a:cs typeface="Adobe Arabic" panose="02040503050201020203" pitchFamily="18" charset="-78"/>
              </a:rPr>
              <a:t>تقييم المخاطر وأثرها على المراجعة</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4872110A-CB37-A69A-946C-1234D5DEA56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pic>
        <p:nvPicPr>
          <p:cNvPr id="4" name="Picture 3">
            <a:extLst>
              <a:ext uri="{FF2B5EF4-FFF2-40B4-BE49-F238E27FC236}">
                <a16:creationId xmlns:a16="http://schemas.microsoft.com/office/drawing/2014/main" id="{30F875F1-6ECE-D1FB-1F4B-58434691651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04850" y="1543050"/>
            <a:ext cx="4762500" cy="4762500"/>
          </a:xfrm>
          <a:prstGeom prst="rect">
            <a:avLst/>
          </a:prstGeom>
        </p:spPr>
      </p:pic>
      <p:sp>
        <p:nvSpPr>
          <p:cNvPr id="5" name="TextBox 4">
            <a:extLst>
              <a:ext uri="{FF2B5EF4-FFF2-40B4-BE49-F238E27FC236}">
                <a16:creationId xmlns:a16="http://schemas.microsoft.com/office/drawing/2014/main" id="{07F55C05-708F-1638-36CD-9DCCAD508823}"/>
              </a:ext>
            </a:extLst>
          </p:cNvPr>
          <p:cNvSpPr txBox="1"/>
          <p:nvPr/>
        </p:nvSpPr>
        <p:spPr>
          <a:xfrm>
            <a:off x="5692878" y="2585472"/>
            <a:ext cx="5338916" cy="2677656"/>
          </a:xfrm>
          <a:prstGeom prst="rect">
            <a:avLst/>
          </a:prstGeom>
          <a:noFill/>
        </p:spPr>
        <p:txBody>
          <a:bodyPr wrap="square">
            <a:spAutoFit/>
          </a:bodyPr>
          <a:lstStyle>
            <a:defPPr>
              <a:defRPr lang="en-US"/>
            </a:defPPr>
            <a:lvl1pPr algn="just" rtl="1">
              <a:defRPr sz="2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defRPr>
            </a:lvl1pPr>
          </a:lstStyle>
          <a:p>
            <a:r>
              <a:rPr lang="ar-SA"/>
              <a:t>تقييم المخاطر هو عملية تحليلية يقوم بها المراجع الخارجي لتحديد العوامل التي قد تؤدي إلى وجود تحريفات جوهرية في القوائم المالية، سواء بسبب الأخطاء أو الاحتيال. الهدف من هذه العملية هو توجيه جهود المراجعة نحو النقاط الحرجة وضمان كفاءة وفعالية العمل</a:t>
            </a:r>
            <a:endParaRPr lang="en-US" dirty="0"/>
          </a:p>
        </p:txBody>
      </p:sp>
    </p:spTree>
    <p:extLst>
      <p:ext uri="{BB962C8B-B14F-4D97-AF65-F5344CB8AC3E}">
        <p14:creationId xmlns:p14="http://schemas.microsoft.com/office/powerpoint/2010/main" val="3828494539"/>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F2CA14B-19D0-495C-1EDF-71C1FB1FE344}"/>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B87CB7C4-E9C5-F7CE-1FC3-BD4AD2659B0B}"/>
              </a:ext>
            </a:extLst>
          </p:cNvPr>
          <p:cNvSpPr txBox="1"/>
          <p:nvPr/>
        </p:nvSpPr>
        <p:spPr>
          <a:xfrm>
            <a:off x="1638300" y="-105135"/>
            <a:ext cx="8915400" cy="646331"/>
          </a:xfrm>
          <a:prstGeom prst="rect">
            <a:avLst/>
          </a:prstGeom>
          <a:noFill/>
        </p:spPr>
        <p:txBody>
          <a:bodyPr wrap="square">
            <a:spAutoFit/>
          </a:bodyPr>
          <a:lstStyle/>
          <a:p>
            <a:pPr algn="ctr" rtl="1"/>
            <a:r>
              <a:rPr lang="ar-SA" sz="3600" b="1" dirty="0">
                <a:solidFill>
                  <a:schemeClr val="bg1"/>
                </a:solidFill>
                <a:latin typeface="Adobe Arabic" panose="02040503050201020203" pitchFamily="18" charset="-78"/>
                <a:cs typeface="Adobe Arabic" panose="02040503050201020203" pitchFamily="18" charset="-78"/>
              </a:rPr>
              <a:t>أنواع المخاطر في المراجعة</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9A16B09B-8CA2-37C1-7163-325E3F0125D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grpSp>
        <p:nvGrpSpPr>
          <p:cNvPr id="3" name="Group 2">
            <a:extLst>
              <a:ext uri="{FF2B5EF4-FFF2-40B4-BE49-F238E27FC236}">
                <a16:creationId xmlns:a16="http://schemas.microsoft.com/office/drawing/2014/main" id="{C167BB05-E763-EEBA-4D07-475DCEF26D59}"/>
              </a:ext>
            </a:extLst>
          </p:cNvPr>
          <p:cNvGrpSpPr/>
          <p:nvPr/>
        </p:nvGrpSpPr>
        <p:grpSpPr>
          <a:xfrm>
            <a:off x="390245" y="2324100"/>
            <a:ext cx="2744790" cy="2743200"/>
            <a:chOff x="0" y="0"/>
            <a:chExt cx="1432998" cy="1432999"/>
          </a:xfrm>
        </p:grpSpPr>
        <p:grpSp>
          <p:nvGrpSpPr>
            <p:cNvPr id="24" name="Group 23">
              <a:extLst>
                <a:ext uri="{FF2B5EF4-FFF2-40B4-BE49-F238E27FC236}">
                  <a16:creationId xmlns:a16="http://schemas.microsoft.com/office/drawing/2014/main" id="{4BF751BF-6674-9320-708C-980A58E1C724}"/>
                </a:ext>
              </a:extLst>
            </p:cNvPr>
            <p:cNvGrpSpPr/>
            <p:nvPr/>
          </p:nvGrpSpPr>
          <p:grpSpPr>
            <a:xfrm>
              <a:off x="0" y="0"/>
              <a:ext cx="1432998" cy="1432999"/>
              <a:chOff x="0" y="0"/>
              <a:chExt cx="1714500" cy="1714500"/>
            </a:xfrm>
          </p:grpSpPr>
          <p:sp>
            <p:nvSpPr>
              <p:cNvPr id="26" name="Rectangle: Diagonal Corners Rounded 25">
                <a:extLst>
                  <a:ext uri="{FF2B5EF4-FFF2-40B4-BE49-F238E27FC236}">
                    <a16:creationId xmlns:a16="http://schemas.microsoft.com/office/drawing/2014/main" id="{6BDCE4F9-1388-9AEA-00C2-35BE574D4E21}"/>
                  </a:ext>
                </a:extLst>
              </p:cNvPr>
              <p:cNvSpPr/>
              <p:nvPr/>
            </p:nvSpPr>
            <p:spPr>
              <a:xfrm flipV="1">
                <a:off x="45971" y="23618"/>
                <a:ext cx="1622560" cy="1667264"/>
              </a:xfrm>
              <a:prstGeom prst="round2DiagRect">
                <a:avLst>
                  <a:gd name="adj1" fmla="val 7948"/>
                  <a:gd name="adj2" fmla="val 45033"/>
                </a:avLst>
              </a:prstGeom>
              <a:solidFill>
                <a:srgbClr val="A0C9CA"/>
              </a:solidFill>
              <a:ln>
                <a:solidFill>
                  <a:srgbClr val="A0C9C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sp>
            <p:nvSpPr>
              <p:cNvPr id="27" name="Oval 26">
                <a:extLst>
                  <a:ext uri="{FF2B5EF4-FFF2-40B4-BE49-F238E27FC236}">
                    <a16:creationId xmlns:a16="http://schemas.microsoft.com/office/drawing/2014/main" id="{DDE6DEDC-2620-7AD2-05D2-8C028BB69E7E}"/>
                  </a:ext>
                </a:extLst>
              </p:cNvPr>
              <p:cNvSpPr/>
              <p:nvPr/>
            </p:nvSpPr>
            <p:spPr>
              <a:xfrm>
                <a:off x="0" y="0"/>
                <a:ext cx="1714500" cy="1714500"/>
              </a:xfrm>
              <a:prstGeom prst="ellipse">
                <a:avLst/>
              </a:prstGeom>
              <a:solidFill>
                <a:schemeClr val="bg1"/>
              </a:solidFill>
              <a:ln>
                <a:solidFill>
                  <a:srgbClr val="A0C9C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grpSp>
        <p:sp>
          <p:nvSpPr>
            <p:cNvPr id="25" name="TextBox 4101">
              <a:extLst>
                <a:ext uri="{FF2B5EF4-FFF2-40B4-BE49-F238E27FC236}">
                  <a16:creationId xmlns:a16="http://schemas.microsoft.com/office/drawing/2014/main" id="{F6965803-ECA9-9851-D79E-B3AA56BEFC71}"/>
                </a:ext>
              </a:extLst>
            </p:cNvPr>
            <p:cNvSpPr txBox="1"/>
            <p:nvPr/>
          </p:nvSpPr>
          <p:spPr>
            <a:xfrm>
              <a:off x="38420" y="583874"/>
              <a:ext cx="1355724" cy="409575"/>
            </a:xfrm>
            <a:prstGeom prst="rect">
              <a:avLst/>
            </a:prstGeom>
            <a:noFill/>
          </p:spPr>
          <p:txBody>
            <a:bodyPr wrap="square" rtlCol="0">
              <a:noAutofit/>
            </a:bodyPr>
            <a:lstStyle/>
            <a:p>
              <a:pPr algn="ctr" rtl="0">
                <a:lnSpc>
                  <a:spcPct val="115000"/>
                </a:lnSpc>
              </a:pPr>
              <a:r>
                <a:rPr lang="ar-SY"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مخاطر الاحتيال</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7" name="Group 6">
            <a:extLst>
              <a:ext uri="{FF2B5EF4-FFF2-40B4-BE49-F238E27FC236}">
                <a16:creationId xmlns:a16="http://schemas.microsoft.com/office/drawing/2014/main" id="{C89A0C58-40D7-4105-6B9A-8EF89781A863}"/>
              </a:ext>
            </a:extLst>
          </p:cNvPr>
          <p:cNvGrpSpPr/>
          <p:nvPr/>
        </p:nvGrpSpPr>
        <p:grpSpPr>
          <a:xfrm>
            <a:off x="6168057" y="2324100"/>
            <a:ext cx="2744790" cy="2743200"/>
            <a:chOff x="3016476" y="0"/>
            <a:chExt cx="1432998" cy="1432999"/>
          </a:xfrm>
        </p:grpSpPr>
        <p:grpSp>
          <p:nvGrpSpPr>
            <p:cNvPr id="20" name="Group 19">
              <a:extLst>
                <a:ext uri="{FF2B5EF4-FFF2-40B4-BE49-F238E27FC236}">
                  <a16:creationId xmlns:a16="http://schemas.microsoft.com/office/drawing/2014/main" id="{4243FCC3-7748-022C-0920-6C2E5128B2FA}"/>
                </a:ext>
              </a:extLst>
            </p:cNvPr>
            <p:cNvGrpSpPr/>
            <p:nvPr/>
          </p:nvGrpSpPr>
          <p:grpSpPr>
            <a:xfrm>
              <a:off x="3016476" y="0"/>
              <a:ext cx="1432998" cy="1432999"/>
              <a:chOff x="3016478" y="0"/>
              <a:chExt cx="1714500" cy="1714500"/>
            </a:xfrm>
          </p:grpSpPr>
          <p:sp>
            <p:nvSpPr>
              <p:cNvPr id="22" name="Rectangle: Diagonal Corners Rounded 21">
                <a:extLst>
                  <a:ext uri="{FF2B5EF4-FFF2-40B4-BE49-F238E27FC236}">
                    <a16:creationId xmlns:a16="http://schemas.microsoft.com/office/drawing/2014/main" id="{C72E1065-4277-5639-9FBD-2D458BF0523D}"/>
                  </a:ext>
                </a:extLst>
              </p:cNvPr>
              <p:cNvSpPr/>
              <p:nvPr/>
            </p:nvSpPr>
            <p:spPr>
              <a:xfrm flipV="1">
                <a:off x="3062449" y="23618"/>
                <a:ext cx="1622560" cy="1667264"/>
              </a:xfrm>
              <a:prstGeom prst="round2DiagRect">
                <a:avLst>
                  <a:gd name="adj1" fmla="val 7948"/>
                  <a:gd name="adj2" fmla="val 45033"/>
                </a:avLst>
              </a:prstGeom>
              <a:solidFill>
                <a:srgbClr val="BFBFBF"/>
              </a:solidFill>
              <a:ln>
                <a:solidFill>
                  <a:srgbClr val="BFBFB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sp>
            <p:nvSpPr>
              <p:cNvPr id="23" name="Oval 22">
                <a:extLst>
                  <a:ext uri="{FF2B5EF4-FFF2-40B4-BE49-F238E27FC236}">
                    <a16:creationId xmlns:a16="http://schemas.microsoft.com/office/drawing/2014/main" id="{65E30704-1642-4316-8FB8-91FD0C156E09}"/>
                  </a:ext>
                </a:extLst>
              </p:cNvPr>
              <p:cNvSpPr/>
              <p:nvPr/>
            </p:nvSpPr>
            <p:spPr>
              <a:xfrm>
                <a:off x="3016478" y="0"/>
                <a:ext cx="1714500" cy="1714500"/>
              </a:xfrm>
              <a:prstGeom prst="ellipse">
                <a:avLst/>
              </a:prstGeom>
              <a:solidFill>
                <a:schemeClr val="bg1"/>
              </a:solidFill>
              <a:ln>
                <a:solidFill>
                  <a:srgbClr val="BFBFB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grpSp>
        <p:sp>
          <p:nvSpPr>
            <p:cNvPr id="21" name="TextBox 67">
              <a:extLst>
                <a:ext uri="{FF2B5EF4-FFF2-40B4-BE49-F238E27FC236}">
                  <a16:creationId xmlns:a16="http://schemas.microsoft.com/office/drawing/2014/main" id="{DE0608AE-154C-98EC-4D0B-B04452BC374E}"/>
                </a:ext>
              </a:extLst>
            </p:cNvPr>
            <p:cNvSpPr txBox="1"/>
            <p:nvPr/>
          </p:nvSpPr>
          <p:spPr>
            <a:xfrm>
              <a:off x="3054824" y="583874"/>
              <a:ext cx="1355724" cy="409575"/>
            </a:xfrm>
            <a:prstGeom prst="rect">
              <a:avLst/>
            </a:prstGeom>
            <a:noFill/>
          </p:spPr>
          <p:txBody>
            <a:bodyPr wrap="square" rtlCol="0">
              <a:noAutofit/>
            </a:bodyPr>
            <a:lstStyle/>
            <a:p>
              <a:pPr algn="ctr" rtl="0">
                <a:lnSpc>
                  <a:spcPct val="115000"/>
                </a:lnSpc>
              </a:pPr>
              <a:r>
                <a:rPr lang="ar-SY"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مخاطر الرقابة</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algn="ctr" rtl="0">
                <a:lnSpc>
                  <a:spcPct val="115000"/>
                </a:lnSpc>
              </a:pPr>
              <a:r>
                <a:rPr lang="en-US" sz="3200" b="1" kern="1200">
                  <a:solidFill>
                    <a:srgbClr val="000000"/>
                  </a:solidFill>
                  <a:effectLst/>
                  <a:latin typeface="Adobe Arabic" panose="02040503050201020203" pitchFamily="18" charset="-78"/>
                  <a:ea typeface="Calibri" panose="020F0502020204030204" pitchFamily="34" charset="0"/>
                  <a:cs typeface="Sakkal Majalla" panose="02000000000000000000" pitchFamily="2" charset="-78"/>
                </a:rPr>
                <a:t> </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10" name="Group 9">
            <a:extLst>
              <a:ext uri="{FF2B5EF4-FFF2-40B4-BE49-F238E27FC236}">
                <a16:creationId xmlns:a16="http://schemas.microsoft.com/office/drawing/2014/main" id="{923003A2-A953-A81F-3B2F-67682A906F05}"/>
              </a:ext>
            </a:extLst>
          </p:cNvPr>
          <p:cNvGrpSpPr/>
          <p:nvPr/>
        </p:nvGrpSpPr>
        <p:grpSpPr>
          <a:xfrm>
            <a:off x="3279151" y="2324100"/>
            <a:ext cx="2744790" cy="2743200"/>
            <a:chOff x="1508238" y="0"/>
            <a:chExt cx="1432998" cy="1432999"/>
          </a:xfrm>
        </p:grpSpPr>
        <p:grpSp>
          <p:nvGrpSpPr>
            <p:cNvPr id="16" name="Group 15">
              <a:extLst>
                <a:ext uri="{FF2B5EF4-FFF2-40B4-BE49-F238E27FC236}">
                  <a16:creationId xmlns:a16="http://schemas.microsoft.com/office/drawing/2014/main" id="{2FA5E8E0-9042-A183-D85D-04AFF36BE4E8}"/>
                </a:ext>
              </a:extLst>
            </p:cNvPr>
            <p:cNvGrpSpPr/>
            <p:nvPr/>
          </p:nvGrpSpPr>
          <p:grpSpPr>
            <a:xfrm>
              <a:off x="1508238" y="0"/>
              <a:ext cx="1432998" cy="1432999"/>
              <a:chOff x="1508239" y="0"/>
              <a:chExt cx="1714500" cy="1714500"/>
            </a:xfrm>
          </p:grpSpPr>
          <p:sp>
            <p:nvSpPr>
              <p:cNvPr id="18" name="Rectangle: Diagonal Corners Rounded 17">
                <a:extLst>
                  <a:ext uri="{FF2B5EF4-FFF2-40B4-BE49-F238E27FC236}">
                    <a16:creationId xmlns:a16="http://schemas.microsoft.com/office/drawing/2014/main" id="{2E260D80-6528-2412-D3F2-0702743967AA}"/>
                  </a:ext>
                </a:extLst>
              </p:cNvPr>
              <p:cNvSpPr/>
              <p:nvPr/>
            </p:nvSpPr>
            <p:spPr>
              <a:xfrm flipV="1">
                <a:off x="1554210" y="23618"/>
                <a:ext cx="1622560" cy="1667264"/>
              </a:xfrm>
              <a:prstGeom prst="round2DiagRect">
                <a:avLst>
                  <a:gd name="adj1" fmla="val 7948"/>
                  <a:gd name="adj2" fmla="val 45033"/>
                </a:avLst>
              </a:prstGeom>
              <a:solidFill>
                <a:srgbClr val="FFD366"/>
              </a:solidFill>
              <a:ln>
                <a:solidFill>
                  <a:srgbClr val="FFD3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sp>
            <p:nvSpPr>
              <p:cNvPr id="19" name="Oval 18">
                <a:extLst>
                  <a:ext uri="{FF2B5EF4-FFF2-40B4-BE49-F238E27FC236}">
                    <a16:creationId xmlns:a16="http://schemas.microsoft.com/office/drawing/2014/main" id="{8996F327-FCB7-88B4-59FA-ADA1245DA4C4}"/>
                  </a:ext>
                </a:extLst>
              </p:cNvPr>
              <p:cNvSpPr/>
              <p:nvPr/>
            </p:nvSpPr>
            <p:spPr>
              <a:xfrm>
                <a:off x="1508239" y="0"/>
                <a:ext cx="1714500" cy="1714500"/>
              </a:xfrm>
              <a:prstGeom prst="ellipse">
                <a:avLst/>
              </a:prstGeom>
              <a:solidFill>
                <a:schemeClr val="bg1"/>
              </a:solidFill>
              <a:ln>
                <a:solidFill>
                  <a:srgbClr val="FFD3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grpSp>
        <p:sp>
          <p:nvSpPr>
            <p:cNvPr id="17" name="TextBox 71">
              <a:extLst>
                <a:ext uri="{FF2B5EF4-FFF2-40B4-BE49-F238E27FC236}">
                  <a16:creationId xmlns:a16="http://schemas.microsoft.com/office/drawing/2014/main" id="{C292374E-9C76-4BD2-D750-C7A607475B46}"/>
                </a:ext>
              </a:extLst>
            </p:cNvPr>
            <p:cNvSpPr txBox="1"/>
            <p:nvPr/>
          </p:nvSpPr>
          <p:spPr>
            <a:xfrm>
              <a:off x="1547090" y="553910"/>
              <a:ext cx="1355724" cy="413866"/>
            </a:xfrm>
            <a:prstGeom prst="rect">
              <a:avLst/>
            </a:prstGeom>
            <a:noFill/>
          </p:spPr>
          <p:txBody>
            <a:bodyPr wrap="square" rtlCol="0">
              <a:noAutofit/>
            </a:bodyPr>
            <a:lstStyle/>
            <a:p>
              <a:pPr algn="ctr" rtl="0">
                <a:lnSpc>
                  <a:spcPct val="115000"/>
                </a:lnSpc>
              </a:pPr>
              <a:r>
                <a:rPr lang="ar-SY"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مخاطر الاكتشاف</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algn="ctr" rtl="0">
                <a:lnSpc>
                  <a:spcPct val="115000"/>
                </a:lnSpc>
              </a:pPr>
              <a:r>
                <a:rPr lang="en-US" sz="3200" b="1" kern="1200">
                  <a:solidFill>
                    <a:srgbClr val="000000"/>
                  </a:solidFill>
                  <a:effectLst/>
                  <a:latin typeface="Adobe Arabic" panose="02040503050201020203" pitchFamily="18" charset="-78"/>
                  <a:ea typeface="Calibri" panose="020F0502020204030204" pitchFamily="34" charset="0"/>
                  <a:cs typeface="Sakkal Majalla" panose="02000000000000000000" pitchFamily="2" charset="-78"/>
                </a:rPr>
                <a:t> </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11" name="Group 10">
            <a:extLst>
              <a:ext uri="{FF2B5EF4-FFF2-40B4-BE49-F238E27FC236}">
                <a16:creationId xmlns:a16="http://schemas.microsoft.com/office/drawing/2014/main" id="{F1756EAE-4528-73EE-A8C8-F731DC569C11}"/>
              </a:ext>
            </a:extLst>
          </p:cNvPr>
          <p:cNvGrpSpPr/>
          <p:nvPr/>
        </p:nvGrpSpPr>
        <p:grpSpPr>
          <a:xfrm>
            <a:off x="9056965" y="2324100"/>
            <a:ext cx="2744790" cy="2743200"/>
            <a:chOff x="4524715" y="0"/>
            <a:chExt cx="1432998" cy="1432999"/>
          </a:xfrm>
        </p:grpSpPr>
        <p:grpSp>
          <p:nvGrpSpPr>
            <p:cNvPr id="12" name="Group 11">
              <a:extLst>
                <a:ext uri="{FF2B5EF4-FFF2-40B4-BE49-F238E27FC236}">
                  <a16:creationId xmlns:a16="http://schemas.microsoft.com/office/drawing/2014/main" id="{283FA682-FF09-B142-11B5-34037EDFA26B}"/>
                </a:ext>
              </a:extLst>
            </p:cNvPr>
            <p:cNvGrpSpPr/>
            <p:nvPr/>
          </p:nvGrpSpPr>
          <p:grpSpPr>
            <a:xfrm>
              <a:off x="4524715" y="0"/>
              <a:ext cx="1432998" cy="1432999"/>
              <a:chOff x="4524717" y="0"/>
              <a:chExt cx="1714500" cy="1714500"/>
            </a:xfrm>
          </p:grpSpPr>
          <p:sp>
            <p:nvSpPr>
              <p:cNvPr id="14" name="Rectangle: Diagonal Corners Rounded 13">
                <a:extLst>
                  <a:ext uri="{FF2B5EF4-FFF2-40B4-BE49-F238E27FC236}">
                    <a16:creationId xmlns:a16="http://schemas.microsoft.com/office/drawing/2014/main" id="{55BD7F68-9A08-4FA1-FF52-2D284EC6C7CA}"/>
                  </a:ext>
                </a:extLst>
              </p:cNvPr>
              <p:cNvSpPr/>
              <p:nvPr/>
            </p:nvSpPr>
            <p:spPr>
              <a:xfrm flipV="1">
                <a:off x="4570688" y="23618"/>
                <a:ext cx="1622560" cy="1667264"/>
              </a:xfrm>
              <a:prstGeom prst="round2DiagRect">
                <a:avLst>
                  <a:gd name="adj1" fmla="val 7948"/>
                  <a:gd name="adj2" fmla="val 45033"/>
                </a:avLst>
              </a:prstGeom>
              <a:solidFill>
                <a:srgbClr val="168489"/>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sp>
            <p:nvSpPr>
              <p:cNvPr id="15" name="Oval 14">
                <a:extLst>
                  <a:ext uri="{FF2B5EF4-FFF2-40B4-BE49-F238E27FC236}">
                    <a16:creationId xmlns:a16="http://schemas.microsoft.com/office/drawing/2014/main" id="{B3E888F1-A9FF-26BF-A6FD-5AE51E5478AE}"/>
                  </a:ext>
                </a:extLst>
              </p:cNvPr>
              <p:cNvSpPr/>
              <p:nvPr/>
            </p:nvSpPr>
            <p:spPr>
              <a:xfrm>
                <a:off x="4524717" y="0"/>
                <a:ext cx="1714500" cy="1714500"/>
              </a:xfrm>
              <a:prstGeom prst="ellipse">
                <a:avLst/>
              </a:prstGeom>
              <a:solidFill>
                <a:schemeClr val="bg1"/>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grpSp>
        <p:sp>
          <p:nvSpPr>
            <p:cNvPr id="13" name="TextBox 4142">
              <a:extLst>
                <a:ext uri="{FF2B5EF4-FFF2-40B4-BE49-F238E27FC236}">
                  <a16:creationId xmlns:a16="http://schemas.microsoft.com/office/drawing/2014/main" id="{E7BE89BD-CEAF-2F01-D754-103A0776EB2F}"/>
                </a:ext>
              </a:extLst>
            </p:cNvPr>
            <p:cNvSpPr txBox="1"/>
            <p:nvPr/>
          </p:nvSpPr>
          <p:spPr>
            <a:xfrm>
              <a:off x="4563026" y="396070"/>
              <a:ext cx="1355724" cy="729710"/>
            </a:xfrm>
            <a:prstGeom prst="rect">
              <a:avLst/>
            </a:prstGeom>
            <a:noFill/>
          </p:spPr>
          <p:txBody>
            <a:bodyPr wrap="square" rtlCol="0">
              <a:noAutofit/>
            </a:bodyPr>
            <a:lstStyle/>
            <a:p>
              <a:pPr algn="ctr" rtl="0">
                <a:lnSpc>
                  <a:spcPct val="115000"/>
                </a:lnSpc>
              </a:pPr>
              <a:r>
                <a:rPr lang="ar-SY" sz="32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مخاطر التحريف الجوهري</a:t>
              </a:r>
              <a:endParaRPr lang="en-US"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algn="ctr" rtl="0">
                <a:lnSpc>
                  <a:spcPct val="115000"/>
                </a:lnSpc>
              </a:pPr>
              <a:r>
                <a:rPr lang="en-US" sz="3200" b="1" kern="1200" dirty="0">
                  <a:solidFill>
                    <a:srgbClr val="000000"/>
                  </a:solidFill>
                  <a:effectLst/>
                  <a:latin typeface="Adobe Arabic" panose="02040503050201020203" pitchFamily="18" charset="-78"/>
                  <a:ea typeface="Calibri" panose="020F0502020204030204" pitchFamily="34" charset="0"/>
                  <a:cs typeface="Sakkal Majalla" panose="02000000000000000000" pitchFamily="2" charset="-78"/>
                </a:rPr>
                <a:t> </a:t>
              </a:r>
              <a:endParaRPr lang="en-US"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Tree>
    <p:extLst>
      <p:ext uri="{BB962C8B-B14F-4D97-AF65-F5344CB8AC3E}">
        <p14:creationId xmlns:p14="http://schemas.microsoft.com/office/powerpoint/2010/main" val="2428241533"/>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ppt_x"/>
                                          </p:val>
                                        </p:tav>
                                        <p:tav tm="100000">
                                          <p:val>
                                            <p:strVal val="#ppt_x"/>
                                          </p:val>
                                        </p:tav>
                                      </p:tavLst>
                                    </p:anim>
                                    <p:anim calcmode="lin" valueType="num">
                                      <p:cBhvr additive="base">
                                        <p:cTn id="1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500" fill="hold"/>
                                        <p:tgtEl>
                                          <p:spTgt spid="10"/>
                                        </p:tgtEl>
                                        <p:attrNameLst>
                                          <p:attrName>ppt_x</p:attrName>
                                        </p:attrNameLst>
                                      </p:cBhvr>
                                      <p:tavLst>
                                        <p:tav tm="0">
                                          <p:val>
                                            <p:strVal val="#ppt_x"/>
                                          </p:val>
                                        </p:tav>
                                        <p:tav tm="100000">
                                          <p:val>
                                            <p:strVal val="#ppt_x"/>
                                          </p:val>
                                        </p:tav>
                                      </p:tavLst>
                                    </p:anim>
                                    <p:anim calcmode="lin" valueType="num">
                                      <p:cBhvr additive="base">
                                        <p:cTn id="20"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
                                        </p:tgtEl>
                                        <p:attrNameLst>
                                          <p:attrName>style.visibility</p:attrName>
                                        </p:attrNameLst>
                                      </p:cBhvr>
                                      <p:to>
                                        <p:strVal val="visible"/>
                                      </p:to>
                                    </p:set>
                                    <p:anim calcmode="lin" valueType="num">
                                      <p:cBhvr additive="base">
                                        <p:cTn id="25" dur="500" fill="hold"/>
                                        <p:tgtEl>
                                          <p:spTgt spid="3"/>
                                        </p:tgtEl>
                                        <p:attrNameLst>
                                          <p:attrName>ppt_x</p:attrName>
                                        </p:attrNameLst>
                                      </p:cBhvr>
                                      <p:tavLst>
                                        <p:tav tm="0">
                                          <p:val>
                                            <p:strVal val="#ppt_x"/>
                                          </p:val>
                                        </p:tav>
                                        <p:tav tm="100000">
                                          <p:val>
                                            <p:strVal val="#ppt_x"/>
                                          </p:val>
                                        </p:tav>
                                      </p:tavLst>
                                    </p:anim>
                                    <p:anim calcmode="lin" valueType="num">
                                      <p:cBhvr additive="base">
                                        <p:cTn id="26"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F0AD6E5-3CBF-0C86-E2F0-9C3141765703}"/>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8BB99C74-38C0-E9EC-296F-FEFA5BBE6747}"/>
              </a:ext>
            </a:extLst>
          </p:cNvPr>
          <p:cNvSpPr txBox="1"/>
          <p:nvPr/>
        </p:nvSpPr>
        <p:spPr>
          <a:xfrm>
            <a:off x="1638300" y="-105135"/>
            <a:ext cx="8915400" cy="646331"/>
          </a:xfrm>
          <a:prstGeom prst="rect">
            <a:avLst/>
          </a:prstGeom>
          <a:noFill/>
        </p:spPr>
        <p:txBody>
          <a:bodyPr wrap="square">
            <a:spAutoFit/>
          </a:bodyPr>
          <a:lstStyle/>
          <a:p>
            <a:pPr algn="ctr" rtl="1"/>
            <a:r>
              <a:rPr lang="ar-SA" sz="3600" b="1" dirty="0">
                <a:solidFill>
                  <a:schemeClr val="bg1"/>
                </a:solidFill>
                <a:latin typeface="Adobe Arabic" panose="02040503050201020203" pitchFamily="18" charset="-78"/>
                <a:cs typeface="Adobe Arabic" panose="02040503050201020203" pitchFamily="18" charset="-78"/>
              </a:rPr>
              <a:t>خطوات تقييم المخاطر في المراجعة</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B595F0AE-D800-7559-1A61-0C4291574D6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grpSp>
        <p:nvGrpSpPr>
          <p:cNvPr id="79" name="Group 78">
            <a:extLst>
              <a:ext uri="{FF2B5EF4-FFF2-40B4-BE49-F238E27FC236}">
                <a16:creationId xmlns:a16="http://schemas.microsoft.com/office/drawing/2014/main" id="{E9BC7163-F2F8-54A3-818F-FE9085F3238D}"/>
              </a:ext>
            </a:extLst>
          </p:cNvPr>
          <p:cNvGrpSpPr/>
          <p:nvPr/>
        </p:nvGrpSpPr>
        <p:grpSpPr>
          <a:xfrm>
            <a:off x="6096000" y="4538572"/>
            <a:ext cx="5786943" cy="1500280"/>
            <a:chOff x="6096000" y="4538572"/>
            <a:chExt cx="5786943" cy="1500280"/>
          </a:xfrm>
        </p:grpSpPr>
        <p:grpSp>
          <p:nvGrpSpPr>
            <p:cNvPr id="63" name="Group 62">
              <a:extLst>
                <a:ext uri="{FF2B5EF4-FFF2-40B4-BE49-F238E27FC236}">
                  <a16:creationId xmlns:a16="http://schemas.microsoft.com/office/drawing/2014/main" id="{A1A9B5CA-B485-CFF8-C25A-111406211A7A}"/>
                </a:ext>
              </a:extLst>
            </p:cNvPr>
            <p:cNvGrpSpPr/>
            <p:nvPr/>
          </p:nvGrpSpPr>
          <p:grpSpPr>
            <a:xfrm>
              <a:off x="6096000" y="4538572"/>
              <a:ext cx="5786943" cy="1500280"/>
              <a:chOff x="3021605" y="1559048"/>
              <a:chExt cx="3021605" cy="783380"/>
            </a:xfrm>
          </p:grpSpPr>
          <p:grpSp>
            <p:nvGrpSpPr>
              <p:cNvPr id="71" name="Group 70">
                <a:extLst>
                  <a:ext uri="{FF2B5EF4-FFF2-40B4-BE49-F238E27FC236}">
                    <a16:creationId xmlns:a16="http://schemas.microsoft.com/office/drawing/2014/main" id="{AA372EFC-DAB0-F0F2-2A46-66FF4FC7FF49}"/>
                  </a:ext>
                </a:extLst>
              </p:cNvPr>
              <p:cNvGrpSpPr/>
              <p:nvPr/>
            </p:nvGrpSpPr>
            <p:grpSpPr>
              <a:xfrm>
                <a:off x="3021605" y="1597777"/>
                <a:ext cx="2578490" cy="704145"/>
                <a:chOff x="3021605" y="1597777"/>
                <a:chExt cx="2578490" cy="704145"/>
              </a:xfrm>
            </p:grpSpPr>
            <p:sp>
              <p:nvSpPr>
                <p:cNvPr id="75" name="Freeform: Shape 74">
                  <a:extLst>
                    <a:ext uri="{FF2B5EF4-FFF2-40B4-BE49-F238E27FC236}">
                      <a16:creationId xmlns:a16="http://schemas.microsoft.com/office/drawing/2014/main" id="{0203BC97-3A9C-608B-D22F-E43413DB1D38}"/>
                    </a:ext>
                  </a:extLst>
                </p:cNvPr>
                <p:cNvSpPr/>
                <p:nvPr/>
              </p:nvSpPr>
              <p:spPr>
                <a:xfrm rot="5400000">
                  <a:off x="3926920" y="692462"/>
                  <a:ext cx="704145" cy="2514775"/>
                </a:xfrm>
                <a:custGeom>
                  <a:avLst/>
                  <a:gdLst>
                    <a:gd name="connsiteX0" fmla="*/ 0 w 704145"/>
                    <a:gd name="connsiteY0" fmla="*/ 2296554 h 2514775"/>
                    <a:gd name="connsiteX1" fmla="*/ 0 w 704145"/>
                    <a:gd name="connsiteY1" fmla="*/ 1751002 h 2514775"/>
                    <a:gd name="connsiteX2" fmla="*/ 0 w 704145"/>
                    <a:gd name="connsiteY2" fmla="*/ 1423670 h 2514775"/>
                    <a:gd name="connsiteX3" fmla="*/ 0 w 704145"/>
                    <a:gd name="connsiteY3" fmla="*/ 1418436 h 2514775"/>
                    <a:gd name="connsiteX4" fmla="*/ 0 w 704145"/>
                    <a:gd name="connsiteY4" fmla="*/ 878118 h 2514775"/>
                    <a:gd name="connsiteX5" fmla="*/ 0 w 704145"/>
                    <a:gd name="connsiteY5" fmla="*/ 872884 h 2514775"/>
                    <a:gd name="connsiteX6" fmla="*/ 0 w 704145"/>
                    <a:gd name="connsiteY6" fmla="*/ 545552 h 2514775"/>
                    <a:gd name="connsiteX7" fmla="*/ 0 w 704145"/>
                    <a:gd name="connsiteY7" fmla="*/ 0 h 2514775"/>
                    <a:gd name="connsiteX8" fmla="*/ 704145 w 704145"/>
                    <a:gd name="connsiteY8" fmla="*/ 0 h 2514775"/>
                    <a:gd name="connsiteX9" fmla="*/ 704145 w 704145"/>
                    <a:gd name="connsiteY9" fmla="*/ 545552 h 2514775"/>
                    <a:gd name="connsiteX10" fmla="*/ 704145 w 704145"/>
                    <a:gd name="connsiteY10" fmla="*/ 872884 h 2514775"/>
                    <a:gd name="connsiteX11" fmla="*/ 704145 w 704145"/>
                    <a:gd name="connsiteY11" fmla="*/ 878118 h 2514775"/>
                    <a:gd name="connsiteX12" fmla="*/ 704145 w 704145"/>
                    <a:gd name="connsiteY12" fmla="*/ 1418436 h 2514775"/>
                    <a:gd name="connsiteX13" fmla="*/ 704145 w 704145"/>
                    <a:gd name="connsiteY13" fmla="*/ 1423670 h 2514775"/>
                    <a:gd name="connsiteX14" fmla="*/ 704145 w 704145"/>
                    <a:gd name="connsiteY14" fmla="*/ 1751002 h 2514775"/>
                    <a:gd name="connsiteX15" fmla="*/ 704145 w 704145"/>
                    <a:gd name="connsiteY15" fmla="*/ 2296554 h 2514775"/>
                    <a:gd name="connsiteX16" fmla="*/ 352072 w 704145"/>
                    <a:gd name="connsiteY16" fmla="*/ 2514775 h 251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04145" h="2514775">
                      <a:moveTo>
                        <a:pt x="0" y="2296554"/>
                      </a:moveTo>
                      <a:lnTo>
                        <a:pt x="0" y="1751002"/>
                      </a:lnTo>
                      <a:lnTo>
                        <a:pt x="0" y="1423670"/>
                      </a:lnTo>
                      <a:lnTo>
                        <a:pt x="0" y="1418436"/>
                      </a:lnTo>
                      <a:lnTo>
                        <a:pt x="0" y="878118"/>
                      </a:lnTo>
                      <a:lnTo>
                        <a:pt x="0" y="872884"/>
                      </a:lnTo>
                      <a:lnTo>
                        <a:pt x="0" y="545552"/>
                      </a:lnTo>
                      <a:lnTo>
                        <a:pt x="0" y="0"/>
                      </a:lnTo>
                      <a:lnTo>
                        <a:pt x="704145" y="0"/>
                      </a:lnTo>
                      <a:lnTo>
                        <a:pt x="704145" y="545552"/>
                      </a:lnTo>
                      <a:lnTo>
                        <a:pt x="704145" y="872884"/>
                      </a:lnTo>
                      <a:lnTo>
                        <a:pt x="704145" y="878118"/>
                      </a:lnTo>
                      <a:lnTo>
                        <a:pt x="704145" y="1418436"/>
                      </a:lnTo>
                      <a:lnTo>
                        <a:pt x="704145" y="1423670"/>
                      </a:lnTo>
                      <a:lnTo>
                        <a:pt x="704145" y="1751002"/>
                      </a:lnTo>
                      <a:lnTo>
                        <a:pt x="704145" y="2296554"/>
                      </a:lnTo>
                      <a:lnTo>
                        <a:pt x="352072" y="2514775"/>
                      </a:lnTo>
                      <a:close/>
                    </a:path>
                  </a:pathLst>
                </a:custGeom>
                <a:solidFill>
                  <a:srgbClr val="168489"/>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3200"/>
                </a:p>
              </p:txBody>
            </p:sp>
            <p:sp>
              <p:nvSpPr>
                <p:cNvPr id="76" name="Freeform: Shape 75">
                  <a:extLst>
                    <a:ext uri="{FF2B5EF4-FFF2-40B4-BE49-F238E27FC236}">
                      <a16:creationId xmlns:a16="http://schemas.microsoft.com/office/drawing/2014/main" id="{8D08B97C-EB99-1C87-60A8-EA426ADC62A0}"/>
                    </a:ext>
                  </a:extLst>
                </p:cNvPr>
                <p:cNvSpPr/>
                <p:nvPr/>
              </p:nvSpPr>
              <p:spPr>
                <a:xfrm rot="5400000">
                  <a:off x="3990635" y="692462"/>
                  <a:ext cx="704145" cy="2514775"/>
                </a:xfrm>
                <a:custGeom>
                  <a:avLst/>
                  <a:gdLst>
                    <a:gd name="connsiteX0" fmla="*/ 0 w 704145"/>
                    <a:gd name="connsiteY0" fmla="*/ 2296554 h 2514775"/>
                    <a:gd name="connsiteX1" fmla="*/ 0 w 704145"/>
                    <a:gd name="connsiteY1" fmla="*/ 1751002 h 2514775"/>
                    <a:gd name="connsiteX2" fmla="*/ 0 w 704145"/>
                    <a:gd name="connsiteY2" fmla="*/ 1423670 h 2514775"/>
                    <a:gd name="connsiteX3" fmla="*/ 0 w 704145"/>
                    <a:gd name="connsiteY3" fmla="*/ 1418436 h 2514775"/>
                    <a:gd name="connsiteX4" fmla="*/ 0 w 704145"/>
                    <a:gd name="connsiteY4" fmla="*/ 878118 h 2514775"/>
                    <a:gd name="connsiteX5" fmla="*/ 0 w 704145"/>
                    <a:gd name="connsiteY5" fmla="*/ 872884 h 2514775"/>
                    <a:gd name="connsiteX6" fmla="*/ 0 w 704145"/>
                    <a:gd name="connsiteY6" fmla="*/ 545552 h 2514775"/>
                    <a:gd name="connsiteX7" fmla="*/ 0 w 704145"/>
                    <a:gd name="connsiteY7" fmla="*/ 0 h 2514775"/>
                    <a:gd name="connsiteX8" fmla="*/ 704145 w 704145"/>
                    <a:gd name="connsiteY8" fmla="*/ 0 h 2514775"/>
                    <a:gd name="connsiteX9" fmla="*/ 704145 w 704145"/>
                    <a:gd name="connsiteY9" fmla="*/ 545552 h 2514775"/>
                    <a:gd name="connsiteX10" fmla="*/ 704145 w 704145"/>
                    <a:gd name="connsiteY10" fmla="*/ 872884 h 2514775"/>
                    <a:gd name="connsiteX11" fmla="*/ 704145 w 704145"/>
                    <a:gd name="connsiteY11" fmla="*/ 878118 h 2514775"/>
                    <a:gd name="connsiteX12" fmla="*/ 704145 w 704145"/>
                    <a:gd name="connsiteY12" fmla="*/ 1418436 h 2514775"/>
                    <a:gd name="connsiteX13" fmla="*/ 704145 w 704145"/>
                    <a:gd name="connsiteY13" fmla="*/ 1423670 h 2514775"/>
                    <a:gd name="connsiteX14" fmla="*/ 704145 w 704145"/>
                    <a:gd name="connsiteY14" fmla="*/ 1751002 h 2514775"/>
                    <a:gd name="connsiteX15" fmla="*/ 704145 w 704145"/>
                    <a:gd name="connsiteY15" fmla="*/ 2296554 h 2514775"/>
                    <a:gd name="connsiteX16" fmla="*/ 352072 w 704145"/>
                    <a:gd name="connsiteY16" fmla="*/ 2514775 h 251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04145" h="2514775">
                      <a:moveTo>
                        <a:pt x="0" y="2296554"/>
                      </a:moveTo>
                      <a:lnTo>
                        <a:pt x="0" y="1751002"/>
                      </a:lnTo>
                      <a:lnTo>
                        <a:pt x="0" y="1423670"/>
                      </a:lnTo>
                      <a:lnTo>
                        <a:pt x="0" y="1418436"/>
                      </a:lnTo>
                      <a:lnTo>
                        <a:pt x="0" y="878118"/>
                      </a:lnTo>
                      <a:lnTo>
                        <a:pt x="0" y="872884"/>
                      </a:lnTo>
                      <a:lnTo>
                        <a:pt x="0" y="545552"/>
                      </a:lnTo>
                      <a:lnTo>
                        <a:pt x="0" y="0"/>
                      </a:lnTo>
                      <a:lnTo>
                        <a:pt x="704145" y="0"/>
                      </a:lnTo>
                      <a:lnTo>
                        <a:pt x="704145" y="545552"/>
                      </a:lnTo>
                      <a:lnTo>
                        <a:pt x="704145" y="872884"/>
                      </a:lnTo>
                      <a:lnTo>
                        <a:pt x="704145" y="878118"/>
                      </a:lnTo>
                      <a:lnTo>
                        <a:pt x="704145" y="1418436"/>
                      </a:lnTo>
                      <a:lnTo>
                        <a:pt x="704145" y="1423670"/>
                      </a:lnTo>
                      <a:lnTo>
                        <a:pt x="704145" y="1751002"/>
                      </a:lnTo>
                      <a:lnTo>
                        <a:pt x="704145" y="2296554"/>
                      </a:lnTo>
                      <a:lnTo>
                        <a:pt x="352072" y="2514775"/>
                      </a:lnTo>
                      <a:close/>
                    </a:path>
                  </a:pathLst>
                </a:custGeom>
                <a:solidFill>
                  <a:schemeClr val="bg1"/>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3200"/>
                </a:p>
              </p:txBody>
            </p:sp>
          </p:grpSp>
          <p:sp>
            <p:nvSpPr>
              <p:cNvPr id="72" name="Oval 71">
                <a:extLst>
                  <a:ext uri="{FF2B5EF4-FFF2-40B4-BE49-F238E27FC236}">
                    <a16:creationId xmlns:a16="http://schemas.microsoft.com/office/drawing/2014/main" id="{AB923F0F-B94A-F567-40CC-09A2439C5415}"/>
                  </a:ext>
                </a:extLst>
              </p:cNvPr>
              <p:cNvSpPr/>
              <p:nvPr/>
            </p:nvSpPr>
            <p:spPr>
              <a:xfrm>
                <a:off x="5259830" y="1559048"/>
                <a:ext cx="783380" cy="783380"/>
              </a:xfrm>
              <a:prstGeom prst="ellipse">
                <a:avLst/>
              </a:prstGeom>
              <a:solidFill>
                <a:srgbClr val="168489"/>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sp>
            <p:nvSpPr>
              <p:cNvPr id="73" name="Oval 72">
                <a:extLst>
                  <a:ext uri="{FF2B5EF4-FFF2-40B4-BE49-F238E27FC236}">
                    <a16:creationId xmlns:a16="http://schemas.microsoft.com/office/drawing/2014/main" id="{1377F6A4-86AE-61DA-DA2C-12A0BEE1D03F}"/>
                  </a:ext>
                </a:extLst>
              </p:cNvPr>
              <p:cNvSpPr/>
              <p:nvPr/>
            </p:nvSpPr>
            <p:spPr>
              <a:xfrm>
                <a:off x="5300773" y="1599554"/>
                <a:ext cx="702368" cy="702368"/>
              </a:xfrm>
              <a:prstGeom prst="ellipse">
                <a:avLst/>
              </a:prstGeom>
              <a:solidFill>
                <a:schemeClr val="bg1"/>
              </a:solidFill>
              <a:ln>
                <a:solidFill>
                  <a:srgbClr val="0058A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sp>
            <p:nvSpPr>
              <p:cNvPr id="74" name="TextBox 166">
                <a:extLst>
                  <a:ext uri="{FF2B5EF4-FFF2-40B4-BE49-F238E27FC236}">
                    <a16:creationId xmlns:a16="http://schemas.microsoft.com/office/drawing/2014/main" id="{0A528289-DBEA-56C5-8882-CDB68565C6E6}"/>
                  </a:ext>
                </a:extLst>
              </p:cNvPr>
              <p:cNvSpPr txBox="1"/>
              <p:nvPr/>
            </p:nvSpPr>
            <p:spPr>
              <a:xfrm>
                <a:off x="3425441" y="1732239"/>
                <a:ext cx="1800427" cy="334271"/>
              </a:xfrm>
              <a:prstGeom prst="rect">
                <a:avLst/>
              </a:prstGeom>
              <a:noFill/>
            </p:spPr>
            <p:txBody>
              <a:bodyPr wrap="square" rtlCol="0">
                <a:spAutoFit/>
              </a:bodyPr>
              <a:lstStyle/>
              <a:p>
                <a:pPr algn="ctr" rtl="0">
                  <a:lnSpc>
                    <a:spcPct val="115000"/>
                  </a:lnSpc>
                </a:pPr>
                <a:r>
                  <a:rPr lang="ar-SA"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وضع خطة المراجعة</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
          <p:nvSpPr>
            <p:cNvPr id="5" name="TextBox 6">
              <a:extLst>
                <a:ext uri="{FF2B5EF4-FFF2-40B4-BE49-F238E27FC236}">
                  <a16:creationId xmlns:a16="http://schemas.microsoft.com/office/drawing/2014/main" id="{FCFE7105-B022-4396-E68C-A24E0CC84882}"/>
                </a:ext>
              </a:extLst>
            </p:cNvPr>
            <p:cNvSpPr txBox="1"/>
            <p:nvPr/>
          </p:nvSpPr>
          <p:spPr>
            <a:xfrm>
              <a:off x="10643866" y="4708662"/>
              <a:ext cx="963725" cy="1086964"/>
            </a:xfrm>
            <a:prstGeom prst="rect">
              <a:avLst/>
            </a:prstGeom>
            <a:noFill/>
          </p:spPr>
          <p:txBody>
            <a:bodyPr wrap="none" rtlCol="0">
              <a:spAutoFit/>
            </a:bodyPr>
            <a:lstStyle/>
            <a:p>
              <a:pPr algn="just" rtl="0">
                <a:lnSpc>
                  <a:spcPct val="115000"/>
                </a:lnSpc>
              </a:pPr>
              <a:r>
                <a:rPr lang="en-US" sz="6000" b="1" kern="1200">
                  <a:solidFill>
                    <a:srgbClr val="168489"/>
                  </a:solidFill>
                  <a:effectLst/>
                  <a:latin typeface="Calibri" panose="020F0502020204030204" pitchFamily="34" charset="0"/>
                  <a:ea typeface="Calibri" panose="020F0502020204030204" pitchFamily="34" charset="0"/>
                  <a:cs typeface="Activist Light"/>
                </a:rPr>
                <a:t>05</a:t>
              </a:r>
              <a:endParaRPr lang="en-US" sz="60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78" name="Group 77">
            <a:extLst>
              <a:ext uri="{FF2B5EF4-FFF2-40B4-BE49-F238E27FC236}">
                <a16:creationId xmlns:a16="http://schemas.microsoft.com/office/drawing/2014/main" id="{C588DFF7-1541-3F52-E732-FF67B2254261}"/>
              </a:ext>
            </a:extLst>
          </p:cNvPr>
          <p:cNvGrpSpPr/>
          <p:nvPr/>
        </p:nvGrpSpPr>
        <p:grpSpPr>
          <a:xfrm>
            <a:off x="6096000" y="3001306"/>
            <a:ext cx="5786943" cy="1500280"/>
            <a:chOff x="6096000" y="3001306"/>
            <a:chExt cx="5786943" cy="1500280"/>
          </a:xfrm>
        </p:grpSpPr>
        <p:grpSp>
          <p:nvGrpSpPr>
            <p:cNvPr id="29" name="Group 28">
              <a:extLst>
                <a:ext uri="{FF2B5EF4-FFF2-40B4-BE49-F238E27FC236}">
                  <a16:creationId xmlns:a16="http://schemas.microsoft.com/office/drawing/2014/main" id="{A4BB3707-695C-8E35-4B2F-F9EA5B72EA55}"/>
                </a:ext>
              </a:extLst>
            </p:cNvPr>
            <p:cNvGrpSpPr/>
            <p:nvPr/>
          </p:nvGrpSpPr>
          <p:grpSpPr>
            <a:xfrm>
              <a:off x="6096000" y="3001306"/>
              <a:ext cx="5786943" cy="1500280"/>
              <a:chOff x="2937076" y="778811"/>
              <a:chExt cx="3021605" cy="783380"/>
            </a:xfrm>
          </p:grpSpPr>
          <p:grpSp>
            <p:nvGrpSpPr>
              <p:cNvPr id="57" name="Group 56">
                <a:extLst>
                  <a:ext uri="{FF2B5EF4-FFF2-40B4-BE49-F238E27FC236}">
                    <a16:creationId xmlns:a16="http://schemas.microsoft.com/office/drawing/2014/main" id="{13C11E06-3ECA-E812-BC49-5A16E9B97EA4}"/>
                  </a:ext>
                </a:extLst>
              </p:cNvPr>
              <p:cNvGrpSpPr/>
              <p:nvPr/>
            </p:nvGrpSpPr>
            <p:grpSpPr>
              <a:xfrm>
                <a:off x="2937076" y="817540"/>
                <a:ext cx="2578490" cy="704145"/>
                <a:chOff x="2937076" y="817540"/>
                <a:chExt cx="2578490" cy="704145"/>
              </a:xfrm>
            </p:grpSpPr>
            <p:sp>
              <p:nvSpPr>
                <p:cNvPr id="61" name="Freeform: Shape 60">
                  <a:extLst>
                    <a:ext uri="{FF2B5EF4-FFF2-40B4-BE49-F238E27FC236}">
                      <a16:creationId xmlns:a16="http://schemas.microsoft.com/office/drawing/2014/main" id="{345AACE8-9969-B268-DD66-9173AA36BB61}"/>
                    </a:ext>
                  </a:extLst>
                </p:cNvPr>
                <p:cNvSpPr/>
                <p:nvPr/>
              </p:nvSpPr>
              <p:spPr>
                <a:xfrm rot="5400000">
                  <a:off x="3842391" y="-87775"/>
                  <a:ext cx="704145" cy="2514775"/>
                </a:xfrm>
                <a:custGeom>
                  <a:avLst/>
                  <a:gdLst>
                    <a:gd name="connsiteX0" fmla="*/ 0 w 704145"/>
                    <a:gd name="connsiteY0" fmla="*/ 2296554 h 2514775"/>
                    <a:gd name="connsiteX1" fmla="*/ 0 w 704145"/>
                    <a:gd name="connsiteY1" fmla="*/ 1751002 h 2514775"/>
                    <a:gd name="connsiteX2" fmla="*/ 0 w 704145"/>
                    <a:gd name="connsiteY2" fmla="*/ 1423670 h 2514775"/>
                    <a:gd name="connsiteX3" fmla="*/ 0 w 704145"/>
                    <a:gd name="connsiteY3" fmla="*/ 1418436 h 2514775"/>
                    <a:gd name="connsiteX4" fmla="*/ 0 w 704145"/>
                    <a:gd name="connsiteY4" fmla="*/ 878118 h 2514775"/>
                    <a:gd name="connsiteX5" fmla="*/ 0 w 704145"/>
                    <a:gd name="connsiteY5" fmla="*/ 872884 h 2514775"/>
                    <a:gd name="connsiteX6" fmla="*/ 0 w 704145"/>
                    <a:gd name="connsiteY6" fmla="*/ 545552 h 2514775"/>
                    <a:gd name="connsiteX7" fmla="*/ 0 w 704145"/>
                    <a:gd name="connsiteY7" fmla="*/ 0 h 2514775"/>
                    <a:gd name="connsiteX8" fmla="*/ 704145 w 704145"/>
                    <a:gd name="connsiteY8" fmla="*/ 0 h 2514775"/>
                    <a:gd name="connsiteX9" fmla="*/ 704145 w 704145"/>
                    <a:gd name="connsiteY9" fmla="*/ 545552 h 2514775"/>
                    <a:gd name="connsiteX10" fmla="*/ 704145 w 704145"/>
                    <a:gd name="connsiteY10" fmla="*/ 872884 h 2514775"/>
                    <a:gd name="connsiteX11" fmla="*/ 704145 w 704145"/>
                    <a:gd name="connsiteY11" fmla="*/ 878118 h 2514775"/>
                    <a:gd name="connsiteX12" fmla="*/ 704145 w 704145"/>
                    <a:gd name="connsiteY12" fmla="*/ 1418436 h 2514775"/>
                    <a:gd name="connsiteX13" fmla="*/ 704145 w 704145"/>
                    <a:gd name="connsiteY13" fmla="*/ 1423670 h 2514775"/>
                    <a:gd name="connsiteX14" fmla="*/ 704145 w 704145"/>
                    <a:gd name="connsiteY14" fmla="*/ 1751002 h 2514775"/>
                    <a:gd name="connsiteX15" fmla="*/ 704145 w 704145"/>
                    <a:gd name="connsiteY15" fmla="*/ 2296554 h 2514775"/>
                    <a:gd name="connsiteX16" fmla="*/ 352072 w 704145"/>
                    <a:gd name="connsiteY16" fmla="*/ 2514775 h 251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04145" h="2514775">
                      <a:moveTo>
                        <a:pt x="0" y="2296554"/>
                      </a:moveTo>
                      <a:lnTo>
                        <a:pt x="0" y="1751002"/>
                      </a:lnTo>
                      <a:lnTo>
                        <a:pt x="0" y="1423670"/>
                      </a:lnTo>
                      <a:lnTo>
                        <a:pt x="0" y="1418436"/>
                      </a:lnTo>
                      <a:lnTo>
                        <a:pt x="0" y="878118"/>
                      </a:lnTo>
                      <a:lnTo>
                        <a:pt x="0" y="872884"/>
                      </a:lnTo>
                      <a:lnTo>
                        <a:pt x="0" y="545552"/>
                      </a:lnTo>
                      <a:lnTo>
                        <a:pt x="0" y="0"/>
                      </a:lnTo>
                      <a:lnTo>
                        <a:pt x="704145" y="0"/>
                      </a:lnTo>
                      <a:lnTo>
                        <a:pt x="704145" y="545552"/>
                      </a:lnTo>
                      <a:lnTo>
                        <a:pt x="704145" y="872884"/>
                      </a:lnTo>
                      <a:lnTo>
                        <a:pt x="704145" y="878118"/>
                      </a:lnTo>
                      <a:lnTo>
                        <a:pt x="704145" y="1418436"/>
                      </a:lnTo>
                      <a:lnTo>
                        <a:pt x="704145" y="1423670"/>
                      </a:lnTo>
                      <a:lnTo>
                        <a:pt x="704145" y="1751002"/>
                      </a:lnTo>
                      <a:lnTo>
                        <a:pt x="704145" y="2296554"/>
                      </a:lnTo>
                      <a:lnTo>
                        <a:pt x="352072" y="2514775"/>
                      </a:lnTo>
                      <a:close/>
                    </a:path>
                  </a:pathLst>
                </a:custGeom>
                <a:solidFill>
                  <a:srgbClr val="168489"/>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3200"/>
                </a:p>
              </p:txBody>
            </p:sp>
            <p:sp>
              <p:nvSpPr>
                <p:cNvPr id="62" name="Freeform: Shape 61">
                  <a:extLst>
                    <a:ext uri="{FF2B5EF4-FFF2-40B4-BE49-F238E27FC236}">
                      <a16:creationId xmlns:a16="http://schemas.microsoft.com/office/drawing/2014/main" id="{8B0095C0-AC61-0608-60E3-C2945EB45FE3}"/>
                    </a:ext>
                  </a:extLst>
                </p:cNvPr>
                <p:cNvSpPr/>
                <p:nvPr/>
              </p:nvSpPr>
              <p:spPr>
                <a:xfrm rot="5400000">
                  <a:off x="3906106" y="-87775"/>
                  <a:ext cx="704145" cy="2514775"/>
                </a:xfrm>
                <a:custGeom>
                  <a:avLst/>
                  <a:gdLst>
                    <a:gd name="connsiteX0" fmla="*/ 0 w 704145"/>
                    <a:gd name="connsiteY0" fmla="*/ 2296554 h 2514775"/>
                    <a:gd name="connsiteX1" fmla="*/ 0 w 704145"/>
                    <a:gd name="connsiteY1" fmla="*/ 1751002 h 2514775"/>
                    <a:gd name="connsiteX2" fmla="*/ 0 w 704145"/>
                    <a:gd name="connsiteY2" fmla="*/ 1423670 h 2514775"/>
                    <a:gd name="connsiteX3" fmla="*/ 0 w 704145"/>
                    <a:gd name="connsiteY3" fmla="*/ 1418436 h 2514775"/>
                    <a:gd name="connsiteX4" fmla="*/ 0 w 704145"/>
                    <a:gd name="connsiteY4" fmla="*/ 878118 h 2514775"/>
                    <a:gd name="connsiteX5" fmla="*/ 0 w 704145"/>
                    <a:gd name="connsiteY5" fmla="*/ 872884 h 2514775"/>
                    <a:gd name="connsiteX6" fmla="*/ 0 w 704145"/>
                    <a:gd name="connsiteY6" fmla="*/ 545552 h 2514775"/>
                    <a:gd name="connsiteX7" fmla="*/ 0 w 704145"/>
                    <a:gd name="connsiteY7" fmla="*/ 0 h 2514775"/>
                    <a:gd name="connsiteX8" fmla="*/ 704145 w 704145"/>
                    <a:gd name="connsiteY8" fmla="*/ 0 h 2514775"/>
                    <a:gd name="connsiteX9" fmla="*/ 704145 w 704145"/>
                    <a:gd name="connsiteY9" fmla="*/ 545552 h 2514775"/>
                    <a:gd name="connsiteX10" fmla="*/ 704145 w 704145"/>
                    <a:gd name="connsiteY10" fmla="*/ 872884 h 2514775"/>
                    <a:gd name="connsiteX11" fmla="*/ 704145 w 704145"/>
                    <a:gd name="connsiteY11" fmla="*/ 878118 h 2514775"/>
                    <a:gd name="connsiteX12" fmla="*/ 704145 w 704145"/>
                    <a:gd name="connsiteY12" fmla="*/ 1418436 h 2514775"/>
                    <a:gd name="connsiteX13" fmla="*/ 704145 w 704145"/>
                    <a:gd name="connsiteY13" fmla="*/ 1423670 h 2514775"/>
                    <a:gd name="connsiteX14" fmla="*/ 704145 w 704145"/>
                    <a:gd name="connsiteY14" fmla="*/ 1751002 h 2514775"/>
                    <a:gd name="connsiteX15" fmla="*/ 704145 w 704145"/>
                    <a:gd name="connsiteY15" fmla="*/ 2296554 h 2514775"/>
                    <a:gd name="connsiteX16" fmla="*/ 352072 w 704145"/>
                    <a:gd name="connsiteY16" fmla="*/ 2514775 h 251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04145" h="2514775">
                      <a:moveTo>
                        <a:pt x="0" y="2296554"/>
                      </a:moveTo>
                      <a:lnTo>
                        <a:pt x="0" y="1751002"/>
                      </a:lnTo>
                      <a:lnTo>
                        <a:pt x="0" y="1423670"/>
                      </a:lnTo>
                      <a:lnTo>
                        <a:pt x="0" y="1418436"/>
                      </a:lnTo>
                      <a:lnTo>
                        <a:pt x="0" y="878118"/>
                      </a:lnTo>
                      <a:lnTo>
                        <a:pt x="0" y="872884"/>
                      </a:lnTo>
                      <a:lnTo>
                        <a:pt x="0" y="545552"/>
                      </a:lnTo>
                      <a:lnTo>
                        <a:pt x="0" y="0"/>
                      </a:lnTo>
                      <a:lnTo>
                        <a:pt x="704145" y="0"/>
                      </a:lnTo>
                      <a:lnTo>
                        <a:pt x="704145" y="545552"/>
                      </a:lnTo>
                      <a:lnTo>
                        <a:pt x="704145" y="872884"/>
                      </a:lnTo>
                      <a:lnTo>
                        <a:pt x="704145" y="878118"/>
                      </a:lnTo>
                      <a:lnTo>
                        <a:pt x="704145" y="1418436"/>
                      </a:lnTo>
                      <a:lnTo>
                        <a:pt x="704145" y="1423670"/>
                      </a:lnTo>
                      <a:lnTo>
                        <a:pt x="704145" y="1751002"/>
                      </a:lnTo>
                      <a:lnTo>
                        <a:pt x="704145" y="2296554"/>
                      </a:lnTo>
                      <a:lnTo>
                        <a:pt x="352072" y="2514775"/>
                      </a:lnTo>
                      <a:close/>
                    </a:path>
                  </a:pathLst>
                </a:custGeom>
                <a:solidFill>
                  <a:schemeClr val="bg1"/>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3200"/>
                </a:p>
              </p:txBody>
            </p:sp>
          </p:grpSp>
          <p:sp>
            <p:nvSpPr>
              <p:cNvPr id="58" name="Oval 57">
                <a:extLst>
                  <a:ext uri="{FF2B5EF4-FFF2-40B4-BE49-F238E27FC236}">
                    <a16:creationId xmlns:a16="http://schemas.microsoft.com/office/drawing/2014/main" id="{1B8EE590-0A96-9E37-D0C3-1E82E426CC6F}"/>
                  </a:ext>
                </a:extLst>
              </p:cNvPr>
              <p:cNvSpPr/>
              <p:nvPr/>
            </p:nvSpPr>
            <p:spPr>
              <a:xfrm>
                <a:off x="5175301" y="778811"/>
                <a:ext cx="783380" cy="783380"/>
              </a:xfrm>
              <a:prstGeom prst="ellipse">
                <a:avLst/>
              </a:prstGeom>
              <a:solidFill>
                <a:srgbClr val="168489"/>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sp>
            <p:nvSpPr>
              <p:cNvPr id="59" name="Oval 58">
                <a:extLst>
                  <a:ext uri="{FF2B5EF4-FFF2-40B4-BE49-F238E27FC236}">
                    <a16:creationId xmlns:a16="http://schemas.microsoft.com/office/drawing/2014/main" id="{890FBC1F-0FDF-944D-C062-FB26C68D9B9B}"/>
                  </a:ext>
                </a:extLst>
              </p:cNvPr>
              <p:cNvSpPr/>
              <p:nvPr/>
            </p:nvSpPr>
            <p:spPr>
              <a:xfrm>
                <a:off x="5216244" y="819317"/>
                <a:ext cx="702368" cy="702368"/>
              </a:xfrm>
              <a:prstGeom prst="ellipse">
                <a:avLst/>
              </a:prstGeom>
              <a:solidFill>
                <a:schemeClr val="bg1"/>
              </a:solidFill>
              <a:ln>
                <a:solidFill>
                  <a:srgbClr val="0058A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sp>
            <p:nvSpPr>
              <p:cNvPr id="60" name="TextBox 104">
                <a:extLst>
                  <a:ext uri="{FF2B5EF4-FFF2-40B4-BE49-F238E27FC236}">
                    <a16:creationId xmlns:a16="http://schemas.microsoft.com/office/drawing/2014/main" id="{896C8A71-05C3-F4AB-4D6F-9D90409FB984}"/>
                  </a:ext>
                </a:extLst>
              </p:cNvPr>
              <p:cNvSpPr txBox="1"/>
              <p:nvPr/>
            </p:nvSpPr>
            <p:spPr>
              <a:xfrm>
                <a:off x="3176347" y="969266"/>
                <a:ext cx="1940881" cy="334271"/>
              </a:xfrm>
              <a:prstGeom prst="rect">
                <a:avLst/>
              </a:prstGeom>
              <a:noFill/>
            </p:spPr>
            <p:txBody>
              <a:bodyPr wrap="square" rtlCol="0">
                <a:spAutoFit/>
              </a:bodyPr>
              <a:lstStyle/>
              <a:p>
                <a:pPr algn="ctr" rtl="0">
                  <a:lnSpc>
                    <a:spcPct val="115000"/>
                  </a:lnSpc>
                </a:pPr>
                <a:r>
                  <a:rPr lang="ar-SA"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تحديد مناطق المخاطر العالية</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
          <p:nvSpPr>
            <p:cNvPr id="31" name="TextBox 6">
              <a:extLst>
                <a:ext uri="{FF2B5EF4-FFF2-40B4-BE49-F238E27FC236}">
                  <a16:creationId xmlns:a16="http://schemas.microsoft.com/office/drawing/2014/main" id="{A3FCA64A-A395-E2CE-FB52-731946546F5F}"/>
                </a:ext>
              </a:extLst>
            </p:cNvPr>
            <p:cNvSpPr txBox="1"/>
            <p:nvPr/>
          </p:nvSpPr>
          <p:spPr>
            <a:xfrm>
              <a:off x="10643866" y="3194941"/>
              <a:ext cx="963725" cy="1086964"/>
            </a:xfrm>
            <a:prstGeom prst="rect">
              <a:avLst/>
            </a:prstGeom>
            <a:noFill/>
          </p:spPr>
          <p:txBody>
            <a:bodyPr wrap="none" rtlCol="0">
              <a:spAutoFit/>
            </a:bodyPr>
            <a:lstStyle/>
            <a:p>
              <a:pPr algn="just" rtl="0">
                <a:lnSpc>
                  <a:spcPct val="115000"/>
                </a:lnSpc>
              </a:pPr>
              <a:r>
                <a:rPr lang="en-US" sz="6000" b="1" kern="1200">
                  <a:solidFill>
                    <a:srgbClr val="168489"/>
                  </a:solidFill>
                  <a:effectLst/>
                  <a:latin typeface="Calibri" panose="020F0502020204030204" pitchFamily="34" charset="0"/>
                  <a:ea typeface="Calibri" panose="020F0502020204030204" pitchFamily="34" charset="0"/>
                  <a:cs typeface="Activist Light"/>
                </a:rPr>
                <a:t>03</a:t>
              </a:r>
              <a:endParaRPr lang="en-US" sz="60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77" name="Group 76">
            <a:extLst>
              <a:ext uri="{FF2B5EF4-FFF2-40B4-BE49-F238E27FC236}">
                <a16:creationId xmlns:a16="http://schemas.microsoft.com/office/drawing/2014/main" id="{CD4C2544-2227-F008-45DA-1CDA3385204D}"/>
              </a:ext>
            </a:extLst>
          </p:cNvPr>
          <p:cNvGrpSpPr/>
          <p:nvPr/>
        </p:nvGrpSpPr>
        <p:grpSpPr>
          <a:xfrm>
            <a:off x="6096000" y="1466850"/>
            <a:ext cx="5786943" cy="1500280"/>
            <a:chOff x="6096000" y="1466850"/>
            <a:chExt cx="5786943" cy="1500280"/>
          </a:xfrm>
        </p:grpSpPr>
        <p:grpSp>
          <p:nvGrpSpPr>
            <p:cNvPr id="37" name="Group 36">
              <a:extLst>
                <a:ext uri="{FF2B5EF4-FFF2-40B4-BE49-F238E27FC236}">
                  <a16:creationId xmlns:a16="http://schemas.microsoft.com/office/drawing/2014/main" id="{58EAB6AA-7CA0-4D0A-E430-AF06F5993742}"/>
                </a:ext>
              </a:extLst>
            </p:cNvPr>
            <p:cNvGrpSpPr/>
            <p:nvPr/>
          </p:nvGrpSpPr>
          <p:grpSpPr>
            <a:xfrm>
              <a:off x="6096000" y="1466850"/>
              <a:ext cx="5786943" cy="1500280"/>
              <a:chOff x="3021605" y="0"/>
              <a:chExt cx="3021605" cy="783380"/>
            </a:xfrm>
          </p:grpSpPr>
          <p:grpSp>
            <p:nvGrpSpPr>
              <p:cNvPr id="45" name="Group 44">
                <a:extLst>
                  <a:ext uri="{FF2B5EF4-FFF2-40B4-BE49-F238E27FC236}">
                    <a16:creationId xmlns:a16="http://schemas.microsoft.com/office/drawing/2014/main" id="{195769F3-3FF2-9071-6DCF-532D1926130E}"/>
                  </a:ext>
                </a:extLst>
              </p:cNvPr>
              <p:cNvGrpSpPr/>
              <p:nvPr/>
            </p:nvGrpSpPr>
            <p:grpSpPr>
              <a:xfrm>
                <a:off x="3021605" y="38729"/>
                <a:ext cx="2578490" cy="704145"/>
                <a:chOff x="3021605" y="38729"/>
                <a:chExt cx="2578490" cy="704145"/>
              </a:xfrm>
            </p:grpSpPr>
            <p:sp>
              <p:nvSpPr>
                <p:cNvPr id="49" name="Freeform: Shape 48">
                  <a:extLst>
                    <a:ext uri="{FF2B5EF4-FFF2-40B4-BE49-F238E27FC236}">
                      <a16:creationId xmlns:a16="http://schemas.microsoft.com/office/drawing/2014/main" id="{CF00ECEA-F614-F4E5-2CD1-CBAD8CCCE8D7}"/>
                    </a:ext>
                  </a:extLst>
                </p:cNvPr>
                <p:cNvSpPr/>
                <p:nvPr/>
              </p:nvSpPr>
              <p:spPr>
                <a:xfrm rot="5400000">
                  <a:off x="3926920" y="-866586"/>
                  <a:ext cx="704145" cy="2514775"/>
                </a:xfrm>
                <a:custGeom>
                  <a:avLst/>
                  <a:gdLst>
                    <a:gd name="connsiteX0" fmla="*/ 0 w 704145"/>
                    <a:gd name="connsiteY0" fmla="*/ 2296554 h 2514775"/>
                    <a:gd name="connsiteX1" fmla="*/ 0 w 704145"/>
                    <a:gd name="connsiteY1" fmla="*/ 1751002 h 2514775"/>
                    <a:gd name="connsiteX2" fmla="*/ 0 w 704145"/>
                    <a:gd name="connsiteY2" fmla="*/ 1423670 h 2514775"/>
                    <a:gd name="connsiteX3" fmla="*/ 0 w 704145"/>
                    <a:gd name="connsiteY3" fmla="*/ 1418436 h 2514775"/>
                    <a:gd name="connsiteX4" fmla="*/ 0 w 704145"/>
                    <a:gd name="connsiteY4" fmla="*/ 878118 h 2514775"/>
                    <a:gd name="connsiteX5" fmla="*/ 0 w 704145"/>
                    <a:gd name="connsiteY5" fmla="*/ 872884 h 2514775"/>
                    <a:gd name="connsiteX6" fmla="*/ 0 w 704145"/>
                    <a:gd name="connsiteY6" fmla="*/ 545552 h 2514775"/>
                    <a:gd name="connsiteX7" fmla="*/ 0 w 704145"/>
                    <a:gd name="connsiteY7" fmla="*/ 0 h 2514775"/>
                    <a:gd name="connsiteX8" fmla="*/ 704145 w 704145"/>
                    <a:gd name="connsiteY8" fmla="*/ 0 h 2514775"/>
                    <a:gd name="connsiteX9" fmla="*/ 704145 w 704145"/>
                    <a:gd name="connsiteY9" fmla="*/ 545552 h 2514775"/>
                    <a:gd name="connsiteX10" fmla="*/ 704145 w 704145"/>
                    <a:gd name="connsiteY10" fmla="*/ 872884 h 2514775"/>
                    <a:gd name="connsiteX11" fmla="*/ 704145 w 704145"/>
                    <a:gd name="connsiteY11" fmla="*/ 878118 h 2514775"/>
                    <a:gd name="connsiteX12" fmla="*/ 704145 w 704145"/>
                    <a:gd name="connsiteY12" fmla="*/ 1418436 h 2514775"/>
                    <a:gd name="connsiteX13" fmla="*/ 704145 w 704145"/>
                    <a:gd name="connsiteY13" fmla="*/ 1423670 h 2514775"/>
                    <a:gd name="connsiteX14" fmla="*/ 704145 w 704145"/>
                    <a:gd name="connsiteY14" fmla="*/ 1751002 h 2514775"/>
                    <a:gd name="connsiteX15" fmla="*/ 704145 w 704145"/>
                    <a:gd name="connsiteY15" fmla="*/ 2296554 h 2514775"/>
                    <a:gd name="connsiteX16" fmla="*/ 352072 w 704145"/>
                    <a:gd name="connsiteY16" fmla="*/ 2514775 h 251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04145" h="2514775">
                      <a:moveTo>
                        <a:pt x="0" y="2296554"/>
                      </a:moveTo>
                      <a:lnTo>
                        <a:pt x="0" y="1751002"/>
                      </a:lnTo>
                      <a:lnTo>
                        <a:pt x="0" y="1423670"/>
                      </a:lnTo>
                      <a:lnTo>
                        <a:pt x="0" y="1418436"/>
                      </a:lnTo>
                      <a:lnTo>
                        <a:pt x="0" y="878118"/>
                      </a:lnTo>
                      <a:lnTo>
                        <a:pt x="0" y="872884"/>
                      </a:lnTo>
                      <a:lnTo>
                        <a:pt x="0" y="545552"/>
                      </a:lnTo>
                      <a:lnTo>
                        <a:pt x="0" y="0"/>
                      </a:lnTo>
                      <a:lnTo>
                        <a:pt x="704145" y="0"/>
                      </a:lnTo>
                      <a:lnTo>
                        <a:pt x="704145" y="545552"/>
                      </a:lnTo>
                      <a:lnTo>
                        <a:pt x="704145" y="872884"/>
                      </a:lnTo>
                      <a:lnTo>
                        <a:pt x="704145" y="878118"/>
                      </a:lnTo>
                      <a:lnTo>
                        <a:pt x="704145" y="1418436"/>
                      </a:lnTo>
                      <a:lnTo>
                        <a:pt x="704145" y="1423670"/>
                      </a:lnTo>
                      <a:lnTo>
                        <a:pt x="704145" y="1751002"/>
                      </a:lnTo>
                      <a:lnTo>
                        <a:pt x="704145" y="2296554"/>
                      </a:lnTo>
                      <a:lnTo>
                        <a:pt x="352072" y="2514775"/>
                      </a:lnTo>
                      <a:close/>
                    </a:path>
                  </a:pathLst>
                </a:custGeom>
                <a:solidFill>
                  <a:srgbClr val="168489"/>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3200"/>
                </a:p>
              </p:txBody>
            </p:sp>
            <p:sp>
              <p:nvSpPr>
                <p:cNvPr id="50" name="Freeform: Shape 49">
                  <a:extLst>
                    <a:ext uri="{FF2B5EF4-FFF2-40B4-BE49-F238E27FC236}">
                      <a16:creationId xmlns:a16="http://schemas.microsoft.com/office/drawing/2014/main" id="{B31890E8-0ACB-74F4-37CC-D0EF4578A057}"/>
                    </a:ext>
                  </a:extLst>
                </p:cNvPr>
                <p:cNvSpPr/>
                <p:nvPr/>
              </p:nvSpPr>
              <p:spPr>
                <a:xfrm rot="5400000">
                  <a:off x="3990635" y="-866586"/>
                  <a:ext cx="704145" cy="2514775"/>
                </a:xfrm>
                <a:custGeom>
                  <a:avLst/>
                  <a:gdLst>
                    <a:gd name="connsiteX0" fmla="*/ 0 w 704145"/>
                    <a:gd name="connsiteY0" fmla="*/ 2296554 h 2514775"/>
                    <a:gd name="connsiteX1" fmla="*/ 0 w 704145"/>
                    <a:gd name="connsiteY1" fmla="*/ 1751002 h 2514775"/>
                    <a:gd name="connsiteX2" fmla="*/ 0 w 704145"/>
                    <a:gd name="connsiteY2" fmla="*/ 1423670 h 2514775"/>
                    <a:gd name="connsiteX3" fmla="*/ 0 w 704145"/>
                    <a:gd name="connsiteY3" fmla="*/ 1418436 h 2514775"/>
                    <a:gd name="connsiteX4" fmla="*/ 0 w 704145"/>
                    <a:gd name="connsiteY4" fmla="*/ 878118 h 2514775"/>
                    <a:gd name="connsiteX5" fmla="*/ 0 w 704145"/>
                    <a:gd name="connsiteY5" fmla="*/ 872884 h 2514775"/>
                    <a:gd name="connsiteX6" fmla="*/ 0 w 704145"/>
                    <a:gd name="connsiteY6" fmla="*/ 545552 h 2514775"/>
                    <a:gd name="connsiteX7" fmla="*/ 0 w 704145"/>
                    <a:gd name="connsiteY7" fmla="*/ 0 h 2514775"/>
                    <a:gd name="connsiteX8" fmla="*/ 704145 w 704145"/>
                    <a:gd name="connsiteY8" fmla="*/ 0 h 2514775"/>
                    <a:gd name="connsiteX9" fmla="*/ 704145 w 704145"/>
                    <a:gd name="connsiteY9" fmla="*/ 545552 h 2514775"/>
                    <a:gd name="connsiteX10" fmla="*/ 704145 w 704145"/>
                    <a:gd name="connsiteY10" fmla="*/ 872884 h 2514775"/>
                    <a:gd name="connsiteX11" fmla="*/ 704145 w 704145"/>
                    <a:gd name="connsiteY11" fmla="*/ 878118 h 2514775"/>
                    <a:gd name="connsiteX12" fmla="*/ 704145 w 704145"/>
                    <a:gd name="connsiteY12" fmla="*/ 1418436 h 2514775"/>
                    <a:gd name="connsiteX13" fmla="*/ 704145 w 704145"/>
                    <a:gd name="connsiteY13" fmla="*/ 1423670 h 2514775"/>
                    <a:gd name="connsiteX14" fmla="*/ 704145 w 704145"/>
                    <a:gd name="connsiteY14" fmla="*/ 1751002 h 2514775"/>
                    <a:gd name="connsiteX15" fmla="*/ 704145 w 704145"/>
                    <a:gd name="connsiteY15" fmla="*/ 2296554 h 2514775"/>
                    <a:gd name="connsiteX16" fmla="*/ 352072 w 704145"/>
                    <a:gd name="connsiteY16" fmla="*/ 2514775 h 251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04145" h="2514775">
                      <a:moveTo>
                        <a:pt x="0" y="2296554"/>
                      </a:moveTo>
                      <a:lnTo>
                        <a:pt x="0" y="1751002"/>
                      </a:lnTo>
                      <a:lnTo>
                        <a:pt x="0" y="1423670"/>
                      </a:lnTo>
                      <a:lnTo>
                        <a:pt x="0" y="1418436"/>
                      </a:lnTo>
                      <a:lnTo>
                        <a:pt x="0" y="878118"/>
                      </a:lnTo>
                      <a:lnTo>
                        <a:pt x="0" y="872884"/>
                      </a:lnTo>
                      <a:lnTo>
                        <a:pt x="0" y="545552"/>
                      </a:lnTo>
                      <a:lnTo>
                        <a:pt x="0" y="0"/>
                      </a:lnTo>
                      <a:lnTo>
                        <a:pt x="704145" y="0"/>
                      </a:lnTo>
                      <a:lnTo>
                        <a:pt x="704145" y="545552"/>
                      </a:lnTo>
                      <a:lnTo>
                        <a:pt x="704145" y="872884"/>
                      </a:lnTo>
                      <a:lnTo>
                        <a:pt x="704145" y="878118"/>
                      </a:lnTo>
                      <a:lnTo>
                        <a:pt x="704145" y="1418436"/>
                      </a:lnTo>
                      <a:lnTo>
                        <a:pt x="704145" y="1423670"/>
                      </a:lnTo>
                      <a:lnTo>
                        <a:pt x="704145" y="1751002"/>
                      </a:lnTo>
                      <a:lnTo>
                        <a:pt x="704145" y="2296554"/>
                      </a:lnTo>
                      <a:lnTo>
                        <a:pt x="352072" y="2514775"/>
                      </a:lnTo>
                      <a:close/>
                    </a:path>
                  </a:pathLst>
                </a:custGeom>
                <a:solidFill>
                  <a:schemeClr val="bg1"/>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3200"/>
                </a:p>
              </p:txBody>
            </p:sp>
          </p:grpSp>
          <p:sp>
            <p:nvSpPr>
              <p:cNvPr id="46" name="Oval 45">
                <a:extLst>
                  <a:ext uri="{FF2B5EF4-FFF2-40B4-BE49-F238E27FC236}">
                    <a16:creationId xmlns:a16="http://schemas.microsoft.com/office/drawing/2014/main" id="{B4FE7BEC-7155-4A98-D7C7-849DF9D22BA0}"/>
                  </a:ext>
                </a:extLst>
              </p:cNvPr>
              <p:cNvSpPr/>
              <p:nvPr/>
            </p:nvSpPr>
            <p:spPr>
              <a:xfrm>
                <a:off x="5259830" y="0"/>
                <a:ext cx="783380" cy="783380"/>
              </a:xfrm>
              <a:prstGeom prst="ellipse">
                <a:avLst/>
              </a:prstGeom>
              <a:solidFill>
                <a:srgbClr val="168489"/>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sp>
            <p:nvSpPr>
              <p:cNvPr id="47" name="Oval 46">
                <a:extLst>
                  <a:ext uri="{FF2B5EF4-FFF2-40B4-BE49-F238E27FC236}">
                    <a16:creationId xmlns:a16="http://schemas.microsoft.com/office/drawing/2014/main" id="{9547B907-2B59-5FCA-C712-7CBD4D1F73FA}"/>
                  </a:ext>
                </a:extLst>
              </p:cNvPr>
              <p:cNvSpPr/>
              <p:nvPr/>
            </p:nvSpPr>
            <p:spPr>
              <a:xfrm>
                <a:off x="5300773" y="40506"/>
                <a:ext cx="702368" cy="702368"/>
              </a:xfrm>
              <a:prstGeom prst="ellipse">
                <a:avLst/>
              </a:prstGeom>
              <a:solidFill>
                <a:schemeClr val="bg1"/>
              </a:solidFill>
              <a:ln>
                <a:solidFill>
                  <a:srgbClr val="0058A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sp>
            <p:nvSpPr>
              <p:cNvPr id="48" name="TextBox 143">
                <a:extLst>
                  <a:ext uri="{FF2B5EF4-FFF2-40B4-BE49-F238E27FC236}">
                    <a16:creationId xmlns:a16="http://schemas.microsoft.com/office/drawing/2014/main" id="{097BFC2B-EF13-43DB-7925-F56DF34C37A9}"/>
                  </a:ext>
                </a:extLst>
              </p:cNvPr>
              <p:cNvSpPr txBox="1"/>
              <p:nvPr/>
            </p:nvSpPr>
            <p:spPr>
              <a:xfrm>
                <a:off x="3339172" y="169794"/>
                <a:ext cx="1971585" cy="334271"/>
              </a:xfrm>
              <a:prstGeom prst="rect">
                <a:avLst/>
              </a:prstGeom>
              <a:noFill/>
            </p:spPr>
            <p:txBody>
              <a:bodyPr wrap="square" rtlCol="0">
                <a:spAutoFit/>
              </a:bodyPr>
              <a:lstStyle/>
              <a:p>
                <a:pPr algn="ctr" rtl="0">
                  <a:lnSpc>
                    <a:spcPct val="115000"/>
                  </a:lnSpc>
                </a:pPr>
                <a:r>
                  <a:rPr lang="ar-SA"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فهم طبيعة الشركة وبيئتها</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
          <p:nvSpPr>
            <p:cNvPr id="35" name="TextBox 6">
              <a:extLst>
                <a:ext uri="{FF2B5EF4-FFF2-40B4-BE49-F238E27FC236}">
                  <a16:creationId xmlns:a16="http://schemas.microsoft.com/office/drawing/2014/main" id="{235C3CFB-5B04-9507-18F8-F543922586AF}"/>
                </a:ext>
              </a:extLst>
            </p:cNvPr>
            <p:cNvSpPr txBox="1"/>
            <p:nvPr/>
          </p:nvSpPr>
          <p:spPr>
            <a:xfrm>
              <a:off x="10643864" y="1681220"/>
              <a:ext cx="963727" cy="1086964"/>
            </a:xfrm>
            <a:prstGeom prst="rect">
              <a:avLst/>
            </a:prstGeom>
            <a:noFill/>
          </p:spPr>
          <p:txBody>
            <a:bodyPr wrap="none" rtlCol="0">
              <a:spAutoFit/>
            </a:bodyPr>
            <a:lstStyle/>
            <a:p>
              <a:pPr algn="just" rtl="1">
                <a:lnSpc>
                  <a:spcPct val="115000"/>
                </a:lnSpc>
              </a:pPr>
              <a:r>
                <a:rPr lang="en-US" sz="6000" b="1" kern="1200">
                  <a:solidFill>
                    <a:srgbClr val="168489"/>
                  </a:solidFill>
                  <a:effectLst/>
                  <a:latin typeface="Calibri" panose="020F0502020204030204" pitchFamily="34" charset="0"/>
                  <a:ea typeface="Calibri" panose="020F0502020204030204" pitchFamily="34" charset="0"/>
                  <a:cs typeface="Activist Light"/>
                </a:rPr>
                <a:t>01</a:t>
              </a:r>
              <a:endParaRPr lang="en-US" sz="60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82" name="Group 81">
            <a:extLst>
              <a:ext uri="{FF2B5EF4-FFF2-40B4-BE49-F238E27FC236}">
                <a16:creationId xmlns:a16="http://schemas.microsoft.com/office/drawing/2014/main" id="{EE42850E-417C-DEA3-BD47-C30287593113}"/>
              </a:ext>
            </a:extLst>
          </p:cNvPr>
          <p:cNvGrpSpPr/>
          <p:nvPr/>
        </p:nvGrpSpPr>
        <p:grpSpPr>
          <a:xfrm>
            <a:off x="309057" y="1466850"/>
            <a:ext cx="5786943" cy="1500280"/>
            <a:chOff x="309057" y="1466850"/>
            <a:chExt cx="5786943" cy="1500280"/>
          </a:xfrm>
        </p:grpSpPr>
        <p:grpSp>
          <p:nvGrpSpPr>
            <p:cNvPr id="38" name="Group 37">
              <a:extLst>
                <a:ext uri="{FF2B5EF4-FFF2-40B4-BE49-F238E27FC236}">
                  <a16:creationId xmlns:a16="http://schemas.microsoft.com/office/drawing/2014/main" id="{6A3D2540-2B18-6E00-E5FA-50D9C2E7874D}"/>
                </a:ext>
              </a:extLst>
            </p:cNvPr>
            <p:cNvGrpSpPr/>
            <p:nvPr/>
          </p:nvGrpSpPr>
          <p:grpSpPr>
            <a:xfrm flipH="1">
              <a:off x="309057" y="1466850"/>
              <a:ext cx="5786943" cy="1500280"/>
              <a:chOff x="0" y="0"/>
              <a:chExt cx="3021605" cy="783380"/>
            </a:xfrm>
          </p:grpSpPr>
          <p:grpSp>
            <p:nvGrpSpPr>
              <p:cNvPr id="39" name="Group 38">
                <a:extLst>
                  <a:ext uri="{FF2B5EF4-FFF2-40B4-BE49-F238E27FC236}">
                    <a16:creationId xmlns:a16="http://schemas.microsoft.com/office/drawing/2014/main" id="{8E43D922-93E8-9F94-4821-7C5D1F9768DF}"/>
                  </a:ext>
                </a:extLst>
              </p:cNvPr>
              <p:cNvGrpSpPr/>
              <p:nvPr/>
            </p:nvGrpSpPr>
            <p:grpSpPr>
              <a:xfrm>
                <a:off x="0" y="38729"/>
                <a:ext cx="2578490" cy="704145"/>
                <a:chOff x="0" y="38729"/>
                <a:chExt cx="2578490" cy="704145"/>
              </a:xfrm>
            </p:grpSpPr>
            <p:sp>
              <p:nvSpPr>
                <p:cNvPr id="43" name="Freeform: Shape 42">
                  <a:extLst>
                    <a:ext uri="{FF2B5EF4-FFF2-40B4-BE49-F238E27FC236}">
                      <a16:creationId xmlns:a16="http://schemas.microsoft.com/office/drawing/2014/main" id="{8D9AEAE7-B2CC-F986-8394-FFFA80C1462B}"/>
                    </a:ext>
                  </a:extLst>
                </p:cNvPr>
                <p:cNvSpPr/>
                <p:nvPr/>
              </p:nvSpPr>
              <p:spPr>
                <a:xfrm rot="5400000">
                  <a:off x="905315" y="-866586"/>
                  <a:ext cx="704145" cy="2514775"/>
                </a:xfrm>
                <a:custGeom>
                  <a:avLst/>
                  <a:gdLst>
                    <a:gd name="connsiteX0" fmla="*/ 0 w 704145"/>
                    <a:gd name="connsiteY0" fmla="*/ 2296554 h 2514775"/>
                    <a:gd name="connsiteX1" fmla="*/ 0 w 704145"/>
                    <a:gd name="connsiteY1" fmla="*/ 1751002 h 2514775"/>
                    <a:gd name="connsiteX2" fmla="*/ 0 w 704145"/>
                    <a:gd name="connsiteY2" fmla="*/ 1423670 h 2514775"/>
                    <a:gd name="connsiteX3" fmla="*/ 0 w 704145"/>
                    <a:gd name="connsiteY3" fmla="*/ 1418436 h 2514775"/>
                    <a:gd name="connsiteX4" fmla="*/ 0 w 704145"/>
                    <a:gd name="connsiteY4" fmla="*/ 878118 h 2514775"/>
                    <a:gd name="connsiteX5" fmla="*/ 0 w 704145"/>
                    <a:gd name="connsiteY5" fmla="*/ 872884 h 2514775"/>
                    <a:gd name="connsiteX6" fmla="*/ 0 w 704145"/>
                    <a:gd name="connsiteY6" fmla="*/ 545552 h 2514775"/>
                    <a:gd name="connsiteX7" fmla="*/ 0 w 704145"/>
                    <a:gd name="connsiteY7" fmla="*/ 0 h 2514775"/>
                    <a:gd name="connsiteX8" fmla="*/ 704145 w 704145"/>
                    <a:gd name="connsiteY8" fmla="*/ 0 h 2514775"/>
                    <a:gd name="connsiteX9" fmla="*/ 704145 w 704145"/>
                    <a:gd name="connsiteY9" fmla="*/ 545552 h 2514775"/>
                    <a:gd name="connsiteX10" fmla="*/ 704145 w 704145"/>
                    <a:gd name="connsiteY10" fmla="*/ 872884 h 2514775"/>
                    <a:gd name="connsiteX11" fmla="*/ 704145 w 704145"/>
                    <a:gd name="connsiteY11" fmla="*/ 878118 h 2514775"/>
                    <a:gd name="connsiteX12" fmla="*/ 704145 w 704145"/>
                    <a:gd name="connsiteY12" fmla="*/ 1418436 h 2514775"/>
                    <a:gd name="connsiteX13" fmla="*/ 704145 w 704145"/>
                    <a:gd name="connsiteY13" fmla="*/ 1423670 h 2514775"/>
                    <a:gd name="connsiteX14" fmla="*/ 704145 w 704145"/>
                    <a:gd name="connsiteY14" fmla="*/ 1751002 h 2514775"/>
                    <a:gd name="connsiteX15" fmla="*/ 704145 w 704145"/>
                    <a:gd name="connsiteY15" fmla="*/ 2296554 h 2514775"/>
                    <a:gd name="connsiteX16" fmla="*/ 352072 w 704145"/>
                    <a:gd name="connsiteY16" fmla="*/ 2514775 h 251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04145" h="2514775">
                      <a:moveTo>
                        <a:pt x="0" y="2296554"/>
                      </a:moveTo>
                      <a:lnTo>
                        <a:pt x="0" y="1751002"/>
                      </a:lnTo>
                      <a:lnTo>
                        <a:pt x="0" y="1423670"/>
                      </a:lnTo>
                      <a:lnTo>
                        <a:pt x="0" y="1418436"/>
                      </a:lnTo>
                      <a:lnTo>
                        <a:pt x="0" y="878118"/>
                      </a:lnTo>
                      <a:lnTo>
                        <a:pt x="0" y="872884"/>
                      </a:lnTo>
                      <a:lnTo>
                        <a:pt x="0" y="545552"/>
                      </a:lnTo>
                      <a:lnTo>
                        <a:pt x="0" y="0"/>
                      </a:lnTo>
                      <a:lnTo>
                        <a:pt x="704145" y="0"/>
                      </a:lnTo>
                      <a:lnTo>
                        <a:pt x="704145" y="545552"/>
                      </a:lnTo>
                      <a:lnTo>
                        <a:pt x="704145" y="872884"/>
                      </a:lnTo>
                      <a:lnTo>
                        <a:pt x="704145" y="878118"/>
                      </a:lnTo>
                      <a:lnTo>
                        <a:pt x="704145" y="1418436"/>
                      </a:lnTo>
                      <a:lnTo>
                        <a:pt x="704145" y="1423670"/>
                      </a:lnTo>
                      <a:lnTo>
                        <a:pt x="704145" y="1751002"/>
                      </a:lnTo>
                      <a:lnTo>
                        <a:pt x="704145" y="2296554"/>
                      </a:lnTo>
                      <a:lnTo>
                        <a:pt x="352072" y="2514775"/>
                      </a:lnTo>
                      <a:close/>
                    </a:path>
                  </a:pathLst>
                </a:custGeom>
                <a:solidFill>
                  <a:srgbClr val="168489"/>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3200"/>
                </a:p>
              </p:txBody>
            </p:sp>
            <p:sp>
              <p:nvSpPr>
                <p:cNvPr id="44" name="Freeform: Shape 43">
                  <a:extLst>
                    <a:ext uri="{FF2B5EF4-FFF2-40B4-BE49-F238E27FC236}">
                      <a16:creationId xmlns:a16="http://schemas.microsoft.com/office/drawing/2014/main" id="{0E358AA6-38CC-916B-5CA5-500FD02792DB}"/>
                    </a:ext>
                  </a:extLst>
                </p:cNvPr>
                <p:cNvSpPr/>
                <p:nvPr/>
              </p:nvSpPr>
              <p:spPr>
                <a:xfrm rot="5400000">
                  <a:off x="969030" y="-866586"/>
                  <a:ext cx="704145" cy="2514775"/>
                </a:xfrm>
                <a:custGeom>
                  <a:avLst/>
                  <a:gdLst>
                    <a:gd name="connsiteX0" fmla="*/ 0 w 704145"/>
                    <a:gd name="connsiteY0" fmla="*/ 2296554 h 2514775"/>
                    <a:gd name="connsiteX1" fmla="*/ 0 w 704145"/>
                    <a:gd name="connsiteY1" fmla="*/ 1751002 h 2514775"/>
                    <a:gd name="connsiteX2" fmla="*/ 0 w 704145"/>
                    <a:gd name="connsiteY2" fmla="*/ 1423670 h 2514775"/>
                    <a:gd name="connsiteX3" fmla="*/ 0 w 704145"/>
                    <a:gd name="connsiteY3" fmla="*/ 1418436 h 2514775"/>
                    <a:gd name="connsiteX4" fmla="*/ 0 w 704145"/>
                    <a:gd name="connsiteY4" fmla="*/ 878118 h 2514775"/>
                    <a:gd name="connsiteX5" fmla="*/ 0 w 704145"/>
                    <a:gd name="connsiteY5" fmla="*/ 872884 h 2514775"/>
                    <a:gd name="connsiteX6" fmla="*/ 0 w 704145"/>
                    <a:gd name="connsiteY6" fmla="*/ 545552 h 2514775"/>
                    <a:gd name="connsiteX7" fmla="*/ 0 w 704145"/>
                    <a:gd name="connsiteY7" fmla="*/ 0 h 2514775"/>
                    <a:gd name="connsiteX8" fmla="*/ 704145 w 704145"/>
                    <a:gd name="connsiteY8" fmla="*/ 0 h 2514775"/>
                    <a:gd name="connsiteX9" fmla="*/ 704145 w 704145"/>
                    <a:gd name="connsiteY9" fmla="*/ 545552 h 2514775"/>
                    <a:gd name="connsiteX10" fmla="*/ 704145 w 704145"/>
                    <a:gd name="connsiteY10" fmla="*/ 872884 h 2514775"/>
                    <a:gd name="connsiteX11" fmla="*/ 704145 w 704145"/>
                    <a:gd name="connsiteY11" fmla="*/ 878118 h 2514775"/>
                    <a:gd name="connsiteX12" fmla="*/ 704145 w 704145"/>
                    <a:gd name="connsiteY12" fmla="*/ 1418436 h 2514775"/>
                    <a:gd name="connsiteX13" fmla="*/ 704145 w 704145"/>
                    <a:gd name="connsiteY13" fmla="*/ 1423670 h 2514775"/>
                    <a:gd name="connsiteX14" fmla="*/ 704145 w 704145"/>
                    <a:gd name="connsiteY14" fmla="*/ 1751002 h 2514775"/>
                    <a:gd name="connsiteX15" fmla="*/ 704145 w 704145"/>
                    <a:gd name="connsiteY15" fmla="*/ 2296554 h 2514775"/>
                    <a:gd name="connsiteX16" fmla="*/ 352072 w 704145"/>
                    <a:gd name="connsiteY16" fmla="*/ 2514775 h 251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04145" h="2514775">
                      <a:moveTo>
                        <a:pt x="0" y="2296554"/>
                      </a:moveTo>
                      <a:lnTo>
                        <a:pt x="0" y="1751002"/>
                      </a:lnTo>
                      <a:lnTo>
                        <a:pt x="0" y="1423670"/>
                      </a:lnTo>
                      <a:lnTo>
                        <a:pt x="0" y="1418436"/>
                      </a:lnTo>
                      <a:lnTo>
                        <a:pt x="0" y="878118"/>
                      </a:lnTo>
                      <a:lnTo>
                        <a:pt x="0" y="872884"/>
                      </a:lnTo>
                      <a:lnTo>
                        <a:pt x="0" y="545552"/>
                      </a:lnTo>
                      <a:lnTo>
                        <a:pt x="0" y="0"/>
                      </a:lnTo>
                      <a:lnTo>
                        <a:pt x="704145" y="0"/>
                      </a:lnTo>
                      <a:lnTo>
                        <a:pt x="704145" y="545552"/>
                      </a:lnTo>
                      <a:lnTo>
                        <a:pt x="704145" y="872884"/>
                      </a:lnTo>
                      <a:lnTo>
                        <a:pt x="704145" y="878118"/>
                      </a:lnTo>
                      <a:lnTo>
                        <a:pt x="704145" y="1418436"/>
                      </a:lnTo>
                      <a:lnTo>
                        <a:pt x="704145" y="1423670"/>
                      </a:lnTo>
                      <a:lnTo>
                        <a:pt x="704145" y="1751002"/>
                      </a:lnTo>
                      <a:lnTo>
                        <a:pt x="704145" y="2296554"/>
                      </a:lnTo>
                      <a:lnTo>
                        <a:pt x="352072" y="2514775"/>
                      </a:lnTo>
                      <a:close/>
                    </a:path>
                  </a:pathLst>
                </a:custGeom>
                <a:solidFill>
                  <a:schemeClr val="bg1"/>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3200"/>
                </a:p>
              </p:txBody>
            </p:sp>
          </p:grpSp>
          <p:sp>
            <p:nvSpPr>
              <p:cNvPr id="40" name="Oval 39">
                <a:extLst>
                  <a:ext uri="{FF2B5EF4-FFF2-40B4-BE49-F238E27FC236}">
                    <a16:creationId xmlns:a16="http://schemas.microsoft.com/office/drawing/2014/main" id="{E9F0B317-C39C-9C5C-932C-5C092C085664}"/>
                  </a:ext>
                </a:extLst>
              </p:cNvPr>
              <p:cNvSpPr/>
              <p:nvPr/>
            </p:nvSpPr>
            <p:spPr>
              <a:xfrm>
                <a:off x="2238225" y="0"/>
                <a:ext cx="783380" cy="783380"/>
              </a:xfrm>
              <a:prstGeom prst="ellipse">
                <a:avLst/>
              </a:prstGeom>
              <a:solidFill>
                <a:srgbClr val="168489"/>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sp>
            <p:nvSpPr>
              <p:cNvPr id="41" name="Oval 40">
                <a:extLst>
                  <a:ext uri="{FF2B5EF4-FFF2-40B4-BE49-F238E27FC236}">
                    <a16:creationId xmlns:a16="http://schemas.microsoft.com/office/drawing/2014/main" id="{34B2A998-FE8D-171B-31AF-4F32BDB08BF7}"/>
                  </a:ext>
                </a:extLst>
              </p:cNvPr>
              <p:cNvSpPr/>
              <p:nvPr/>
            </p:nvSpPr>
            <p:spPr>
              <a:xfrm>
                <a:off x="2279168" y="40506"/>
                <a:ext cx="702368" cy="702368"/>
              </a:xfrm>
              <a:prstGeom prst="ellipse">
                <a:avLst/>
              </a:prstGeom>
              <a:solidFill>
                <a:schemeClr val="bg1"/>
              </a:solidFill>
              <a:ln>
                <a:solidFill>
                  <a:srgbClr val="0058A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sp>
            <p:nvSpPr>
              <p:cNvPr id="42" name="TextBox 124">
                <a:extLst>
                  <a:ext uri="{FF2B5EF4-FFF2-40B4-BE49-F238E27FC236}">
                    <a16:creationId xmlns:a16="http://schemas.microsoft.com/office/drawing/2014/main" id="{54F344B5-E9B7-6374-9E42-9A7C46ACC7FC}"/>
                  </a:ext>
                </a:extLst>
              </p:cNvPr>
              <p:cNvSpPr txBox="1"/>
              <p:nvPr/>
            </p:nvSpPr>
            <p:spPr>
              <a:xfrm>
                <a:off x="191697" y="180213"/>
                <a:ext cx="2080029" cy="334271"/>
              </a:xfrm>
              <a:prstGeom prst="rect">
                <a:avLst/>
              </a:prstGeom>
            </p:spPr>
            <p:txBody>
              <a:bodyPr wrap="square" rtlCol="0">
                <a:spAutoFit/>
              </a:bodyPr>
              <a:lstStyle/>
              <a:p>
                <a:pPr algn="ctr" rtl="0">
                  <a:lnSpc>
                    <a:spcPct val="115000"/>
                  </a:lnSpc>
                </a:pPr>
                <a:r>
                  <a:rPr lang="ar-SA"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تقييم أنظمة الرقابة الداخلية</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
          <p:nvSpPr>
            <p:cNvPr id="36" name="TextBox 6">
              <a:extLst>
                <a:ext uri="{FF2B5EF4-FFF2-40B4-BE49-F238E27FC236}">
                  <a16:creationId xmlns:a16="http://schemas.microsoft.com/office/drawing/2014/main" id="{7D7B8AD6-36A1-8836-84F5-FA96B2739E48}"/>
                </a:ext>
              </a:extLst>
            </p:cNvPr>
            <p:cNvSpPr txBox="1"/>
            <p:nvPr/>
          </p:nvSpPr>
          <p:spPr>
            <a:xfrm>
              <a:off x="557635" y="1681220"/>
              <a:ext cx="963727" cy="1086964"/>
            </a:xfrm>
            <a:prstGeom prst="rect">
              <a:avLst/>
            </a:prstGeom>
            <a:noFill/>
          </p:spPr>
          <p:txBody>
            <a:bodyPr wrap="none" rtlCol="0">
              <a:spAutoFit/>
            </a:bodyPr>
            <a:lstStyle/>
            <a:p>
              <a:pPr algn="just" rtl="1">
                <a:lnSpc>
                  <a:spcPct val="115000"/>
                </a:lnSpc>
              </a:pPr>
              <a:r>
                <a:rPr lang="en-US" sz="6000" b="1" kern="1200">
                  <a:solidFill>
                    <a:srgbClr val="168489"/>
                  </a:solidFill>
                  <a:effectLst/>
                  <a:latin typeface="Calibri" panose="020F0502020204030204" pitchFamily="34" charset="0"/>
                  <a:ea typeface="Calibri" panose="020F0502020204030204" pitchFamily="34" charset="0"/>
                  <a:cs typeface="Activist Light"/>
                </a:rPr>
                <a:t>02</a:t>
              </a:r>
              <a:endParaRPr lang="en-US" sz="60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81" name="Group 80">
            <a:extLst>
              <a:ext uri="{FF2B5EF4-FFF2-40B4-BE49-F238E27FC236}">
                <a16:creationId xmlns:a16="http://schemas.microsoft.com/office/drawing/2014/main" id="{AD6EC71A-240D-A6BC-6417-3AB0D48FCD5D}"/>
              </a:ext>
            </a:extLst>
          </p:cNvPr>
          <p:cNvGrpSpPr/>
          <p:nvPr/>
        </p:nvGrpSpPr>
        <p:grpSpPr>
          <a:xfrm>
            <a:off x="309057" y="3001306"/>
            <a:ext cx="5786943" cy="1500280"/>
            <a:chOff x="309057" y="3001306"/>
            <a:chExt cx="5786943" cy="1500280"/>
          </a:xfrm>
        </p:grpSpPr>
        <p:grpSp>
          <p:nvGrpSpPr>
            <p:cNvPr id="30" name="Group 29">
              <a:extLst>
                <a:ext uri="{FF2B5EF4-FFF2-40B4-BE49-F238E27FC236}">
                  <a16:creationId xmlns:a16="http://schemas.microsoft.com/office/drawing/2014/main" id="{D82F3456-E3C7-A56D-BC83-384CA309A0D3}"/>
                </a:ext>
              </a:extLst>
            </p:cNvPr>
            <p:cNvGrpSpPr/>
            <p:nvPr/>
          </p:nvGrpSpPr>
          <p:grpSpPr>
            <a:xfrm flipH="1">
              <a:off x="309057" y="3001306"/>
              <a:ext cx="5786943" cy="1500280"/>
              <a:chOff x="0" y="778811"/>
              <a:chExt cx="3021605" cy="783380"/>
            </a:xfrm>
          </p:grpSpPr>
          <p:grpSp>
            <p:nvGrpSpPr>
              <p:cNvPr id="51" name="Group 50">
                <a:extLst>
                  <a:ext uri="{FF2B5EF4-FFF2-40B4-BE49-F238E27FC236}">
                    <a16:creationId xmlns:a16="http://schemas.microsoft.com/office/drawing/2014/main" id="{D597808F-4C0A-BF49-AA9D-0F869ED9A229}"/>
                  </a:ext>
                </a:extLst>
              </p:cNvPr>
              <p:cNvGrpSpPr/>
              <p:nvPr/>
            </p:nvGrpSpPr>
            <p:grpSpPr>
              <a:xfrm>
                <a:off x="0" y="817540"/>
                <a:ext cx="2578490" cy="704145"/>
                <a:chOff x="0" y="817540"/>
                <a:chExt cx="2578490" cy="704145"/>
              </a:xfrm>
            </p:grpSpPr>
            <p:sp>
              <p:nvSpPr>
                <p:cNvPr id="55" name="Freeform: Shape 54">
                  <a:extLst>
                    <a:ext uri="{FF2B5EF4-FFF2-40B4-BE49-F238E27FC236}">
                      <a16:creationId xmlns:a16="http://schemas.microsoft.com/office/drawing/2014/main" id="{A763A275-9503-153C-CE3E-631055AA50F4}"/>
                    </a:ext>
                  </a:extLst>
                </p:cNvPr>
                <p:cNvSpPr/>
                <p:nvPr/>
              </p:nvSpPr>
              <p:spPr>
                <a:xfrm rot="5400000">
                  <a:off x="905315" y="-87775"/>
                  <a:ext cx="704145" cy="2514775"/>
                </a:xfrm>
                <a:custGeom>
                  <a:avLst/>
                  <a:gdLst>
                    <a:gd name="connsiteX0" fmla="*/ 0 w 704145"/>
                    <a:gd name="connsiteY0" fmla="*/ 2296554 h 2514775"/>
                    <a:gd name="connsiteX1" fmla="*/ 0 w 704145"/>
                    <a:gd name="connsiteY1" fmla="*/ 1751002 h 2514775"/>
                    <a:gd name="connsiteX2" fmla="*/ 0 w 704145"/>
                    <a:gd name="connsiteY2" fmla="*/ 1423670 h 2514775"/>
                    <a:gd name="connsiteX3" fmla="*/ 0 w 704145"/>
                    <a:gd name="connsiteY3" fmla="*/ 1418436 h 2514775"/>
                    <a:gd name="connsiteX4" fmla="*/ 0 w 704145"/>
                    <a:gd name="connsiteY4" fmla="*/ 878118 h 2514775"/>
                    <a:gd name="connsiteX5" fmla="*/ 0 w 704145"/>
                    <a:gd name="connsiteY5" fmla="*/ 872884 h 2514775"/>
                    <a:gd name="connsiteX6" fmla="*/ 0 w 704145"/>
                    <a:gd name="connsiteY6" fmla="*/ 545552 h 2514775"/>
                    <a:gd name="connsiteX7" fmla="*/ 0 w 704145"/>
                    <a:gd name="connsiteY7" fmla="*/ 0 h 2514775"/>
                    <a:gd name="connsiteX8" fmla="*/ 704145 w 704145"/>
                    <a:gd name="connsiteY8" fmla="*/ 0 h 2514775"/>
                    <a:gd name="connsiteX9" fmla="*/ 704145 w 704145"/>
                    <a:gd name="connsiteY9" fmla="*/ 545552 h 2514775"/>
                    <a:gd name="connsiteX10" fmla="*/ 704145 w 704145"/>
                    <a:gd name="connsiteY10" fmla="*/ 872884 h 2514775"/>
                    <a:gd name="connsiteX11" fmla="*/ 704145 w 704145"/>
                    <a:gd name="connsiteY11" fmla="*/ 878118 h 2514775"/>
                    <a:gd name="connsiteX12" fmla="*/ 704145 w 704145"/>
                    <a:gd name="connsiteY12" fmla="*/ 1418436 h 2514775"/>
                    <a:gd name="connsiteX13" fmla="*/ 704145 w 704145"/>
                    <a:gd name="connsiteY13" fmla="*/ 1423670 h 2514775"/>
                    <a:gd name="connsiteX14" fmla="*/ 704145 w 704145"/>
                    <a:gd name="connsiteY14" fmla="*/ 1751002 h 2514775"/>
                    <a:gd name="connsiteX15" fmla="*/ 704145 w 704145"/>
                    <a:gd name="connsiteY15" fmla="*/ 2296554 h 2514775"/>
                    <a:gd name="connsiteX16" fmla="*/ 352072 w 704145"/>
                    <a:gd name="connsiteY16" fmla="*/ 2514775 h 251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04145" h="2514775">
                      <a:moveTo>
                        <a:pt x="0" y="2296554"/>
                      </a:moveTo>
                      <a:lnTo>
                        <a:pt x="0" y="1751002"/>
                      </a:lnTo>
                      <a:lnTo>
                        <a:pt x="0" y="1423670"/>
                      </a:lnTo>
                      <a:lnTo>
                        <a:pt x="0" y="1418436"/>
                      </a:lnTo>
                      <a:lnTo>
                        <a:pt x="0" y="878118"/>
                      </a:lnTo>
                      <a:lnTo>
                        <a:pt x="0" y="872884"/>
                      </a:lnTo>
                      <a:lnTo>
                        <a:pt x="0" y="545552"/>
                      </a:lnTo>
                      <a:lnTo>
                        <a:pt x="0" y="0"/>
                      </a:lnTo>
                      <a:lnTo>
                        <a:pt x="704145" y="0"/>
                      </a:lnTo>
                      <a:lnTo>
                        <a:pt x="704145" y="545552"/>
                      </a:lnTo>
                      <a:lnTo>
                        <a:pt x="704145" y="872884"/>
                      </a:lnTo>
                      <a:lnTo>
                        <a:pt x="704145" y="878118"/>
                      </a:lnTo>
                      <a:lnTo>
                        <a:pt x="704145" y="1418436"/>
                      </a:lnTo>
                      <a:lnTo>
                        <a:pt x="704145" y="1423670"/>
                      </a:lnTo>
                      <a:lnTo>
                        <a:pt x="704145" y="1751002"/>
                      </a:lnTo>
                      <a:lnTo>
                        <a:pt x="704145" y="2296554"/>
                      </a:lnTo>
                      <a:lnTo>
                        <a:pt x="352072" y="2514775"/>
                      </a:lnTo>
                      <a:close/>
                    </a:path>
                  </a:pathLst>
                </a:custGeom>
                <a:solidFill>
                  <a:srgbClr val="168489"/>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3200"/>
                </a:p>
              </p:txBody>
            </p:sp>
            <p:sp>
              <p:nvSpPr>
                <p:cNvPr id="56" name="Freeform: Shape 55">
                  <a:extLst>
                    <a:ext uri="{FF2B5EF4-FFF2-40B4-BE49-F238E27FC236}">
                      <a16:creationId xmlns:a16="http://schemas.microsoft.com/office/drawing/2014/main" id="{CC7E6B74-6F3E-A1E5-AE6A-6F86A781B383}"/>
                    </a:ext>
                  </a:extLst>
                </p:cNvPr>
                <p:cNvSpPr/>
                <p:nvPr/>
              </p:nvSpPr>
              <p:spPr>
                <a:xfrm rot="5400000">
                  <a:off x="969030" y="-87775"/>
                  <a:ext cx="704145" cy="2514775"/>
                </a:xfrm>
                <a:custGeom>
                  <a:avLst/>
                  <a:gdLst>
                    <a:gd name="connsiteX0" fmla="*/ 0 w 704145"/>
                    <a:gd name="connsiteY0" fmla="*/ 2296554 h 2514775"/>
                    <a:gd name="connsiteX1" fmla="*/ 0 w 704145"/>
                    <a:gd name="connsiteY1" fmla="*/ 1751002 h 2514775"/>
                    <a:gd name="connsiteX2" fmla="*/ 0 w 704145"/>
                    <a:gd name="connsiteY2" fmla="*/ 1423670 h 2514775"/>
                    <a:gd name="connsiteX3" fmla="*/ 0 w 704145"/>
                    <a:gd name="connsiteY3" fmla="*/ 1418436 h 2514775"/>
                    <a:gd name="connsiteX4" fmla="*/ 0 w 704145"/>
                    <a:gd name="connsiteY4" fmla="*/ 878118 h 2514775"/>
                    <a:gd name="connsiteX5" fmla="*/ 0 w 704145"/>
                    <a:gd name="connsiteY5" fmla="*/ 872884 h 2514775"/>
                    <a:gd name="connsiteX6" fmla="*/ 0 w 704145"/>
                    <a:gd name="connsiteY6" fmla="*/ 545552 h 2514775"/>
                    <a:gd name="connsiteX7" fmla="*/ 0 w 704145"/>
                    <a:gd name="connsiteY7" fmla="*/ 0 h 2514775"/>
                    <a:gd name="connsiteX8" fmla="*/ 704145 w 704145"/>
                    <a:gd name="connsiteY8" fmla="*/ 0 h 2514775"/>
                    <a:gd name="connsiteX9" fmla="*/ 704145 w 704145"/>
                    <a:gd name="connsiteY9" fmla="*/ 545552 h 2514775"/>
                    <a:gd name="connsiteX10" fmla="*/ 704145 w 704145"/>
                    <a:gd name="connsiteY10" fmla="*/ 872884 h 2514775"/>
                    <a:gd name="connsiteX11" fmla="*/ 704145 w 704145"/>
                    <a:gd name="connsiteY11" fmla="*/ 878118 h 2514775"/>
                    <a:gd name="connsiteX12" fmla="*/ 704145 w 704145"/>
                    <a:gd name="connsiteY12" fmla="*/ 1418436 h 2514775"/>
                    <a:gd name="connsiteX13" fmla="*/ 704145 w 704145"/>
                    <a:gd name="connsiteY13" fmla="*/ 1423670 h 2514775"/>
                    <a:gd name="connsiteX14" fmla="*/ 704145 w 704145"/>
                    <a:gd name="connsiteY14" fmla="*/ 1751002 h 2514775"/>
                    <a:gd name="connsiteX15" fmla="*/ 704145 w 704145"/>
                    <a:gd name="connsiteY15" fmla="*/ 2296554 h 2514775"/>
                    <a:gd name="connsiteX16" fmla="*/ 352072 w 704145"/>
                    <a:gd name="connsiteY16" fmla="*/ 2514775 h 251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04145" h="2514775">
                      <a:moveTo>
                        <a:pt x="0" y="2296554"/>
                      </a:moveTo>
                      <a:lnTo>
                        <a:pt x="0" y="1751002"/>
                      </a:lnTo>
                      <a:lnTo>
                        <a:pt x="0" y="1423670"/>
                      </a:lnTo>
                      <a:lnTo>
                        <a:pt x="0" y="1418436"/>
                      </a:lnTo>
                      <a:lnTo>
                        <a:pt x="0" y="878118"/>
                      </a:lnTo>
                      <a:lnTo>
                        <a:pt x="0" y="872884"/>
                      </a:lnTo>
                      <a:lnTo>
                        <a:pt x="0" y="545552"/>
                      </a:lnTo>
                      <a:lnTo>
                        <a:pt x="0" y="0"/>
                      </a:lnTo>
                      <a:lnTo>
                        <a:pt x="704145" y="0"/>
                      </a:lnTo>
                      <a:lnTo>
                        <a:pt x="704145" y="545552"/>
                      </a:lnTo>
                      <a:lnTo>
                        <a:pt x="704145" y="872884"/>
                      </a:lnTo>
                      <a:lnTo>
                        <a:pt x="704145" y="878118"/>
                      </a:lnTo>
                      <a:lnTo>
                        <a:pt x="704145" y="1418436"/>
                      </a:lnTo>
                      <a:lnTo>
                        <a:pt x="704145" y="1423670"/>
                      </a:lnTo>
                      <a:lnTo>
                        <a:pt x="704145" y="1751002"/>
                      </a:lnTo>
                      <a:lnTo>
                        <a:pt x="704145" y="2296554"/>
                      </a:lnTo>
                      <a:lnTo>
                        <a:pt x="352072" y="2514775"/>
                      </a:lnTo>
                      <a:close/>
                    </a:path>
                  </a:pathLst>
                </a:custGeom>
                <a:solidFill>
                  <a:schemeClr val="bg1"/>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3200"/>
                </a:p>
              </p:txBody>
            </p:sp>
          </p:grpSp>
          <p:sp>
            <p:nvSpPr>
              <p:cNvPr id="52" name="Oval 51">
                <a:extLst>
                  <a:ext uri="{FF2B5EF4-FFF2-40B4-BE49-F238E27FC236}">
                    <a16:creationId xmlns:a16="http://schemas.microsoft.com/office/drawing/2014/main" id="{8BF02D73-F348-B6AB-1CB5-87E152A6F723}"/>
                  </a:ext>
                </a:extLst>
              </p:cNvPr>
              <p:cNvSpPr/>
              <p:nvPr/>
            </p:nvSpPr>
            <p:spPr>
              <a:xfrm>
                <a:off x="2238225" y="778811"/>
                <a:ext cx="783380" cy="783380"/>
              </a:xfrm>
              <a:prstGeom prst="ellipse">
                <a:avLst/>
              </a:prstGeom>
              <a:solidFill>
                <a:srgbClr val="168489"/>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sp>
            <p:nvSpPr>
              <p:cNvPr id="53" name="Oval 52">
                <a:extLst>
                  <a:ext uri="{FF2B5EF4-FFF2-40B4-BE49-F238E27FC236}">
                    <a16:creationId xmlns:a16="http://schemas.microsoft.com/office/drawing/2014/main" id="{3616B054-F3BC-708A-742F-B9EA556EA1F8}"/>
                  </a:ext>
                </a:extLst>
              </p:cNvPr>
              <p:cNvSpPr/>
              <p:nvPr/>
            </p:nvSpPr>
            <p:spPr>
              <a:xfrm>
                <a:off x="2279168" y="819317"/>
                <a:ext cx="702368" cy="702368"/>
              </a:xfrm>
              <a:prstGeom prst="ellipse">
                <a:avLst/>
              </a:prstGeom>
              <a:solidFill>
                <a:schemeClr val="bg1"/>
              </a:solidFill>
              <a:ln>
                <a:solidFill>
                  <a:srgbClr val="0058A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sp>
            <p:nvSpPr>
              <p:cNvPr id="54" name="TextBox 87">
                <a:extLst>
                  <a:ext uri="{FF2B5EF4-FFF2-40B4-BE49-F238E27FC236}">
                    <a16:creationId xmlns:a16="http://schemas.microsoft.com/office/drawing/2014/main" id="{06CB1C51-699D-696A-6273-D42C06F97446}"/>
                  </a:ext>
                </a:extLst>
              </p:cNvPr>
              <p:cNvSpPr txBox="1"/>
              <p:nvPr/>
            </p:nvSpPr>
            <p:spPr>
              <a:xfrm>
                <a:off x="210773" y="969269"/>
                <a:ext cx="2071536" cy="334271"/>
              </a:xfrm>
              <a:prstGeom prst="rect">
                <a:avLst/>
              </a:prstGeom>
            </p:spPr>
            <p:txBody>
              <a:bodyPr wrap="square" rtlCol="0">
                <a:spAutoFit/>
              </a:bodyPr>
              <a:lstStyle/>
              <a:p>
                <a:pPr algn="ctr" rtl="0">
                  <a:lnSpc>
                    <a:spcPct val="115000"/>
                  </a:lnSpc>
                </a:pPr>
                <a:r>
                  <a:rPr lang="ar-SA"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استخدام الإجراءات التحليلية</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
          <p:nvSpPr>
            <p:cNvPr id="33" name="TextBox 6">
              <a:extLst>
                <a:ext uri="{FF2B5EF4-FFF2-40B4-BE49-F238E27FC236}">
                  <a16:creationId xmlns:a16="http://schemas.microsoft.com/office/drawing/2014/main" id="{8AFA9B30-0A1E-AEF7-D00F-50D007B92C65}"/>
                </a:ext>
              </a:extLst>
            </p:cNvPr>
            <p:cNvSpPr txBox="1"/>
            <p:nvPr/>
          </p:nvSpPr>
          <p:spPr>
            <a:xfrm>
              <a:off x="557637" y="3194941"/>
              <a:ext cx="963725" cy="1086964"/>
            </a:xfrm>
            <a:prstGeom prst="rect">
              <a:avLst/>
            </a:prstGeom>
            <a:noFill/>
          </p:spPr>
          <p:txBody>
            <a:bodyPr wrap="none" rtlCol="0">
              <a:spAutoFit/>
            </a:bodyPr>
            <a:lstStyle/>
            <a:p>
              <a:pPr algn="just" rtl="0">
                <a:lnSpc>
                  <a:spcPct val="115000"/>
                </a:lnSpc>
              </a:pPr>
              <a:r>
                <a:rPr lang="en-US" sz="6000" b="1" kern="1200">
                  <a:solidFill>
                    <a:srgbClr val="168489"/>
                  </a:solidFill>
                  <a:effectLst/>
                  <a:latin typeface="Calibri" panose="020F0502020204030204" pitchFamily="34" charset="0"/>
                  <a:ea typeface="Calibri" panose="020F0502020204030204" pitchFamily="34" charset="0"/>
                  <a:cs typeface="Activist Light"/>
                </a:rPr>
                <a:t>04</a:t>
              </a:r>
              <a:endParaRPr lang="en-US" sz="60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80" name="Group 79">
            <a:extLst>
              <a:ext uri="{FF2B5EF4-FFF2-40B4-BE49-F238E27FC236}">
                <a16:creationId xmlns:a16="http://schemas.microsoft.com/office/drawing/2014/main" id="{FD38BA98-DC6A-395F-3D8C-651CE83D0898}"/>
              </a:ext>
            </a:extLst>
          </p:cNvPr>
          <p:cNvGrpSpPr/>
          <p:nvPr/>
        </p:nvGrpSpPr>
        <p:grpSpPr>
          <a:xfrm>
            <a:off x="309057" y="4538572"/>
            <a:ext cx="5786943" cy="1500280"/>
            <a:chOff x="309057" y="4538572"/>
            <a:chExt cx="5786943" cy="1500280"/>
          </a:xfrm>
        </p:grpSpPr>
        <p:grpSp>
          <p:nvGrpSpPr>
            <p:cNvPr id="64" name="Group 63">
              <a:extLst>
                <a:ext uri="{FF2B5EF4-FFF2-40B4-BE49-F238E27FC236}">
                  <a16:creationId xmlns:a16="http://schemas.microsoft.com/office/drawing/2014/main" id="{90AC90A8-738E-04A8-FE76-691DE00E28AE}"/>
                </a:ext>
              </a:extLst>
            </p:cNvPr>
            <p:cNvGrpSpPr/>
            <p:nvPr/>
          </p:nvGrpSpPr>
          <p:grpSpPr>
            <a:xfrm flipH="1">
              <a:off x="309057" y="4538572"/>
              <a:ext cx="5786943" cy="1500280"/>
              <a:chOff x="0" y="1559048"/>
              <a:chExt cx="3021605" cy="783380"/>
            </a:xfrm>
          </p:grpSpPr>
          <p:grpSp>
            <p:nvGrpSpPr>
              <p:cNvPr id="65" name="Group 64">
                <a:extLst>
                  <a:ext uri="{FF2B5EF4-FFF2-40B4-BE49-F238E27FC236}">
                    <a16:creationId xmlns:a16="http://schemas.microsoft.com/office/drawing/2014/main" id="{98CE0C80-1A23-C22E-3841-F99F1813004C}"/>
                  </a:ext>
                </a:extLst>
              </p:cNvPr>
              <p:cNvGrpSpPr/>
              <p:nvPr/>
            </p:nvGrpSpPr>
            <p:grpSpPr>
              <a:xfrm>
                <a:off x="0" y="1597777"/>
                <a:ext cx="2578490" cy="704145"/>
                <a:chOff x="0" y="1597777"/>
                <a:chExt cx="2578490" cy="704145"/>
              </a:xfrm>
            </p:grpSpPr>
            <p:sp>
              <p:nvSpPr>
                <p:cNvPr id="69" name="Freeform: Shape 68">
                  <a:extLst>
                    <a:ext uri="{FF2B5EF4-FFF2-40B4-BE49-F238E27FC236}">
                      <a16:creationId xmlns:a16="http://schemas.microsoft.com/office/drawing/2014/main" id="{D8673293-ADB8-9A6D-2216-D4D538E292C7}"/>
                    </a:ext>
                  </a:extLst>
                </p:cNvPr>
                <p:cNvSpPr/>
                <p:nvPr/>
              </p:nvSpPr>
              <p:spPr>
                <a:xfrm rot="5400000">
                  <a:off x="905315" y="692462"/>
                  <a:ext cx="704145" cy="2514775"/>
                </a:xfrm>
                <a:custGeom>
                  <a:avLst/>
                  <a:gdLst>
                    <a:gd name="connsiteX0" fmla="*/ 0 w 704145"/>
                    <a:gd name="connsiteY0" fmla="*/ 2296554 h 2514775"/>
                    <a:gd name="connsiteX1" fmla="*/ 0 w 704145"/>
                    <a:gd name="connsiteY1" fmla="*/ 1751002 h 2514775"/>
                    <a:gd name="connsiteX2" fmla="*/ 0 w 704145"/>
                    <a:gd name="connsiteY2" fmla="*/ 1423670 h 2514775"/>
                    <a:gd name="connsiteX3" fmla="*/ 0 w 704145"/>
                    <a:gd name="connsiteY3" fmla="*/ 1418436 h 2514775"/>
                    <a:gd name="connsiteX4" fmla="*/ 0 w 704145"/>
                    <a:gd name="connsiteY4" fmla="*/ 878118 h 2514775"/>
                    <a:gd name="connsiteX5" fmla="*/ 0 w 704145"/>
                    <a:gd name="connsiteY5" fmla="*/ 872884 h 2514775"/>
                    <a:gd name="connsiteX6" fmla="*/ 0 w 704145"/>
                    <a:gd name="connsiteY6" fmla="*/ 545552 h 2514775"/>
                    <a:gd name="connsiteX7" fmla="*/ 0 w 704145"/>
                    <a:gd name="connsiteY7" fmla="*/ 0 h 2514775"/>
                    <a:gd name="connsiteX8" fmla="*/ 704145 w 704145"/>
                    <a:gd name="connsiteY8" fmla="*/ 0 h 2514775"/>
                    <a:gd name="connsiteX9" fmla="*/ 704145 w 704145"/>
                    <a:gd name="connsiteY9" fmla="*/ 545552 h 2514775"/>
                    <a:gd name="connsiteX10" fmla="*/ 704145 w 704145"/>
                    <a:gd name="connsiteY10" fmla="*/ 872884 h 2514775"/>
                    <a:gd name="connsiteX11" fmla="*/ 704145 w 704145"/>
                    <a:gd name="connsiteY11" fmla="*/ 878118 h 2514775"/>
                    <a:gd name="connsiteX12" fmla="*/ 704145 w 704145"/>
                    <a:gd name="connsiteY12" fmla="*/ 1418436 h 2514775"/>
                    <a:gd name="connsiteX13" fmla="*/ 704145 w 704145"/>
                    <a:gd name="connsiteY13" fmla="*/ 1423670 h 2514775"/>
                    <a:gd name="connsiteX14" fmla="*/ 704145 w 704145"/>
                    <a:gd name="connsiteY14" fmla="*/ 1751002 h 2514775"/>
                    <a:gd name="connsiteX15" fmla="*/ 704145 w 704145"/>
                    <a:gd name="connsiteY15" fmla="*/ 2296554 h 2514775"/>
                    <a:gd name="connsiteX16" fmla="*/ 352072 w 704145"/>
                    <a:gd name="connsiteY16" fmla="*/ 2514775 h 251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04145" h="2514775">
                      <a:moveTo>
                        <a:pt x="0" y="2296554"/>
                      </a:moveTo>
                      <a:lnTo>
                        <a:pt x="0" y="1751002"/>
                      </a:lnTo>
                      <a:lnTo>
                        <a:pt x="0" y="1423670"/>
                      </a:lnTo>
                      <a:lnTo>
                        <a:pt x="0" y="1418436"/>
                      </a:lnTo>
                      <a:lnTo>
                        <a:pt x="0" y="878118"/>
                      </a:lnTo>
                      <a:lnTo>
                        <a:pt x="0" y="872884"/>
                      </a:lnTo>
                      <a:lnTo>
                        <a:pt x="0" y="545552"/>
                      </a:lnTo>
                      <a:lnTo>
                        <a:pt x="0" y="0"/>
                      </a:lnTo>
                      <a:lnTo>
                        <a:pt x="704145" y="0"/>
                      </a:lnTo>
                      <a:lnTo>
                        <a:pt x="704145" y="545552"/>
                      </a:lnTo>
                      <a:lnTo>
                        <a:pt x="704145" y="872884"/>
                      </a:lnTo>
                      <a:lnTo>
                        <a:pt x="704145" y="878118"/>
                      </a:lnTo>
                      <a:lnTo>
                        <a:pt x="704145" y="1418436"/>
                      </a:lnTo>
                      <a:lnTo>
                        <a:pt x="704145" y="1423670"/>
                      </a:lnTo>
                      <a:lnTo>
                        <a:pt x="704145" y="1751002"/>
                      </a:lnTo>
                      <a:lnTo>
                        <a:pt x="704145" y="2296554"/>
                      </a:lnTo>
                      <a:lnTo>
                        <a:pt x="352072" y="2514775"/>
                      </a:lnTo>
                      <a:close/>
                    </a:path>
                  </a:pathLst>
                </a:custGeom>
                <a:solidFill>
                  <a:srgbClr val="168489"/>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3200"/>
                </a:p>
              </p:txBody>
            </p:sp>
            <p:sp>
              <p:nvSpPr>
                <p:cNvPr id="70" name="Freeform: Shape 69">
                  <a:extLst>
                    <a:ext uri="{FF2B5EF4-FFF2-40B4-BE49-F238E27FC236}">
                      <a16:creationId xmlns:a16="http://schemas.microsoft.com/office/drawing/2014/main" id="{318E8350-538D-BA2E-E42B-AFE29CBCCBB2}"/>
                    </a:ext>
                  </a:extLst>
                </p:cNvPr>
                <p:cNvSpPr/>
                <p:nvPr/>
              </p:nvSpPr>
              <p:spPr>
                <a:xfrm rot="5400000">
                  <a:off x="969030" y="692462"/>
                  <a:ext cx="704145" cy="2514775"/>
                </a:xfrm>
                <a:custGeom>
                  <a:avLst/>
                  <a:gdLst>
                    <a:gd name="connsiteX0" fmla="*/ 0 w 704145"/>
                    <a:gd name="connsiteY0" fmla="*/ 2296554 h 2514775"/>
                    <a:gd name="connsiteX1" fmla="*/ 0 w 704145"/>
                    <a:gd name="connsiteY1" fmla="*/ 1751002 h 2514775"/>
                    <a:gd name="connsiteX2" fmla="*/ 0 w 704145"/>
                    <a:gd name="connsiteY2" fmla="*/ 1423670 h 2514775"/>
                    <a:gd name="connsiteX3" fmla="*/ 0 w 704145"/>
                    <a:gd name="connsiteY3" fmla="*/ 1418436 h 2514775"/>
                    <a:gd name="connsiteX4" fmla="*/ 0 w 704145"/>
                    <a:gd name="connsiteY4" fmla="*/ 878118 h 2514775"/>
                    <a:gd name="connsiteX5" fmla="*/ 0 w 704145"/>
                    <a:gd name="connsiteY5" fmla="*/ 872884 h 2514775"/>
                    <a:gd name="connsiteX6" fmla="*/ 0 w 704145"/>
                    <a:gd name="connsiteY6" fmla="*/ 545552 h 2514775"/>
                    <a:gd name="connsiteX7" fmla="*/ 0 w 704145"/>
                    <a:gd name="connsiteY7" fmla="*/ 0 h 2514775"/>
                    <a:gd name="connsiteX8" fmla="*/ 704145 w 704145"/>
                    <a:gd name="connsiteY8" fmla="*/ 0 h 2514775"/>
                    <a:gd name="connsiteX9" fmla="*/ 704145 w 704145"/>
                    <a:gd name="connsiteY9" fmla="*/ 545552 h 2514775"/>
                    <a:gd name="connsiteX10" fmla="*/ 704145 w 704145"/>
                    <a:gd name="connsiteY10" fmla="*/ 872884 h 2514775"/>
                    <a:gd name="connsiteX11" fmla="*/ 704145 w 704145"/>
                    <a:gd name="connsiteY11" fmla="*/ 878118 h 2514775"/>
                    <a:gd name="connsiteX12" fmla="*/ 704145 w 704145"/>
                    <a:gd name="connsiteY12" fmla="*/ 1418436 h 2514775"/>
                    <a:gd name="connsiteX13" fmla="*/ 704145 w 704145"/>
                    <a:gd name="connsiteY13" fmla="*/ 1423670 h 2514775"/>
                    <a:gd name="connsiteX14" fmla="*/ 704145 w 704145"/>
                    <a:gd name="connsiteY14" fmla="*/ 1751002 h 2514775"/>
                    <a:gd name="connsiteX15" fmla="*/ 704145 w 704145"/>
                    <a:gd name="connsiteY15" fmla="*/ 2296554 h 2514775"/>
                    <a:gd name="connsiteX16" fmla="*/ 352072 w 704145"/>
                    <a:gd name="connsiteY16" fmla="*/ 2514775 h 251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04145" h="2514775">
                      <a:moveTo>
                        <a:pt x="0" y="2296554"/>
                      </a:moveTo>
                      <a:lnTo>
                        <a:pt x="0" y="1751002"/>
                      </a:lnTo>
                      <a:lnTo>
                        <a:pt x="0" y="1423670"/>
                      </a:lnTo>
                      <a:lnTo>
                        <a:pt x="0" y="1418436"/>
                      </a:lnTo>
                      <a:lnTo>
                        <a:pt x="0" y="878118"/>
                      </a:lnTo>
                      <a:lnTo>
                        <a:pt x="0" y="872884"/>
                      </a:lnTo>
                      <a:lnTo>
                        <a:pt x="0" y="545552"/>
                      </a:lnTo>
                      <a:lnTo>
                        <a:pt x="0" y="0"/>
                      </a:lnTo>
                      <a:lnTo>
                        <a:pt x="704145" y="0"/>
                      </a:lnTo>
                      <a:lnTo>
                        <a:pt x="704145" y="545552"/>
                      </a:lnTo>
                      <a:lnTo>
                        <a:pt x="704145" y="872884"/>
                      </a:lnTo>
                      <a:lnTo>
                        <a:pt x="704145" y="878118"/>
                      </a:lnTo>
                      <a:lnTo>
                        <a:pt x="704145" y="1418436"/>
                      </a:lnTo>
                      <a:lnTo>
                        <a:pt x="704145" y="1423670"/>
                      </a:lnTo>
                      <a:lnTo>
                        <a:pt x="704145" y="1751002"/>
                      </a:lnTo>
                      <a:lnTo>
                        <a:pt x="704145" y="2296554"/>
                      </a:lnTo>
                      <a:lnTo>
                        <a:pt x="352072" y="2514775"/>
                      </a:lnTo>
                      <a:close/>
                    </a:path>
                  </a:pathLst>
                </a:custGeom>
                <a:solidFill>
                  <a:schemeClr val="bg1"/>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3200"/>
                </a:p>
              </p:txBody>
            </p:sp>
          </p:grpSp>
          <p:sp>
            <p:nvSpPr>
              <p:cNvPr id="66" name="Oval 65">
                <a:extLst>
                  <a:ext uri="{FF2B5EF4-FFF2-40B4-BE49-F238E27FC236}">
                    <a16:creationId xmlns:a16="http://schemas.microsoft.com/office/drawing/2014/main" id="{E9952AE3-6257-FD44-BB42-97ACFAFE1F6E}"/>
                  </a:ext>
                </a:extLst>
              </p:cNvPr>
              <p:cNvSpPr/>
              <p:nvPr/>
            </p:nvSpPr>
            <p:spPr>
              <a:xfrm>
                <a:off x="2238225" y="1559048"/>
                <a:ext cx="783380" cy="783380"/>
              </a:xfrm>
              <a:prstGeom prst="ellipse">
                <a:avLst/>
              </a:prstGeom>
              <a:solidFill>
                <a:srgbClr val="168489"/>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sp>
            <p:nvSpPr>
              <p:cNvPr id="67" name="Oval 66">
                <a:extLst>
                  <a:ext uri="{FF2B5EF4-FFF2-40B4-BE49-F238E27FC236}">
                    <a16:creationId xmlns:a16="http://schemas.microsoft.com/office/drawing/2014/main" id="{9C192A48-51B5-DC63-976F-BB18FB078AC3}"/>
                  </a:ext>
                </a:extLst>
              </p:cNvPr>
              <p:cNvSpPr/>
              <p:nvPr/>
            </p:nvSpPr>
            <p:spPr>
              <a:xfrm>
                <a:off x="2279168" y="1599554"/>
                <a:ext cx="702368" cy="702368"/>
              </a:xfrm>
              <a:prstGeom prst="ellipse">
                <a:avLst/>
              </a:prstGeom>
              <a:solidFill>
                <a:schemeClr val="bg1"/>
              </a:solidFill>
              <a:ln>
                <a:solidFill>
                  <a:srgbClr val="0058A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sp>
            <p:nvSpPr>
              <p:cNvPr id="68" name="TextBox 160">
                <a:extLst>
                  <a:ext uri="{FF2B5EF4-FFF2-40B4-BE49-F238E27FC236}">
                    <a16:creationId xmlns:a16="http://schemas.microsoft.com/office/drawing/2014/main" id="{780D4D65-07D2-6828-75A7-575389A8AE7E}"/>
                  </a:ext>
                </a:extLst>
              </p:cNvPr>
              <p:cNvSpPr txBox="1"/>
              <p:nvPr/>
            </p:nvSpPr>
            <p:spPr>
              <a:xfrm>
                <a:off x="191556" y="1747025"/>
                <a:ext cx="2139477" cy="334271"/>
              </a:xfrm>
              <a:prstGeom prst="rect">
                <a:avLst/>
              </a:prstGeom>
            </p:spPr>
            <p:txBody>
              <a:bodyPr wrap="square" rtlCol="0">
                <a:spAutoFit/>
              </a:bodyPr>
              <a:lstStyle/>
              <a:p>
                <a:pPr algn="ctr" rtl="0">
                  <a:lnSpc>
                    <a:spcPct val="115000"/>
                  </a:lnSpc>
                </a:pPr>
                <a:r>
                  <a:rPr lang="ar-SA"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التوثيق والاتصال بالإدارة</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
          <p:nvSpPr>
            <p:cNvPr id="28" name="TextBox 6">
              <a:extLst>
                <a:ext uri="{FF2B5EF4-FFF2-40B4-BE49-F238E27FC236}">
                  <a16:creationId xmlns:a16="http://schemas.microsoft.com/office/drawing/2014/main" id="{9756A4DE-DAD4-6EA0-B6F7-09AF7B8100F4}"/>
                </a:ext>
              </a:extLst>
            </p:cNvPr>
            <p:cNvSpPr txBox="1"/>
            <p:nvPr/>
          </p:nvSpPr>
          <p:spPr>
            <a:xfrm>
              <a:off x="557637" y="4708662"/>
              <a:ext cx="963725" cy="1086964"/>
            </a:xfrm>
            <a:prstGeom prst="rect">
              <a:avLst/>
            </a:prstGeom>
            <a:noFill/>
          </p:spPr>
          <p:txBody>
            <a:bodyPr wrap="none" rtlCol="0">
              <a:spAutoFit/>
            </a:bodyPr>
            <a:lstStyle/>
            <a:p>
              <a:pPr algn="just" rtl="0">
                <a:lnSpc>
                  <a:spcPct val="115000"/>
                </a:lnSpc>
              </a:pPr>
              <a:r>
                <a:rPr lang="en-US" sz="6000" b="1" kern="1200" dirty="0">
                  <a:solidFill>
                    <a:srgbClr val="168489"/>
                  </a:solidFill>
                  <a:effectLst/>
                  <a:latin typeface="Calibri" panose="020F0502020204030204" pitchFamily="34" charset="0"/>
                  <a:ea typeface="Calibri" panose="020F0502020204030204" pitchFamily="34" charset="0"/>
                  <a:cs typeface="Activist Light"/>
                </a:rPr>
                <a:t>06</a:t>
              </a:r>
              <a:endParaRPr lang="en-US" sz="60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Tree>
    <p:extLst>
      <p:ext uri="{BB962C8B-B14F-4D97-AF65-F5344CB8AC3E}">
        <p14:creationId xmlns:p14="http://schemas.microsoft.com/office/powerpoint/2010/main" val="3786436868"/>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77"/>
                                        </p:tgtEl>
                                        <p:attrNameLst>
                                          <p:attrName>style.visibility</p:attrName>
                                        </p:attrNameLst>
                                      </p:cBhvr>
                                      <p:to>
                                        <p:strVal val="visible"/>
                                      </p:to>
                                    </p:set>
                                    <p:anim calcmode="lin" valueType="num">
                                      <p:cBhvr additive="base">
                                        <p:cTn id="7" dur="500" fill="hold"/>
                                        <p:tgtEl>
                                          <p:spTgt spid="77"/>
                                        </p:tgtEl>
                                        <p:attrNameLst>
                                          <p:attrName>ppt_x</p:attrName>
                                        </p:attrNameLst>
                                      </p:cBhvr>
                                      <p:tavLst>
                                        <p:tav tm="0">
                                          <p:val>
                                            <p:strVal val="#ppt_x"/>
                                          </p:val>
                                        </p:tav>
                                        <p:tav tm="100000">
                                          <p:val>
                                            <p:strVal val="#ppt_x"/>
                                          </p:val>
                                        </p:tav>
                                      </p:tavLst>
                                    </p:anim>
                                    <p:anim calcmode="lin" valueType="num">
                                      <p:cBhvr additive="base">
                                        <p:cTn id="8" dur="500" fill="hold"/>
                                        <p:tgtEl>
                                          <p:spTgt spid="7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82"/>
                                        </p:tgtEl>
                                        <p:attrNameLst>
                                          <p:attrName>style.visibility</p:attrName>
                                        </p:attrNameLst>
                                      </p:cBhvr>
                                      <p:to>
                                        <p:strVal val="visible"/>
                                      </p:to>
                                    </p:set>
                                    <p:anim calcmode="lin" valueType="num">
                                      <p:cBhvr additive="base">
                                        <p:cTn id="13" dur="500" fill="hold"/>
                                        <p:tgtEl>
                                          <p:spTgt spid="82"/>
                                        </p:tgtEl>
                                        <p:attrNameLst>
                                          <p:attrName>ppt_x</p:attrName>
                                        </p:attrNameLst>
                                      </p:cBhvr>
                                      <p:tavLst>
                                        <p:tav tm="0">
                                          <p:val>
                                            <p:strVal val="#ppt_x"/>
                                          </p:val>
                                        </p:tav>
                                        <p:tav tm="100000">
                                          <p:val>
                                            <p:strVal val="#ppt_x"/>
                                          </p:val>
                                        </p:tav>
                                      </p:tavLst>
                                    </p:anim>
                                    <p:anim calcmode="lin" valueType="num">
                                      <p:cBhvr additive="base">
                                        <p:cTn id="14" dur="500" fill="hold"/>
                                        <p:tgtEl>
                                          <p:spTgt spid="8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78"/>
                                        </p:tgtEl>
                                        <p:attrNameLst>
                                          <p:attrName>style.visibility</p:attrName>
                                        </p:attrNameLst>
                                      </p:cBhvr>
                                      <p:to>
                                        <p:strVal val="visible"/>
                                      </p:to>
                                    </p:set>
                                    <p:anim calcmode="lin" valueType="num">
                                      <p:cBhvr additive="base">
                                        <p:cTn id="19" dur="500" fill="hold"/>
                                        <p:tgtEl>
                                          <p:spTgt spid="78"/>
                                        </p:tgtEl>
                                        <p:attrNameLst>
                                          <p:attrName>ppt_x</p:attrName>
                                        </p:attrNameLst>
                                      </p:cBhvr>
                                      <p:tavLst>
                                        <p:tav tm="0">
                                          <p:val>
                                            <p:strVal val="#ppt_x"/>
                                          </p:val>
                                        </p:tav>
                                        <p:tav tm="100000">
                                          <p:val>
                                            <p:strVal val="#ppt_x"/>
                                          </p:val>
                                        </p:tav>
                                      </p:tavLst>
                                    </p:anim>
                                    <p:anim calcmode="lin" valueType="num">
                                      <p:cBhvr additive="base">
                                        <p:cTn id="20" dur="500" fill="hold"/>
                                        <p:tgtEl>
                                          <p:spTgt spid="78"/>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81"/>
                                        </p:tgtEl>
                                        <p:attrNameLst>
                                          <p:attrName>style.visibility</p:attrName>
                                        </p:attrNameLst>
                                      </p:cBhvr>
                                      <p:to>
                                        <p:strVal val="visible"/>
                                      </p:to>
                                    </p:set>
                                    <p:anim calcmode="lin" valueType="num">
                                      <p:cBhvr additive="base">
                                        <p:cTn id="25" dur="500" fill="hold"/>
                                        <p:tgtEl>
                                          <p:spTgt spid="81"/>
                                        </p:tgtEl>
                                        <p:attrNameLst>
                                          <p:attrName>ppt_x</p:attrName>
                                        </p:attrNameLst>
                                      </p:cBhvr>
                                      <p:tavLst>
                                        <p:tav tm="0">
                                          <p:val>
                                            <p:strVal val="#ppt_x"/>
                                          </p:val>
                                        </p:tav>
                                        <p:tav tm="100000">
                                          <p:val>
                                            <p:strVal val="#ppt_x"/>
                                          </p:val>
                                        </p:tav>
                                      </p:tavLst>
                                    </p:anim>
                                    <p:anim calcmode="lin" valueType="num">
                                      <p:cBhvr additive="base">
                                        <p:cTn id="26" dur="500" fill="hold"/>
                                        <p:tgtEl>
                                          <p:spTgt spid="81"/>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79"/>
                                        </p:tgtEl>
                                        <p:attrNameLst>
                                          <p:attrName>style.visibility</p:attrName>
                                        </p:attrNameLst>
                                      </p:cBhvr>
                                      <p:to>
                                        <p:strVal val="visible"/>
                                      </p:to>
                                    </p:set>
                                    <p:anim calcmode="lin" valueType="num">
                                      <p:cBhvr additive="base">
                                        <p:cTn id="31" dur="500" fill="hold"/>
                                        <p:tgtEl>
                                          <p:spTgt spid="79"/>
                                        </p:tgtEl>
                                        <p:attrNameLst>
                                          <p:attrName>ppt_x</p:attrName>
                                        </p:attrNameLst>
                                      </p:cBhvr>
                                      <p:tavLst>
                                        <p:tav tm="0">
                                          <p:val>
                                            <p:strVal val="#ppt_x"/>
                                          </p:val>
                                        </p:tav>
                                        <p:tav tm="100000">
                                          <p:val>
                                            <p:strVal val="#ppt_x"/>
                                          </p:val>
                                        </p:tav>
                                      </p:tavLst>
                                    </p:anim>
                                    <p:anim calcmode="lin" valueType="num">
                                      <p:cBhvr additive="base">
                                        <p:cTn id="32" dur="500" fill="hold"/>
                                        <p:tgtEl>
                                          <p:spTgt spid="79"/>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80"/>
                                        </p:tgtEl>
                                        <p:attrNameLst>
                                          <p:attrName>style.visibility</p:attrName>
                                        </p:attrNameLst>
                                      </p:cBhvr>
                                      <p:to>
                                        <p:strVal val="visible"/>
                                      </p:to>
                                    </p:set>
                                    <p:anim calcmode="lin" valueType="num">
                                      <p:cBhvr additive="base">
                                        <p:cTn id="37" dur="500" fill="hold"/>
                                        <p:tgtEl>
                                          <p:spTgt spid="80"/>
                                        </p:tgtEl>
                                        <p:attrNameLst>
                                          <p:attrName>ppt_x</p:attrName>
                                        </p:attrNameLst>
                                      </p:cBhvr>
                                      <p:tavLst>
                                        <p:tav tm="0">
                                          <p:val>
                                            <p:strVal val="#ppt_x"/>
                                          </p:val>
                                        </p:tav>
                                        <p:tav tm="100000">
                                          <p:val>
                                            <p:strVal val="#ppt_x"/>
                                          </p:val>
                                        </p:tav>
                                      </p:tavLst>
                                    </p:anim>
                                    <p:anim calcmode="lin" valueType="num">
                                      <p:cBhvr additive="base">
                                        <p:cTn id="38" dur="500" fill="hold"/>
                                        <p:tgtEl>
                                          <p:spTgt spid="8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04C295A-43A8-7A8E-7B9A-522C26864A88}"/>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045713D3-2D57-0D99-E05A-65542CE76430}"/>
              </a:ext>
            </a:extLst>
          </p:cNvPr>
          <p:cNvSpPr txBox="1"/>
          <p:nvPr/>
        </p:nvSpPr>
        <p:spPr>
          <a:xfrm>
            <a:off x="1638300" y="-105135"/>
            <a:ext cx="8915400" cy="646331"/>
          </a:xfrm>
          <a:prstGeom prst="rect">
            <a:avLst/>
          </a:prstGeom>
          <a:noFill/>
        </p:spPr>
        <p:txBody>
          <a:bodyPr wrap="square">
            <a:spAutoFit/>
          </a:bodyPr>
          <a:lstStyle/>
          <a:p>
            <a:pPr algn="ctr" rtl="1"/>
            <a:r>
              <a:rPr lang="ar-SA" sz="3600" b="1" dirty="0">
                <a:solidFill>
                  <a:schemeClr val="bg1"/>
                </a:solidFill>
                <a:latin typeface="Adobe Arabic" panose="02040503050201020203" pitchFamily="18" charset="-78"/>
                <a:cs typeface="Adobe Arabic" panose="02040503050201020203" pitchFamily="18" charset="-78"/>
              </a:rPr>
              <a:t>أثر تقييم المخاطر على المراجعة</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01390B80-D7A0-C11C-DC35-2F5B4698A15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grpSp>
        <p:nvGrpSpPr>
          <p:cNvPr id="88" name="Group 87">
            <a:extLst>
              <a:ext uri="{FF2B5EF4-FFF2-40B4-BE49-F238E27FC236}">
                <a16:creationId xmlns:a16="http://schemas.microsoft.com/office/drawing/2014/main" id="{7EF02724-96D4-D0B9-E838-E94C6BDC942E}"/>
              </a:ext>
            </a:extLst>
          </p:cNvPr>
          <p:cNvGrpSpPr/>
          <p:nvPr/>
        </p:nvGrpSpPr>
        <p:grpSpPr>
          <a:xfrm>
            <a:off x="595769" y="3077797"/>
            <a:ext cx="4135579" cy="1108497"/>
            <a:chOff x="595769" y="3077797"/>
            <a:chExt cx="4135579" cy="1108497"/>
          </a:xfrm>
        </p:grpSpPr>
        <p:sp>
          <p:nvSpPr>
            <p:cNvPr id="15" name="Freeform: Shape 14">
              <a:extLst>
                <a:ext uri="{FF2B5EF4-FFF2-40B4-BE49-F238E27FC236}">
                  <a16:creationId xmlns:a16="http://schemas.microsoft.com/office/drawing/2014/main" id="{FD9E0FB2-A916-B632-A59B-21E9780822B9}"/>
                </a:ext>
              </a:extLst>
            </p:cNvPr>
            <p:cNvSpPr/>
            <p:nvPr/>
          </p:nvSpPr>
          <p:spPr>
            <a:xfrm flipH="1">
              <a:off x="3624643" y="3167009"/>
              <a:ext cx="1106705" cy="1019285"/>
            </a:xfrm>
            <a:custGeom>
              <a:avLst/>
              <a:gdLst>
                <a:gd name="connsiteX0" fmla="*/ 962391 w 1007166"/>
                <a:gd name="connsiteY0" fmla="*/ 0 h 927652"/>
                <a:gd name="connsiteX1" fmla="*/ 463826 w 1007166"/>
                <a:gd name="connsiteY1" fmla="*/ 0 h 927652"/>
                <a:gd name="connsiteX2" fmla="*/ 0 w 1007166"/>
                <a:gd name="connsiteY2" fmla="*/ 463826 h 927652"/>
                <a:gd name="connsiteX3" fmla="*/ 463826 w 1007166"/>
                <a:gd name="connsiteY3" fmla="*/ 927652 h 927652"/>
                <a:gd name="connsiteX4" fmla="*/ 962391 w 1007166"/>
                <a:gd name="connsiteY4" fmla="*/ 927652 h 927652"/>
                <a:gd name="connsiteX5" fmla="*/ 994303 w 1007166"/>
                <a:gd name="connsiteY5" fmla="*/ 718558 h 927652"/>
                <a:gd name="connsiteX6" fmla="*/ 1007166 w 1007166"/>
                <a:gd name="connsiteY6" fmla="*/ 463826 h 927652"/>
                <a:gd name="connsiteX7" fmla="*/ 994303 w 1007166"/>
                <a:gd name="connsiteY7" fmla="*/ 209094 h 927652"/>
                <a:gd name="connsiteX8" fmla="*/ 962391 w 1007166"/>
                <a:gd name="connsiteY8" fmla="*/ 0 h 9276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07166" h="927652">
                  <a:moveTo>
                    <a:pt x="962391" y="0"/>
                  </a:moveTo>
                  <a:lnTo>
                    <a:pt x="463826" y="0"/>
                  </a:lnTo>
                  <a:cubicBezTo>
                    <a:pt x="207662" y="0"/>
                    <a:pt x="0" y="207662"/>
                    <a:pt x="0" y="463826"/>
                  </a:cubicBezTo>
                  <a:cubicBezTo>
                    <a:pt x="0" y="719990"/>
                    <a:pt x="207662" y="927652"/>
                    <a:pt x="463826" y="927652"/>
                  </a:cubicBezTo>
                  <a:lnTo>
                    <a:pt x="962391" y="927652"/>
                  </a:lnTo>
                  <a:lnTo>
                    <a:pt x="994303" y="718558"/>
                  </a:lnTo>
                  <a:cubicBezTo>
                    <a:pt x="1002809" y="634804"/>
                    <a:pt x="1007166" y="549824"/>
                    <a:pt x="1007166" y="463826"/>
                  </a:cubicBezTo>
                  <a:cubicBezTo>
                    <a:pt x="1007166" y="377828"/>
                    <a:pt x="1002809" y="292848"/>
                    <a:pt x="994303" y="209094"/>
                  </a:cubicBezTo>
                  <a:lnTo>
                    <a:pt x="962391" y="0"/>
                  </a:lnTo>
                  <a:close/>
                </a:path>
              </a:pathLst>
            </a:custGeom>
            <a:solidFill>
              <a:srgbClr val="168489"/>
            </a:solidFill>
            <a:ln>
              <a:solidFill>
                <a:srgbClr val="0058A3"/>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3200"/>
            </a:p>
          </p:txBody>
        </p:sp>
        <p:sp>
          <p:nvSpPr>
            <p:cNvPr id="21" name="Freeform: Shape 20">
              <a:extLst>
                <a:ext uri="{FF2B5EF4-FFF2-40B4-BE49-F238E27FC236}">
                  <a16:creationId xmlns:a16="http://schemas.microsoft.com/office/drawing/2014/main" id="{7CEDF450-B88A-E592-E0C1-31A409D34B0F}"/>
                </a:ext>
              </a:extLst>
            </p:cNvPr>
            <p:cNvSpPr/>
            <p:nvPr/>
          </p:nvSpPr>
          <p:spPr>
            <a:xfrm flipH="1">
              <a:off x="595769" y="3167009"/>
              <a:ext cx="3078074" cy="1019285"/>
            </a:xfrm>
            <a:custGeom>
              <a:avLst/>
              <a:gdLst>
                <a:gd name="connsiteX0" fmla="*/ 2337400 w 2801226"/>
                <a:gd name="connsiteY0" fmla="*/ 0 h 927652"/>
                <a:gd name="connsiteX1" fmla="*/ 0 w 2801226"/>
                <a:gd name="connsiteY1" fmla="*/ 0 h 927652"/>
                <a:gd name="connsiteX2" fmla="*/ 31912 w 2801226"/>
                <a:gd name="connsiteY2" fmla="*/ 209094 h 927652"/>
                <a:gd name="connsiteX3" fmla="*/ 44775 w 2801226"/>
                <a:gd name="connsiteY3" fmla="*/ 463826 h 927652"/>
                <a:gd name="connsiteX4" fmla="*/ 31912 w 2801226"/>
                <a:gd name="connsiteY4" fmla="*/ 718558 h 927652"/>
                <a:gd name="connsiteX5" fmla="*/ 0 w 2801226"/>
                <a:gd name="connsiteY5" fmla="*/ 927652 h 927652"/>
                <a:gd name="connsiteX6" fmla="*/ 2337400 w 2801226"/>
                <a:gd name="connsiteY6" fmla="*/ 927652 h 927652"/>
                <a:gd name="connsiteX7" fmla="*/ 2801226 w 2801226"/>
                <a:gd name="connsiteY7" fmla="*/ 463826 h 927652"/>
                <a:gd name="connsiteX8" fmla="*/ 2337400 w 2801226"/>
                <a:gd name="connsiteY8" fmla="*/ 0 h 9276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801226" h="927652">
                  <a:moveTo>
                    <a:pt x="2337400" y="0"/>
                  </a:moveTo>
                  <a:lnTo>
                    <a:pt x="0" y="0"/>
                  </a:lnTo>
                  <a:lnTo>
                    <a:pt x="31912" y="209094"/>
                  </a:lnTo>
                  <a:cubicBezTo>
                    <a:pt x="40418" y="292848"/>
                    <a:pt x="44775" y="377828"/>
                    <a:pt x="44775" y="463826"/>
                  </a:cubicBezTo>
                  <a:cubicBezTo>
                    <a:pt x="44775" y="549824"/>
                    <a:pt x="40418" y="634804"/>
                    <a:pt x="31912" y="718558"/>
                  </a:cubicBezTo>
                  <a:lnTo>
                    <a:pt x="0" y="927652"/>
                  </a:lnTo>
                  <a:lnTo>
                    <a:pt x="2337400" y="927652"/>
                  </a:lnTo>
                  <a:cubicBezTo>
                    <a:pt x="2593564" y="927652"/>
                    <a:pt x="2801226" y="719990"/>
                    <a:pt x="2801226" y="463826"/>
                  </a:cubicBezTo>
                  <a:cubicBezTo>
                    <a:pt x="2801226" y="207662"/>
                    <a:pt x="2593564" y="0"/>
                    <a:pt x="2337400" y="0"/>
                  </a:cubicBezTo>
                  <a:close/>
                </a:path>
              </a:pathLst>
            </a:custGeom>
            <a:solidFill>
              <a:schemeClr val="bg1"/>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3200"/>
            </a:p>
          </p:txBody>
        </p:sp>
        <p:sp>
          <p:nvSpPr>
            <p:cNvPr id="83" name="TextBox 18">
              <a:extLst>
                <a:ext uri="{FF2B5EF4-FFF2-40B4-BE49-F238E27FC236}">
                  <a16:creationId xmlns:a16="http://schemas.microsoft.com/office/drawing/2014/main" id="{25467651-A508-1B9C-BB63-9690A39FDBCA}"/>
                </a:ext>
              </a:extLst>
            </p:cNvPr>
            <p:cNvSpPr txBox="1">
              <a:spLocks noChangeArrowheads="1"/>
            </p:cNvSpPr>
            <p:nvPr/>
          </p:nvSpPr>
          <p:spPr bwMode="auto">
            <a:xfrm>
              <a:off x="728606" y="3077797"/>
              <a:ext cx="2812385" cy="980768"/>
            </a:xfrm>
            <a:prstGeom prst="rect">
              <a:avLst/>
            </a:prstGeom>
          </p:spPr>
          <p:txBody>
            <a:bodyPr rot="0" vert="horz" wrap="square" lIns="0" tIns="45720" rIns="0" bIns="45720" anchor="b" anchorCtr="0" upright="1">
              <a:noAutofit/>
            </a:bodyPr>
            <a:lstStyle/>
            <a:p>
              <a:pPr algn="ctr" rtl="1">
                <a:lnSpc>
                  <a:spcPct val="115000"/>
                </a:lnSpc>
              </a:pPr>
              <a:r>
                <a:rPr lang="ar-EG" sz="32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الحد من مخاطر الاكتشاف</a:t>
              </a:r>
              <a:endParaRPr lang="en-US"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pic>
          <p:nvPicPr>
            <p:cNvPr id="4" name="Graphic 65" descr="Magnifying glass with solid fill">
              <a:extLst>
                <a:ext uri="{FF2B5EF4-FFF2-40B4-BE49-F238E27FC236}">
                  <a16:creationId xmlns:a16="http://schemas.microsoft.com/office/drawing/2014/main" id="{46E09919-3A8C-24E7-9844-C991BFDC20D6}"/>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3687135" y="3213010"/>
              <a:ext cx="909059" cy="909100"/>
            </a:xfrm>
            <a:prstGeom prst="rect">
              <a:avLst/>
            </a:prstGeom>
          </p:spPr>
        </p:pic>
      </p:grpSp>
      <p:grpSp>
        <p:nvGrpSpPr>
          <p:cNvPr id="89" name="Group 88">
            <a:extLst>
              <a:ext uri="{FF2B5EF4-FFF2-40B4-BE49-F238E27FC236}">
                <a16:creationId xmlns:a16="http://schemas.microsoft.com/office/drawing/2014/main" id="{39172AB0-7973-6CF9-B024-8100B0BFB5F1}"/>
              </a:ext>
            </a:extLst>
          </p:cNvPr>
          <p:cNvGrpSpPr/>
          <p:nvPr/>
        </p:nvGrpSpPr>
        <p:grpSpPr>
          <a:xfrm>
            <a:off x="1513168" y="1143000"/>
            <a:ext cx="4135579" cy="1019285"/>
            <a:chOff x="1513168" y="1143000"/>
            <a:chExt cx="4135579" cy="1019285"/>
          </a:xfrm>
        </p:grpSpPr>
        <p:sp>
          <p:nvSpPr>
            <p:cNvPr id="14" name="Freeform: Shape 13">
              <a:extLst>
                <a:ext uri="{FF2B5EF4-FFF2-40B4-BE49-F238E27FC236}">
                  <a16:creationId xmlns:a16="http://schemas.microsoft.com/office/drawing/2014/main" id="{6750954C-F850-18BB-9400-DA69A44664FD}"/>
                </a:ext>
              </a:extLst>
            </p:cNvPr>
            <p:cNvSpPr/>
            <p:nvPr/>
          </p:nvSpPr>
          <p:spPr>
            <a:xfrm flipH="1">
              <a:off x="4082345" y="1164070"/>
              <a:ext cx="1566402" cy="998214"/>
            </a:xfrm>
            <a:custGeom>
              <a:avLst/>
              <a:gdLst>
                <a:gd name="connsiteX0" fmla="*/ 338931 w 1425517"/>
                <a:gd name="connsiteY0" fmla="*/ 0 h 908476"/>
                <a:gd name="connsiteX1" fmla="*/ 283284 w 1425517"/>
                <a:gd name="connsiteY1" fmla="*/ 17274 h 908476"/>
                <a:gd name="connsiteX2" fmla="*/ 0 w 1425517"/>
                <a:gd name="connsiteY2" fmla="*/ 444650 h 908476"/>
                <a:gd name="connsiteX3" fmla="*/ 463826 w 1425517"/>
                <a:gd name="connsiteY3" fmla="*/ 908476 h 908476"/>
                <a:gd name="connsiteX4" fmla="*/ 1425517 w 1425517"/>
                <a:gd name="connsiteY4" fmla="*/ 908476 h 908476"/>
                <a:gd name="connsiteX5" fmla="*/ 1416559 w 1425517"/>
                <a:gd name="connsiteY5" fmla="*/ 893731 h 908476"/>
                <a:gd name="connsiteX6" fmla="*/ 538197 w 1425517"/>
                <a:gd name="connsiteY6" fmla="*/ 95992 h 908476"/>
                <a:gd name="connsiteX7" fmla="*/ 338931 w 1425517"/>
                <a:gd name="connsiteY7" fmla="*/ 0 h 9084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25517" h="908476">
                  <a:moveTo>
                    <a:pt x="338931" y="0"/>
                  </a:moveTo>
                  <a:lnTo>
                    <a:pt x="283284" y="17274"/>
                  </a:lnTo>
                  <a:cubicBezTo>
                    <a:pt x="116810" y="87686"/>
                    <a:pt x="0" y="252527"/>
                    <a:pt x="0" y="444650"/>
                  </a:cubicBezTo>
                  <a:cubicBezTo>
                    <a:pt x="0" y="700814"/>
                    <a:pt x="207662" y="908476"/>
                    <a:pt x="463826" y="908476"/>
                  </a:cubicBezTo>
                  <a:lnTo>
                    <a:pt x="1425517" y="908476"/>
                  </a:lnTo>
                  <a:lnTo>
                    <a:pt x="1416559" y="893731"/>
                  </a:lnTo>
                  <a:cubicBezTo>
                    <a:pt x="1192697" y="562371"/>
                    <a:pt x="891213" y="287762"/>
                    <a:pt x="538197" y="95992"/>
                  </a:cubicBezTo>
                  <a:lnTo>
                    <a:pt x="338931" y="0"/>
                  </a:lnTo>
                  <a:close/>
                </a:path>
              </a:pathLst>
            </a:custGeom>
            <a:solidFill>
              <a:srgbClr val="A0C9CA"/>
            </a:solidFill>
            <a:ln>
              <a:solidFill>
                <a:srgbClr val="99BCDA"/>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3200"/>
            </a:p>
          </p:txBody>
        </p:sp>
        <p:sp>
          <p:nvSpPr>
            <p:cNvPr id="19" name="Freeform: Shape 18">
              <a:extLst>
                <a:ext uri="{FF2B5EF4-FFF2-40B4-BE49-F238E27FC236}">
                  <a16:creationId xmlns:a16="http://schemas.microsoft.com/office/drawing/2014/main" id="{2672D07F-5143-37BA-7B11-F76873EDCB96}"/>
                </a:ext>
              </a:extLst>
            </p:cNvPr>
            <p:cNvSpPr/>
            <p:nvPr/>
          </p:nvSpPr>
          <p:spPr>
            <a:xfrm flipH="1">
              <a:off x="1513168" y="1143000"/>
              <a:ext cx="3763150" cy="1019285"/>
            </a:xfrm>
            <a:custGeom>
              <a:avLst/>
              <a:gdLst>
                <a:gd name="connsiteX0" fmla="*/ 2960860 w 3424686"/>
                <a:gd name="connsiteY0" fmla="*/ 0 h 927652"/>
                <a:gd name="connsiteX1" fmla="*/ 124895 w 3424686"/>
                <a:gd name="connsiteY1" fmla="*/ 0 h 927652"/>
                <a:gd name="connsiteX2" fmla="*/ 31418 w 3424686"/>
                <a:gd name="connsiteY2" fmla="*/ 9423 h 927652"/>
                <a:gd name="connsiteX3" fmla="*/ 0 w 3424686"/>
                <a:gd name="connsiteY3" fmla="*/ 19176 h 927652"/>
                <a:gd name="connsiteX4" fmla="*/ 199266 w 3424686"/>
                <a:gd name="connsiteY4" fmla="*/ 115168 h 927652"/>
                <a:gd name="connsiteX5" fmla="*/ 1077628 w 3424686"/>
                <a:gd name="connsiteY5" fmla="*/ 912907 h 927652"/>
                <a:gd name="connsiteX6" fmla="*/ 1086586 w 3424686"/>
                <a:gd name="connsiteY6" fmla="*/ 927652 h 927652"/>
                <a:gd name="connsiteX7" fmla="*/ 2960860 w 3424686"/>
                <a:gd name="connsiteY7" fmla="*/ 927652 h 927652"/>
                <a:gd name="connsiteX8" fmla="*/ 3424686 w 3424686"/>
                <a:gd name="connsiteY8" fmla="*/ 463826 h 927652"/>
                <a:gd name="connsiteX9" fmla="*/ 2960860 w 3424686"/>
                <a:gd name="connsiteY9" fmla="*/ 0 h 9276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424686" h="927652">
                  <a:moveTo>
                    <a:pt x="2960860" y="0"/>
                  </a:moveTo>
                  <a:lnTo>
                    <a:pt x="124895" y="0"/>
                  </a:lnTo>
                  <a:cubicBezTo>
                    <a:pt x="92875" y="0"/>
                    <a:pt x="61612" y="3245"/>
                    <a:pt x="31418" y="9423"/>
                  </a:cubicBezTo>
                  <a:lnTo>
                    <a:pt x="0" y="19176"/>
                  </a:lnTo>
                  <a:lnTo>
                    <a:pt x="199266" y="115168"/>
                  </a:lnTo>
                  <a:cubicBezTo>
                    <a:pt x="552282" y="306938"/>
                    <a:pt x="853766" y="581547"/>
                    <a:pt x="1077628" y="912907"/>
                  </a:cubicBezTo>
                  <a:lnTo>
                    <a:pt x="1086586" y="927652"/>
                  </a:lnTo>
                  <a:lnTo>
                    <a:pt x="2960860" y="927652"/>
                  </a:lnTo>
                  <a:cubicBezTo>
                    <a:pt x="3217024" y="927652"/>
                    <a:pt x="3424686" y="719990"/>
                    <a:pt x="3424686" y="463826"/>
                  </a:cubicBezTo>
                  <a:cubicBezTo>
                    <a:pt x="3424686" y="207662"/>
                    <a:pt x="3217024" y="0"/>
                    <a:pt x="2960860" y="0"/>
                  </a:cubicBezTo>
                  <a:close/>
                </a:path>
              </a:pathLst>
            </a:custGeom>
            <a:solidFill>
              <a:schemeClr val="bg1"/>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3200"/>
            </a:p>
          </p:txBody>
        </p:sp>
        <p:sp>
          <p:nvSpPr>
            <p:cNvPr id="26" name="TextBox 18">
              <a:extLst>
                <a:ext uri="{FF2B5EF4-FFF2-40B4-BE49-F238E27FC236}">
                  <a16:creationId xmlns:a16="http://schemas.microsoft.com/office/drawing/2014/main" id="{B48263E3-0047-E8E6-ABAC-07FD94570DFD}"/>
                </a:ext>
              </a:extLst>
            </p:cNvPr>
            <p:cNvSpPr txBox="1">
              <a:spLocks noChangeArrowheads="1"/>
            </p:cNvSpPr>
            <p:nvPr/>
          </p:nvSpPr>
          <p:spPr bwMode="auto">
            <a:xfrm>
              <a:off x="1528605" y="1152086"/>
              <a:ext cx="2724293" cy="870465"/>
            </a:xfrm>
            <a:prstGeom prst="rect">
              <a:avLst/>
            </a:prstGeom>
          </p:spPr>
          <p:txBody>
            <a:bodyPr rot="0" vert="horz" wrap="square" lIns="0" tIns="45720" rIns="0" bIns="45720" anchor="b" anchorCtr="0" upright="1">
              <a:noAutofit/>
            </a:bodyPr>
            <a:lstStyle/>
            <a:p>
              <a:pPr algn="ctr" rtl="1">
                <a:lnSpc>
                  <a:spcPct val="115000"/>
                </a:lnSpc>
              </a:pPr>
              <a:r>
                <a:rPr lang="ar-EG" sz="32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تحسين جودة المراجعة</a:t>
              </a:r>
              <a:endParaRPr lang="en-US"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pic>
          <p:nvPicPr>
            <p:cNvPr id="6" name="Graphic 125" descr="Gears with solid fill">
              <a:extLst>
                <a:ext uri="{FF2B5EF4-FFF2-40B4-BE49-F238E27FC236}">
                  <a16:creationId xmlns:a16="http://schemas.microsoft.com/office/drawing/2014/main" id="{4F87FF66-6CAF-042E-13F7-74E3C20DB17D}"/>
                </a:ext>
              </a:extLst>
            </p:cNvPr>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4716563" y="1270340"/>
              <a:ext cx="877786" cy="877745"/>
            </a:xfrm>
            <a:prstGeom prst="rect">
              <a:avLst/>
            </a:prstGeom>
          </p:spPr>
        </p:pic>
      </p:grpSp>
      <p:grpSp>
        <p:nvGrpSpPr>
          <p:cNvPr id="84" name="Group 83">
            <a:extLst>
              <a:ext uri="{FF2B5EF4-FFF2-40B4-BE49-F238E27FC236}">
                <a16:creationId xmlns:a16="http://schemas.microsoft.com/office/drawing/2014/main" id="{58C89DE5-A431-47D2-D09A-E7FE263E9E41}"/>
              </a:ext>
            </a:extLst>
          </p:cNvPr>
          <p:cNvGrpSpPr/>
          <p:nvPr/>
        </p:nvGrpSpPr>
        <p:grpSpPr>
          <a:xfrm>
            <a:off x="6543255" y="1143000"/>
            <a:ext cx="4135577" cy="1019285"/>
            <a:chOff x="6543255" y="1143000"/>
            <a:chExt cx="4135577" cy="1019285"/>
          </a:xfrm>
        </p:grpSpPr>
        <p:sp>
          <p:nvSpPr>
            <p:cNvPr id="13" name="Freeform: Shape 12">
              <a:extLst>
                <a:ext uri="{FF2B5EF4-FFF2-40B4-BE49-F238E27FC236}">
                  <a16:creationId xmlns:a16="http://schemas.microsoft.com/office/drawing/2014/main" id="{0F7CA09A-AF7D-52C3-7C9F-04B0E281383D}"/>
                </a:ext>
              </a:extLst>
            </p:cNvPr>
            <p:cNvSpPr/>
            <p:nvPr/>
          </p:nvSpPr>
          <p:spPr>
            <a:xfrm flipH="1">
              <a:off x="6543255" y="1164070"/>
              <a:ext cx="1566403" cy="998214"/>
            </a:xfrm>
            <a:custGeom>
              <a:avLst/>
              <a:gdLst>
                <a:gd name="connsiteX0" fmla="*/ 1086587 w 1425518"/>
                <a:gd name="connsiteY0" fmla="*/ 0 h 908476"/>
                <a:gd name="connsiteX1" fmla="*/ 887320 w 1425518"/>
                <a:gd name="connsiteY1" fmla="*/ 95992 h 908476"/>
                <a:gd name="connsiteX2" fmla="*/ 8958 w 1425518"/>
                <a:gd name="connsiteY2" fmla="*/ 893731 h 908476"/>
                <a:gd name="connsiteX3" fmla="*/ 0 w 1425518"/>
                <a:gd name="connsiteY3" fmla="*/ 908476 h 908476"/>
                <a:gd name="connsiteX4" fmla="*/ 961692 w 1425518"/>
                <a:gd name="connsiteY4" fmla="*/ 908476 h 908476"/>
                <a:gd name="connsiteX5" fmla="*/ 1425518 w 1425518"/>
                <a:gd name="connsiteY5" fmla="*/ 444650 h 908476"/>
                <a:gd name="connsiteX6" fmla="*/ 1142234 w 1425518"/>
                <a:gd name="connsiteY6" fmla="*/ 17274 h 908476"/>
                <a:gd name="connsiteX7" fmla="*/ 1086587 w 1425518"/>
                <a:gd name="connsiteY7" fmla="*/ 0 h 9084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25518" h="908476">
                  <a:moveTo>
                    <a:pt x="1086587" y="0"/>
                  </a:moveTo>
                  <a:lnTo>
                    <a:pt x="887320" y="95992"/>
                  </a:lnTo>
                  <a:cubicBezTo>
                    <a:pt x="534304" y="287762"/>
                    <a:pt x="232820" y="562371"/>
                    <a:pt x="8958" y="893731"/>
                  </a:cubicBezTo>
                  <a:lnTo>
                    <a:pt x="0" y="908476"/>
                  </a:lnTo>
                  <a:lnTo>
                    <a:pt x="961692" y="908476"/>
                  </a:lnTo>
                  <a:cubicBezTo>
                    <a:pt x="1217856" y="908476"/>
                    <a:pt x="1425518" y="700814"/>
                    <a:pt x="1425518" y="444650"/>
                  </a:cubicBezTo>
                  <a:cubicBezTo>
                    <a:pt x="1425518" y="252527"/>
                    <a:pt x="1308708" y="87686"/>
                    <a:pt x="1142234" y="17274"/>
                  </a:cubicBezTo>
                  <a:lnTo>
                    <a:pt x="1086587" y="0"/>
                  </a:lnTo>
                  <a:close/>
                </a:path>
              </a:pathLst>
            </a:custGeom>
            <a:solidFill>
              <a:srgbClr val="A0C9CA"/>
            </a:solidFill>
            <a:ln>
              <a:solidFill>
                <a:srgbClr val="99BCDA"/>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3200"/>
            </a:p>
          </p:txBody>
        </p:sp>
        <p:sp>
          <p:nvSpPr>
            <p:cNvPr id="20" name="Freeform: Shape 19">
              <a:extLst>
                <a:ext uri="{FF2B5EF4-FFF2-40B4-BE49-F238E27FC236}">
                  <a16:creationId xmlns:a16="http://schemas.microsoft.com/office/drawing/2014/main" id="{50788E92-5175-9DB4-DB9C-0BF959A37DF2}"/>
                </a:ext>
              </a:extLst>
            </p:cNvPr>
            <p:cNvSpPr/>
            <p:nvPr/>
          </p:nvSpPr>
          <p:spPr>
            <a:xfrm flipH="1">
              <a:off x="6915682" y="1143000"/>
              <a:ext cx="3763150" cy="1019285"/>
            </a:xfrm>
            <a:custGeom>
              <a:avLst/>
              <a:gdLst>
                <a:gd name="connsiteX0" fmla="*/ 3299791 w 3424686"/>
                <a:gd name="connsiteY0" fmla="*/ 0 h 927652"/>
                <a:gd name="connsiteX1" fmla="*/ 463826 w 3424686"/>
                <a:gd name="connsiteY1" fmla="*/ 0 h 927652"/>
                <a:gd name="connsiteX2" fmla="*/ 0 w 3424686"/>
                <a:gd name="connsiteY2" fmla="*/ 463826 h 927652"/>
                <a:gd name="connsiteX3" fmla="*/ 463826 w 3424686"/>
                <a:gd name="connsiteY3" fmla="*/ 927652 h 927652"/>
                <a:gd name="connsiteX4" fmla="*/ 2338099 w 3424686"/>
                <a:gd name="connsiteY4" fmla="*/ 927652 h 927652"/>
                <a:gd name="connsiteX5" fmla="*/ 2347057 w 3424686"/>
                <a:gd name="connsiteY5" fmla="*/ 912907 h 927652"/>
                <a:gd name="connsiteX6" fmla="*/ 3225419 w 3424686"/>
                <a:gd name="connsiteY6" fmla="*/ 115168 h 927652"/>
                <a:gd name="connsiteX7" fmla="*/ 3424686 w 3424686"/>
                <a:gd name="connsiteY7" fmla="*/ 19176 h 927652"/>
                <a:gd name="connsiteX8" fmla="*/ 3393268 w 3424686"/>
                <a:gd name="connsiteY8" fmla="*/ 9423 h 927652"/>
                <a:gd name="connsiteX9" fmla="*/ 3299791 w 3424686"/>
                <a:gd name="connsiteY9" fmla="*/ 0 h 9276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424686" h="927652">
                  <a:moveTo>
                    <a:pt x="3299791" y="0"/>
                  </a:moveTo>
                  <a:lnTo>
                    <a:pt x="463826" y="0"/>
                  </a:lnTo>
                  <a:cubicBezTo>
                    <a:pt x="207662" y="0"/>
                    <a:pt x="0" y="207662"/>
                    <a:pt x="0" y="463826"/>
                  </a:cubicBezTo>
                  <a:cubicBezTo>
                    <a:pt x="0" y="719990"/>
                    <a:pt x="207662" y="927652"/>
                    <a:pt x="463826" y="927652"/>
                  </a:cubicBezTo>
                  <a:lnTo>
                    <a:pt x="2338099" y="927652"/>
                  </a:lnTo>
                  <a:lnTo>
                    <a:pt x="2347057" y="912907"/>
                  </a:lnTo>
                  <a:cubicBezTo>
                    <a:pt x="2570919" y="581547"/>
                    <a:pt x="2872403" y="306938"/>
                    <a:pt x="3225419" y="115168"/>
                  </a:cubicBezTo>
                  <a:lnTo>
                    <a:pt x="3424686" y="19176"/>
                  </a:lnTo>
                  <a:lnTo>
                    <a:pt x="3393268" y="9423"/>
                  </a:lnTo>
                  <a:cubicBezTo>
                    <a:pt x="3363074" y="3245"/>
                    <a:pt x="3331812" y="0"/>
                    <a:pt x="3299791" y="0"/>
                  </a:cubicBezTo>
                  <a:close/>
                </a:path>
              </a:pathLst>
            </a:custGeom>
            <a:solidFill>
              <a:schemeClr val="bg1"/>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3200"/>
            </a:p>
          </p:txBody>
        </p:sp>
        <p:sp>
          <p:nvSpPr>
            <p:cNvPr id="25" name="TextBox 18">
              <a:extLst>
                <a:ext uri="{FF2B5EF4-FFF2-40B4-BE49-F238E27FC236}">
                  <a16:creationId xmlns:a16="http://schemas.microsoft.com/office/drawing/2014/main" id="{69D05EC0-5C96-2272-FD4D-07C6867E106A}"/>
                </a:ext>
              </a:extLst>
            </p:cNvPr>
            <p:cNvSpPr txBox="1">
              <a:spLocks noChangeArrowheads="1"/>
            </p:cNvSpPr>
            <p:nvPr/>
          </p:nvSpPr>
          <p:spPr bwMode="auto">
            <a:xfrm>
              <a:off x="8023357" y="1165451"/>
              <a:ext cx="2399395" cy="833982"/>
            </a:xfrm>
            <a:prstGeom prst="rect">
              <a:avLst/>
            </a:prstGeom>
          </p:spPr>
          <p:txBody>
            <a:bodyPr rot="0" vert="horz" wrap="square" lIns="0" tIns="45720" rIns="0" bIns="45720" anchor="b" anchorCtr="0" upright="1">
              <a:noAutofit/>
            </a:bodyPr>
            <a:lstStyle/>
            <a:p>
              <a:pPr algn="ctr" rtl="1">
                <a:lnSpc>
                  <a:spcPct val="115000"/>
                </a:lnSpc>
              </a:pPr>
              <a:r>
                <a:rPr lang="ar-EG"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توجيه جهود المراجعة</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pic>
          <p:nvPicPr>
            <p:cNvPr id="7" name="رسم 18" descr="الاجتماع">
              <a:extLst>
                <a:ext uri="{FF2B5EF4-FFF2-40B4-BE49-F238E27FC236}">
                  <a16:creationId xmlns:a16="http://schemas.microsoft.com/office/drawing/2014/main" id="{0D7FF209-4F21-4C63-7672-414BBFD6D22B}"/>
                </a:ext>
              </a:extLst>
            </p:cNvPr>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6671478" y="1317680"/>
              <a:ext cx="827905" cy="827866"/>
            </a:xfrm>
            <a:prstGeom prst="rect">
              <a:avLst/>
            </a:prstGeom>
          </p:spPr>
        </p:pic>
      </p:grpSp>
      <p:grpSp>
        <p:nvGrpSpPr>
          <p:cNvPr id="87" name="Group 86">
            <a:extLst>
              <a:ext uri="{FF2B5EF4-FFF2-40B4-BE49-F238E27FC236}">
                <a16:creationId xmlns:a16="http://schemas.microsoft.com/office/drawing/2014/main" id="{C140E255-3450-B645-7FD0-32748605E8EF}"/>
              </a:ext>
            </a:extLst>
          </p:cNvPr>
          <p:cNvGrpSpPr/>
          <p:nvPr/>
        </p:nvGrpSpPr>
        <p:grpSpPr>
          <a:xfrm>
            <a:off x="1513168" y="4995830"/>
            <a:ext cx="4135579" cy="1214470"/>
            <a:chOff x="1513168" y="4995830"/>
            <a:chExt cx="4135579" cy="1214470"/>
          </a:xfrm>
        </p:grpSpPr>
        <p:sp>
          <p:nvSpPr>
            <p:cNvPr id="17" name="Freeform: Shape 16">
              <a:extLst>
                <a:ext uri="{FF2B5EF4-FFF2-40B4-BE49-F238E27FC236}">
                  <a16:creationId xmlns:a16="http://schemas.microsoft.com/office/drawing/2014/main" id="{8730EDE1-002B-9B1F-FA50-0CB19B63D6D7}"/>
                </a:ext>
              </a:extLst>
            </p:cNvPr>
            <p:cNvSpPr/>
            <p:nvPr/>
          </p:nvSpPr>
          <p:spPr>
            <a:xfrm flipH="1">
              <a:off x="4082345" y="5191015"/>
              <a:ext cx="1566402" cy="998214"/>
            </a:xfrm>
            <a:custGeom>
              <a:avLst/>
              <a:gdLst>
                <a:gd name="connsiteX0" fmla="*/ 1425517 w 1425517"/>
                <a:gd name="connsiteY0" fmla="*/ 0 h 908476"/>
                <a:gd name="connsiteX1" fmla="*/ 463826 w 1425517"/>
                <a:gd name="connsiteY1" fmla="*/ 0 h 908476"/>
                <a:gd name="connsiteX2" fmla="*/ 0 w 1425517"/>
                <a:gd name="connsiteY2" fmla="*/ 463826 h 908476"/>
                <a:gd name="connsiteX3" fmla="*/ 283284 w 1425517"/>
                <a:gd name="connsiteY3" fmla="*/ 891202 h 908476"/>
                <a:gd name="connsiteX4" fmla="*/ 338931 w 1425517"/>
                <a:gd name="connsiteY4" fmla="*/ 908476 h 908476"/>
                <a:gd name="connsiteX5" fmla="*/ 538197 w 1425517"/>
                <a:gd name="connsiteY5" fmla="*/ 812484 h 908476"/>
                <a:gd name="connsiteX6" fmla="*/ 1416559 w 1425517"/>
                <a:gd name="connsiteY6" fmla="*/ 14745 h 908476"/>
                <a:gd name="connsiteX7" fmla="*/ 1425517 w 1425517"/>
                <a:gd name="connsiteY7" fmla="*/ 0 h 9084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25517" h="908476">
                  <a:moveTo>
                    <a:pt x="1425517" y="0"/>
                  </a:moveTo>
                  <a:lnTo>
                    <a:pt x="463826" y="0"/>
                  </a:lnTo>
                  <a:cubicBezTo>
                    <a:pt x="207662" y="0"/>
                    <a:pt x="0" y="207662"/>
                    <a:pt x="0" y="463826"/>
                  </a:cubicBezTo>
                  <a:cubicBezTo>
                    <a:pt x="0" y="655949"/>
                    <a:pt x="116810" y="820790"/>
                    <a:pt x="283284" y="891202"/>
                  </a:cubicBezTo>
                  <a:lnTo>
                    <a:pt x="338931" y="908476"/>
                  </a:lnTo>
                  <a:lnTo>
                    <a:pt x="538197" y="812484"/>
                  </a:lnTo>
                  <a:cubicBezTo>
                    <a:pt x="891213" y="620715"/>
                    <a:pt x="1192697" y="346105"/>
                    <a:pt x="1416559" y="14745"/>
                  </a:cubicBezTo>
                  <a:lnTo>
                    <a:pt x="1425517" y="0"/>
                  </a:lnTo>
                  <a:close/>
                </a:path>
              </a:pathLst>
            </a:custGeom>
            <a:solidFill>
              <a:srgbClr val="A0C9CA"/>
            </a:solidFill>
            <a:ln>
              <a:solidFill>
                <a:srgbClr val="99BCDA"/>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3200"/>
            </a:p>
          </p:txBody>
        </p:sp>
        <p:sp>
          <p:nvSpPr>
            <p:cNvPr id="23" name="Freeform: Shape 22">
              <a:extLst>
                <a:ext uri="{FF2B5EF4-FFF2-40B4-BE49-F238E27FC236}">
                  <a16:creationId xmlns:a16="http://schemas.microsoft.com/office/drawing/2014/main" id="{83E76C7F-C262-53F5-CAB0-C921187A896D}"/>
                </a:ext>
              </a:extLst>
            </p:cNvPr>
            <p:cNvSpPr/>
            <p:nvPr/>
          </p:nvSpPr>
          <p:spPr>
            <a:xfrm flipH="1">
              <a:off x="1513168" y="5191015"/>
              <a:ext cx="3763150" cy="1019285"/>
            </a:xfrm>
            <a:custGeom>
              <a:avLst/>
              <a:gdLst>
                <a:gd name="connsiteX0" fmla="*/ 2960860 w 3424686"/>
                <a:gd name="connsiteY0" fmla="*/ 0 h 927652"/>
                <a:gd name="connsiteX1" fmla="*/ 1086586 w 3424686"/>
                <a:gd name="connsiteY1" fmla="*/ 0 h 927652"/>
                <a:gd name="connsiteX2" fmla="*/ 1077628 w 3424686"/>
                <a:gd name="connsiteY2" fmla="*/ 14745 h 927652"/>
                <a:gd name="connsiteX3" fmla="*/ 199266 w 3424686"/>
                <a:gd name="connsiteY3" fmla="*/ 812484 h 927652"/>
                <a:gd name="connsiteX4" fmla="*/ 0 w 3424686"/>
                <a:gd name="connsiteY4" fmla="*/ 908476 h 927652"/>
                <a:gd name="connsiteX5" fmla="*/ 31418 w 3424686"/>
                <a:gd name="connsiteY5" fmla="*/ 918229 h 927652"/>
                <a:gd name="connsiteX6" fmla="*/ 124895 w 3424686"/>
                <a:gd name="connsiteY6" fmla="*/ 927652 h 927652"/>
                <a:gd name="connsiteX7" fmla="*/ 2960860 w 3424686"/>
                <a:gd name="connsiteY7" fmla="*/ 927652 h 927652"/>
                <a:gd name="connsiteX8" fmla="*/ 3424686 w 3424686"/>
                <a:gd name="connsiteY8" fmla="*/ 463826 h 927652"/>
                <a:gd name="connsiteX9" fmla="*/ 2960860 w 3424686"/>
                <a:gd name="connsiteY9" fmla="*/ 0 h 9276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424686" h="927652">
                  <a:moveTo>
                    <a:pt x="2960860" y="0"/>
                  </a:moveTo>
                  <a:lnTo>
                    <a:pt x="1086586" y="0"/>
                  </a:lnTo>
                  <a:lnTo>
                    <a:pt x="1077628" y="14745"/>
                  </a:lnTo>
                  <a:cubicBezTo>
                    <a:pt x="853766" y="346105"/>
                    <a:pt x="552282" y="620715"/>
                    <a:pt x="199266" y="812484"/>
                  </a:cubicBezTo>
                  <a:lnTo>
                    <a:pt x="0" y="908476"/>
                  </a:lnTo>
                  <a:lnTo>
                    <a:pt x="31418" y="918229"/>
                  </a:lnTo>
                  <a:cubicBezTo>
                    <a:pt x="61612" y="924408"/>
                    <a:pt x="92875" y="927652"/>
                    <a:pt x="124895" y="927652"/>
                  </a:cubicBezTo>
                  <a:lnTo>
                    <a:pt x="2960860" y="927652"/>
                  </a:lnTo>
                  <a:cubicBezTo>
                    <a:pt x="3217024" y="927652"/>
                    <a:pt x="3424686" y="719990"/>
                    <a:pt x="3424686" y="463826"/>
                  </a:cubicBezTo>
                  <a:cubicBezTo>
                    <a:pt x="3424686" y="207662"/>
                    <a:pt x="3217024" y="0"/>
                    <a:pt x="2960860" y="0"/>
                  </a:cubicBezTo>
                  <a:close/>
                </a:path>
              </a:pathLst>
            </a:custGeom>
            <a:solidFill>
              <a:schemeClr val="bg1"/>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3200"/>
            </a:p>
          </p:txBody>
        </p:sp>
        <p:sp>
          <p:nvSpPr>
            <p:cNvPr id="32" name="TextBox 18">
              <a:extLst>
                <a:ext uri="{FF2B5EF4-FFF2-40B4-BE49-F238E27FC236}">
                  <a16:creationId xmlns:a16="http://schemas.microsoft.com/office/drawing/2014/main" id="{8CC25833-92D0-9406-7D48-09B3BAF6049F}"/>
                </a:ext>
              </a:extLst>
            </p:cNvPr>
            <p:cNvSpPr txBox="1">
              <a:spLocks noChangeArrowheads="1"/>
            </p:cNvSpPr>
            <p:nvPr/>
          </p:nvSpPr>
          <p:spPr bwMode="auto">
            <a:xfrm>
              <a:off x="1559523" y="4995830"/>
              <a:ext cx="2792508" cy="1057848"/>
            </a:xfrm>
            <a:prstGeom prst="rect">
              <a:avLst/>
            </a:prstGeom>
          </p:spPr>
          <p:txBody>
            <a:bodyPr rot="0" vert="horz" wrap="square" lIns="0" tIns="45720" rIns="0" bIns="45720" anchor="b" anchorCtr="0" upright="1">
              <a:noAutofit/>
            </a:bodyPr>
            <a:lstStyle/>
            <a:p>
              <a:pPr algn="ctr" rtl="1">
                <a:lnSpc>
                  <a:spcPct val="115000"/>
                </a:lnSpc>
              </a:pPr>
              <a:r>
                <a:rPr lang="ar-EG" sz="32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التوافق مع المعايير المهنية</a:t>
              </a:r>
              <a:endParaRPr lang="en-US"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pic>
          <p:nvPicPr>
            <p:cNvPr id="10" name="Graphic 31" descr="Questions with solid fill">
              <a:extLst>
                <a:ext uri="{FF2B5EF4-FFF2-40B4-BE49-F238E27FC236}">
                  <a16:creationId xmlns:a16="http://schemas.microsoft.com/office/drawing/2014/main" id="{05CCECD8-5BFF-692D-C359-264D742F9D6D}"/>
                </a:ext>
              </a:extLst>
            </p:cNvPr>
            <p:cNvPicPr>
              <a:picLocks noChangeAspect="1"/>
            </p:cNvPicPr>
            <p:nvPr/>
          </p:nvPicPr>
          <p:blipFill>
            <a:blip r:embed="rId10" cstate="print">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4833773" y="5325987"/>
              <a:ext cx="728296" cy="728262"/>
            </a:xfrm>
            <a:prstGeom prst="rect">
              <a:avLst/>
            </a:prstGeom>
          </p:spPr>
        </p:pic>
      </p:grpSp>
      <p:grpSp>
        <p:nvGrpSpPr>
          <p:cNvPr id="86" name="Group 85">
            <a:extLst>
              <a:ext uri="{FF2B5EF4-FFF2-40B4-BE49-F238E27FC236}">
                <a16:creationId xmlns:a16="http://schemas.microsoft.com/office/drawing/2014/main" id="{F99AF41F-1DB0-4FC8-6C15-7715AF4EDCB3}"/>
              </a:ext>
            </a:extLst>
          </p:cNvPr>
          <p:cNvGrpSpPr/>
          <p:nvPr/>
        </p:nvGrpSpPr>
        <p:grpSpPr>
          <a:xfrm>
            <a:off x="6543255" y="5129995"/>
            <a:ext cx="4135577" cy="1080305"/>
            <a:chOff x="6543255" y="5129995"/>
            <a:chExt cx="4135577" cy="1080305"/>
          </a:xfrm>
        </p:grpSpPr>
        <p:sp>
          <p:nvSpPr>
            <p:cNvPr id="18" name="Freeform: Shape 17">
              <a:extLst>
                <a:ext uri="{FF2B5EF4-FFF2-40B4-BE49-F238E27FC236}">
                  <a16:creationId xmlns:a16="http://schemas.microsoft.com/office/drawing/2014/main" id="{16EDAC6C-D75F-3F0B-C052-E81CA7796916}"/>
                </a:ext>
              </a:extLst>
            </p:cNvPr>
            <p:cNvSpPr/>
            <p:nvPr/>
          </p:nvSpPr>
          <p:spPr>
            <a:xfrm flipH="1">
              <a:off x="6543255" y="5191015"/>
              <a:ext cx="1566403" cy="998214"/>
            </a:xfrm>
            <a:custGeom>
              <a:avLst/>
              <a:gdLst>
                <a:gd name="connsiteX0" fmla="*/ 961692 w 1425518"/>
                <a:gd name="connsiteY0" fmla="*/ 0 h 908476"/>
                <a:gd name="connsiteX1" fmla="*/ 0 w 1425518"/>
                <a:gd name="connsiteY1" fmla="*/ 0 h 908476"/>
                <a:gd name="connsiteX2" fmla="*/ 8958 w 1425518"/>
                <a:gd name="connsiteY2" fmla="*/ 14745 h 908476"/>
                <a:gd name="connsiteX3" fmla="*/ 887320 w 1425518"/>
                <a:gd name="connsiteY3" fmla="*/ 812484 h 908476"/>
                <a:gd name="connsiteX4" fmla="*/ 1086587 w 1425518"/>
                <a:gd name="connsiteY4" fmla="*/ 908476 h 908476"/>
                <a:gd name="connsiteX5" fmla="*/ 1142234 w 1425518"/>
                <a:gd name="connsiteY5" fmla="*/ 891202 h 908476"/>
                <a:gd name="connsiteX6" fmla="*/ 1425518 w 1425518"/>
                <a:gd name="connsiteY6" fmla="*/ 463826 h 908476"/>
                <a:gd name="connsiteX7" fmla="*/ 961692 w 1425518"/>
                <a:gd name="connsiteY7" fmla="*/ 0 h 9084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25518" h="908476">
                  <a:moveTo>
                    <a:pt x="961692" y="0"/>
                  </a:moveTo>
                  <a:lnTo>
                    <a:pt x="0" y="0"/>
                  </a:lnTo>
                  <a:lnTo>
                    <a:pt x="8958" y="14745"/>
                  </a:lnTo>
                  <a:cubicBezTo>
                    <a:pt x="232820" y="346105"/>
                    <a:pt x="534304" y="620715"/>
                    <a:pt x="887320" y="812484"/>
                  </a:cubicBezTo>
                  <a:lnTo>
                    <a:pt x="1086587" y="908476"/>
                  </a:lnTo>
                  <a:lnTo>
                    <a:pt x="1142234" y="891202"/>
                  </a:lnTo>
                  <a:cubicBezTo>
                    <a:pt x="1308708" y="820790"/>
                    <a:pt x="1425518" y="655949"/>
                    <a:pt x="1425518" y="463826"/>
                  </a:cubicBezTo>
                  <a:cubicBezTo>
                    <a:pt x="1425518" y="207662"/>
                    <a:pt x="1217856" y="0"/>
                    <a:pt x="961692" y="0"/>
                  </a:cubicBezTo>
                  <a:close/>
                </a:path>
              </a:pathLst>
            </a:custGeom>
            <a:solidFill>
              <a:srgbClr val="A0C9CA"/>
            </a:solidFill>
            <a:ln>
              <a:solidFill>
                <a:srgbClr val="99BCDA"/>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3200"/>
            </a:p>
          </p:txBody>
        </p:sp>
        <p:sp>
          <p:nvSpPr>
            <p:cNvPr id="24" name="Freeform: Shape 23">
              <a:extLst>
                <a:ext uri="{FF2B5EF4-FFF2-40B4-BE49-F238E27FC236}">
                  <a16:creationId xmlns:a16="http://schemas.microsoft.com/office/drawing/2014/main" id="{6D0A8425-207D-2DA6-5AF9-B918A7FDADE1}"/>
                </a:ext>
              </a:extLst>
            </p:cNvPr>
            <p:cNvSpPr/>
            <p:nvPr/>
          </p:nvSpPr>
          <p:spPr>
            <a:xfrm flipH="1">
              <a:off x="6915682" y="5191015"/>
              <a:ext cx="3763150" cy="1019285"/>
            </a:xfrm>
            <a:custGeom>
              <a:avLst/>
              <a:gdLst>
                <a:gd name="connsiteX0" fmla="*/ 2338099 w 3424686"/>
                <a:gd name="connsiteY0" fmla="*/ 0 h 927652"/>
                <a:gd name="connsiteX1" fmla="*/ 463826 w 3424686"/>
                <a:gd name="connsiteY1" fmla="*/ 0 h 927652"/>
                <a:gd name="connsiteX2" fmla="*/ 0 w 3424686"/>
                <a:gd name="connsiteY2" fmla="*/ 463826 h 927652"/>
                <a:gd name="connsiteX3" fmla="*/ 463826 w 3424686"/>
                <a:gd name="connsiteY3" fmla="*/ 927652 h 927652"/>
                <a:gd name="connsiteX4" fmla="*/ 3299791 w 3424686"/>
                <a:gd name="connsiteY4" fmla="*/ 927652 h 927652"/>
                <a:gd name="connsiteX5" fmla="*/ 3393268 w 3424686"/>
                <a:gd name="connsiteY5" fmla="*/ 918229 h 927652"/>
                <a:gd name="connsiteX6" fmla="*/ 3424686 w 3424686"/>
                <a:gd name="connsiteY6" fmla="*/ 908476 h 927652"/>
                <a:gd name="connsiteX7" fmla="*/ 3225419 w 3424686"/>
                <a:gd name="connsiteY7" fmla="*/ 812484 h 927652"/>
                <a:gd name="connsiteX8" fmla="*/ 2347057 w 3424686"/>
                <a:gd name="connsiteY8" fmla="*/ 14745 h 927652"/>
                <a:gd name="connsiteX9" fmla="*/ 2338099 w 3424686"/>
                <a:gd name="connsiteY9" fmla="*/ 0 h 9276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424686" h="927652">
                  <a:moveTo>
                    <a:pt x="2338099" y="0"/>
                  </a:moveTo>
                  <a:lnTo>
                    <a:pt x="463826" y="0"/>
                  </a:lnTo>
                  <a:cubicBezTo>
                    <a:pt x="207662" y="0"/>
                    <a:pt x="0" y="207662"/>
                    <a:pt x="0" y="463826"/>
                  </a:cubicBezTo>
                  <a:cubicBezTo>
                    <a:pt x="0" y="719990"/>
                    <a:pt x="207662" y="927652"/>
                    <a:pt x="463826" y="927652"/>
                  </a:cubicBezTo>
                  <a:lnTo>
                    <a:pt x="3299791" y="927652"/>
                  </a:lnTo>
                  <a:cubicBezTo>
                    <a:pt x="3331812" y="927652"/>
                    <a:pt x="3363074" y="924408"/>
                    <a:pt x="3393268" y="918229"/>
                  </a:cubicBezTo>
                  <a:lnTo>
                    <a:pt x="3424686" y="908476"/>
                  </a:lnTo>
                  <a:lnTo>
                    <a:pt x="3225419" y="812484"/>
                  </a:lnTo>
                  <a:cubicBezTo>
                    <a:pt x="2872403" y="620715"/>
                    <a:pt x="2570919" y="346105"/>
                    <a:pt x="2347057" y="14745"/>
                  </a:cubicBezTo>
                  <a:lnTo>
                    <a:pt x="2338099" y="0"/>
                  </a:lnTo>
                  <a:close/>
                </a:path>
              </a:pathLst>
            </a:custGeom>
            <a:solidFill>
              <a:schemeClr val="bg1"/>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3200"/>
            </a:p>
          </p:txBody>
        </p:sp>
        <p:sp>
          <p:nvSpPr>
            <p:cNvPr id="27" name="TextBox 18">
              <a:extLst>
                <a:ext uri="{FF2B5EF4-FFF2-40B4-BE49-F238E27FC236}">
                  <a16:creationId xmlns:a16="http://schemas.microsoft.com/office/drawing/2014/main" id="{053014E9-8086-2B2F-36D3-DB3AD3D8DAAC}"/>
                </a:ext>
              </a:extLst>
            </p:cNvPr>
            <p:cNvSpPr txBox="1">
              <a:spLocks noChangeArrowheads="1"/>
            </p:cNvSpPr>
            <p:nvPr/>
          </p:nvSpPr>
          <p:spPr bwMode="auto">
            <a:xfrm>
              <a:off x="7793602" y="5197842"/>
              <a:ext cx="2807678" cy="855837"/>
            </a:xfrm>
            <a:prstGeom prst="rect">
              <a:avLst/>
            </a:prstGeom>
          </p:spPr>
          <p:txBody>
            <a:bodyPr rot="0" vert="horz" wrap="square" lIns="0" tIns="45720" rIns="0" bIns="45720" anchor="b" anchorCtr="0" upright="1">
              <a:noAutofit/>
            </a:bodyPr>
            <a:lstStyle/>
            <a:p>
              <a:pPr algn="ctr" rtl="1">
                <a:lnSpc>
                  <a:spcPct val="115000"/>
                </a:lnSpc>
              </a:pPr>
              <a:r>
                <a:rPr lang="ar-EG" sz="32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تعزيز التواصل مع الإدارة</a:t>
              </a:r>
              <a:endParaRPr lang="en-US"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pic>
          <p:nvPicPr>
            <p:cNvPr id="11" name="رسم 12" descr="قاعة مجلس الإدارة">
              <a:extLst>
                <a:ext uri="{FF2B5EF4-FFF2-40B4-BE49-F238E27FC236}">
                  <a16:creationId xmlns:a16="http://schemas.microsoft.com/office/drawing/2014/main" id="{8832BD9D-8136-3F71-56F0-88CAC8FD8277}"/>
                </a:ext>
              </a:extLst>
            </p:cNvPr>
            <p:cNvPicPr>
              <a:picLocks noChangeAspect="1"/>
            </p:cNvPicPr>
            <p:nvPr/>
          </p:nvPicPr>
          <p:blipFill>
            <a:blip r:embed="rId12" cstate="print">
              <a:extLst>
                <a:ext uri="{28A0092B-C50C-407E-A947-70E740481C1C}">
                  <a14:useLocalDpi xmlns:a14="http://schemas.microsoft.com/office/drawing/2010/main" val="0"/>
                </a:ext>
                <a:ext uri="{96DAC541-7B7A-43D3-8B79-37D633B846F1}">
                  <asvg:svgBlip xmlns:asvg="http://schemas.microsoft.com/office/drawing/2016/SVG/main" r:embed="rId13"/>
                </a:ext>
              </a:extLst>
            </a:blip>
            <a:stretch>
              <a:fillRect/>
            </a:stretch>
          </p:blipFill>
          <p:spPr>
            <a:xfrm>
              <a:off x="6668199" y="5129995"/>
              <a:ext cx="923726" cy="923683"/>
            </a:xfrm>
            <a:prstGeom prst="rect">
              <a:avLst/>
            </a:prstGeom>
          </p:spPr>
        </p:pic>
      </p:grpSp>
      <p:grpSp>
        <p:nvGrpSpPr>
          <p:cNvPr id="85" name="Group 84">
            <a:extLst>
              <a:ext uri="{FF2B5EF4-FFF2-40B4-BE49-F238E27FC236}">
                <a16:creationId xmlns:a16="http://schemas.microsoft.com/office/drawing/2014/main" id="{2182071B-E434-8591-A399-CC6D11534132}"/>
              </a:ext>
            </a:extLst>
          </p:cNvPr>
          <p:cNvGrpSpPr/>
          <p:nvPr/>
        </p:nvGrpSpPr>
        <p:grpSpPr>
          <a:xfrm>
            <a:off x="7460654" y="3167009"/>
            <a:ext cx="4135579" cy="1019285"/>
            <a:chOff x="7460654" y="3167009"/>
            <a:chExt cx="4135579" cy="1019285"/>
          </a:xfrm>
        </p:grpSpPr>
        <p:sp>
          <p:nvSpPr>
            <p:cNvPr id="16" name="Freeform: Shape 15">
              <a:extLst>
                <a:ext uri="{FF2B5EF4-FFF2-40B4-BE49-F238E27FC236}">
                  <a16:creationId xmlns:a16="http://schemas.microsoft.com/office/drawing/2014/main" id="{AC037B6C-D94B-2A7E-268B-F180B8286CA4}"/>
                </a:ext>
              </a:extLst>
            </p:cNvPr>
            <p:cNvSpPr/>
            <p:nvPr/>
          </p:nvSpPr>
          <p:spPr>
            <a:xfrm flipH="1">
              <a:off x="7460654" y="3167009"/>
              <a:ext cx="1106705" cy="1019285"/>
            </a:xfrm>
            <a:custGeom>
              <a:avLst/>
              <a:gdLst>
                <a:gd name="connsiteX0" fmla="*/ 543341 w 1007167"/>
                <a:gd name="connsiteY0" fmla="*/ 0 h 927652"/>
                <a:gd name="connsiteX1" fmla="*/ 44775 w 1007167"/>
                <a:gd name="connsiteY1" fmla="*/ 0 h 927652"/>
                <a:gd name="connsiteX2" fmla="*/ 12863 w 1007167"/>
                <a:gd name="connsiteY2" fmla="*/ 209094 h 927652"/>
                <a:gd name="connsiteX3" fmla="*/ 0 w 1007167"/>
                <a:gd name="connsiteY3" fmla="*/ 463826 h 927652"/>
                <a:gd name="connsiteX4" fmla="*/ 12863 w 1007167"/>
                <a:gd name="connsiteY4" fmla="*/ 718558 h 927652"/>
                <a:gd name="connsiteX5" fmla="*/ 44775 w 1007167"/>
                <a:gd name="connsiteY5" fmla="*/ 927652 h 927652"/>
                <a:gd name="connsiteX6" fmla="*/ 543341 w 1007167"/>
                <a:gd name="connsiteY6" fmla="*/ 927652 h 927652"/>
                <a:gd name="connsiteX7" fmla="*/ 1007167 w 1007167"/>
                <a:gd name="connsiteY7" fmla="*/ 463826 h 927652"/>
                <a:gd name="connsiteX8" fmla="*/ 543341 w 1007167"/>
                <a:gd name="connsiteY8" fmla="*/ 0 h 9276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07167" h="927652">
                  <a:moveTo>
                    <a:pt x="543341" y="0"/>
                  </a:moveTo>
                  <a:lnTo>
                    <a:pt x="44775" y="0"/>
                  </a:lnTo>
                  <a:lnTo>
                    <a:pt x="12863" y="209094"/>
                  </a:lnTo>
                  <a:cubicBezTo>
                    <a:pt x="4357" y="292848"/>
                    <a:pt x="0" y="377828"/>
                    <a:pt x="0" y="463826"/>
                  </a:cubicBezTo>
                  <a:cubicBezTo>
                    <a:pt x="0" y="549824"/>
                    <a:pt x="4357" y="634804"/>
                    <a:pt x="12863" y="718558"/>
                  </a:cubicBezTo>
                  <a:lnTo>
                    <a:pt x="44775" y="927652"/>
                  </a:lnTo>
                  <a:lnTo>
                    <a:pt x="543341" y="927652"/>
                  </a:lnTo>
                  <a:cubicBezTo>
                    <a:pt x="799505" y="927652"/>
                    <a:pt x="1007167" y="719990"/>
                    <a:pt x="1007167" y="463826"/>
                  </a:cubicBezTo>
                  <a:cubicBezTo>
                    <a:pt x="1007167" y="207662"/>
                    <a:pt x="799505" y="0"/>
                    <a:pt x="543341" y="0"/>
                  </a:cubicBezTo>
                  <a:close/>
                </a:path>
              </a:pathLst>
            </a:custGeom>
            <a:solidFill>
              <a:srgbClr val="168489"/>
            </a:solidFill>
            <a:ln>
              <a:solidFill>
                <a:srgbClr val="0058A3"/>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3200"/>
            </a:p>
          </p:txBody>
        </p:sp>
        <p:sp>
          <p:nvSpPr>
            <p:cNvPr id="22" name="Freeform: Shape 21">
              <a:extLst>
                <a:ext uri="{FF2B5EF4-FFF2-40B4-BE49-F238E27FC236}">
                  <a16:creationId xmlns:a16="http://schemas.microsoft.com/office/drawing/2014/main" id="{FCEBCEB4-CA68-AF71-2975-A0D5D894E45B}"/>
                </a:ext>
              </a:extLst>
            </p:cNvPr>
            <p:cNvSpPr/>
            <p:nvPr/>
          </p:nvSpPr>
          <p:spPr>
            <a:xfrm flipH="1">
              <a:off x="8518161" y="3167009"/>
              <a:ext cx="3078072" cy="1019285"/>
            </a:xfrm>
            <a:custGeom>
              <a:avLst/>
              <a:gdLst>
                <a:gd name="connsiteX0" fmla="*/ 2801225 w 2801225"/>
                <a:gd name="connsiteY0" fmla="*/ 0 h 927652"/>
                <a:gd name="connsiteX1" fmla="*/ 463826 w 2801225"/>
                <a:gd name="connsiteY1" fmla="*/ 0 h 927652"/>
                <a:gd name="connsiteX2" fmla="*/ 0 w 2801225"/>
                <a:gd name="connsiteY2" fmla="*/ 463826 h 927652"/>
                <a:gd name="connsiteX3" fmla="*/ 463826 w 2801225"/>
                <a:gd name="connsiteY3" fmla="*/ 927652 h 927652"/>
                <a:gd name="connsiteX4" fmla="*/ 2801225 w 2801225"/>
                <a:gd name="connsiteY4" fmla="*/ 927652 h 927652"/>
                <a:gd name="connsiteX5" fmla="*/ 2769313 w 2801225"/>
                <a:gd name="connsiteY5" fmla="*/ 718558 h 927652"/>
                <a:gd name="connsiteX6" fmla="*/ 2756450 w 2801225"/>
                <a:gd name="connsiteY6" fmla="*/ 463826 h 927652"/>
                <a:gd name="connsiteX7" fmla="*/ 2769313 w 2801225"/>
                <a:gd name="connsiteY7" fmla="*/ 209094 h 927652"/>
                <a:gd name="connsiteX8" fmla="*/ 2801225 w 2801225"/>
                <a:gd name="connsiteY8" fmla="*/ 0 h 9276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801225" h="927652">
                  <a:moveTo>
                    <a:pt x="2801225" y="0"/>
                  </a:moveTo>
                  <a:lnTo>
                    <a:pt x="463826" y="0"/>
                  </a:lnTo>
                  <a:cubicBezTo>
                    <a:pt x="207662" y="0"/>
                    <a:pt x="0" y="207662"/>
                    <a:pt x="0" y="463826"/>
                  </a:cubicBezTo>
                  <a:cubicBezTo>
                    <a:pt x="0" y="719990"/>
                    <a:pt x="207662" y="927652"/>
                    <a:pt x="463826" y="927652"/>
                  </a:cubicBezTo>
                  <a:lnTo>
                    <a:pt x="2801225" y="927652"/>
                  </a:lnTo>
                  <a:lnTo>
                    <a:pt x="2769313" y="718558"/>
                  </a:lnTo>
                  <a:cubicBezTo>
                    <a:pt x="2760807" y="634804"/>
                    <a:pt x="2756450" y="549824"/>
                    <a:pt x="2756450" y="463826"/>
                  </a:cubicBezTo>
                  <a:cubicBezTo>
                    <a:pt x="2756450" y="377828"/>
                    <a:pt x="2760807" y="292848"/>
                    <a:pt x="2769313" y="209094"/>
                  </a:cubicBezTo>
                  <a:lnTo>
                    <a:pt x="2801225" y="0"/>
                  </a:lnTo>
                  <a:close/>
                </a:path>
              </a:pathLst>
            </a:custGeom>
            <a:solidFill>
              <a:schemeClr val="bg1"/>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3200"/>
            </a:p>
          </p:txBody>
        </p:sp>
        <p:sp>
          <p:nvSpPr>
            <p:cNvPr id="34" name="TextBox 18">
              <a:extLst>
                <a:ext uri="{FF2B5EF4-FFF2-40B4-BE49-F238E27FC236}">
                  <a16:creationId xmlns:a16="http://schemas.microsoft.com/office/drawing/2014/main" id="{1CE28E46-1518-85A4-A02F-6F06EE068DA1}"/>
                </a:ext>
              </a:extLst>
            </p:cNvPr>
            <p:cNvSpPr txBox="1">
              <a:spLocks noChangeArrowheads="1"/>
            </p:cNvSpPr>
            <p:nvPr/>
          </p:nvSpPr>
          <p:spPr bwMode="auto">
            <a:xfrm>
              <a:off x="8642109" y="3186972"/>
              <a:ext cx="2735712" cy="816148"/>
            </a:xfrm>
            <a:prstGeom prst="rect">
              <a:avLst/>
            </a:prstGeom>
          </p:spPr>
          <p:txBody>
            <a:bodyPr rot="0" vert="horz" wrap="square" lIns="0" tIns="45720" rIns="0" bIns="45720" anchor="b" anchorCtr="0" upright="1">
              <a:noAutofit/>
            </a:bodyPr>
            <a:lstStyle/>
            <a:p>
              <a:pPr algn="ctr" rtl="1">
                <a:lnSpc>
                  <a:spcPct val="115000"/>
                </a:lnSpc>
              </a:pPr>
              <a:r>
                <a:rPr lang="ar-EG" sz="32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تخصيص الموارد بفعالية</a:t>
              </a:r>
              <a:endParaRPr lang="en-US"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pic>
          <p:nvPicPr>
            <p:cNvPr id="12" name="رسم 15" descr="قائمة اختيار">
              <a:extLst>
                <a:ext uri="{FF2B5EF4-FFF2-40B4-BE49-F238E27FC236}">
                  <a16:creationId xmlns:a16="http://schemas.microsoft.com/office/drawing/2014/main" id="{87781749-C47C-767F-D899-F58F11A3084C}"/>
                </a:ext>
              </a:extLst>
            </p:cNvPr>
            <p:cNvPicPr>
              <a:picLocks noChangeAspect="1"/>
            </p:cNvPicPr>
            <p:nvPr/>
          </p:nvPicPr>
          <p:blipFill>
            <a:blip r:embed="rId14" cstate="print">
              <a:extLst>
                <a:ext uri="{28A0092B-C50C-407E-A947-70E740481C1C}">
                  <a14:useLocalDpi xmlns:a14="http://schemas.microsoft.com/office/drawing/2010/main" val="0"/>
                </a:ext>
                <a:ext uri="{96DAC541-7B7A-43D3-8B79-37D633B846F1}">
                  <asvg:svgBlip xmlns:asvg="http://schemas.microsoft.com/office/drawing/2016/SVG/main" r:embed="rId15"/>
                </a:ext>
              </a:extLst>
            </a:blip>
            <a:stretch>
              <a:fillRect/>
            </a:stretch>
          </p:blipFill>
          <p:spPr>
            <a:xfrm>
              <a:off x="7673031" y="3297125"/>
              <a:ext cx="761476" cy="761440"/>
            </a:xfrm>
            <a:prstGeom prst="rect">
              <a:avLst/>
            </a:prstGeom>
          </p:spPr>
        </p:pic>
      </p:grpSp>
    </p:spTree>
    <p:extLst>
      <p:ext uri="{BB962C8B-B14F-4D97-AF65-F5344CB8AC3E}">
        <p14:creationId xmlns:p14="http://schemas.microsoft.com/office/powerpoint/2010/main" val="1760026123"/>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84"/>
                                        </p:tgtEl>
                                        <p:attrNameLst>
                                          <p:attrName>style.visibility</p:attrName>
                                        </p:attrNameLst>
                                      </p:cBhvr>
                                      <p:to>
                                        <p:strVal val="visible"/>
                                      </p:to>
                                    </p:set>
                                    <p:anim calcmode="lin" valueType="num">
                                      <p:cBhvr additive="base">
                                        <p:cTn id="7" dur="500" fill="hold"/>
                                        <p:tgtEl>
                                          <p:spTgt spid="84"/>
                                        </p:tgtEl>
                                        <p:attrNameLst>
                                          <p:attrName>ppt_x</p:attrName>
                                        </p:attrNameLst>
                                      </p:cBhvr>
                                      <p:tavLst>
                                        <p:tav tm="0">
                                          <p:val>
                                            <p:strVal val="#ppt_x"/>
                                          </p:val>
                                        </p:tav>
                                        <p:tav tm="100000">
                                          <p:val>
                                            <p:strVal val="#ppt_x"/>
                                          </p:val>
                                        </p:tav>
                                      </p:tavLst>
                                    </p:anim>
                                    <p:anim calcmode="lin" valueType="num">
                                      <p:cBhvr additive="base">
                                        <p:cTn id="8" dur="500" fill="hold"/>
                                        <p:tgtEl>
                                          <p:spTgt spid="8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89"/>
                                        </p:tgtEl>
                                        <p:attrNameLst>
                                          <p:attrName>style.visibility</p:attrName>
                                        </p:attrNameLst>
                                      </p:cBhvr>
                                      <p:to>
                                        <p:strVal val="visible"/>
                                      </p:to>
                                    </p:set>
                                    <p:anim calcmode="lin" valueType="num">
                                      <p:cBhvr additive="base">
                                        <p:cTn id="13" dur="500" fill="hold"/>
                                        <p:tgtEl>
                                          <p:spTgt spid="89"/>
                                        </p:tgtEl>
                                        <p:attrNameLst>
                                          <p:attrName>ppt_x</p:attrName>
                                        </p:attrNameLst>
                                      </p:cBhvr>
                                      <p:tavLst>
                                        <p:tav tm="0">
                                          <p:val>
                                            <p:strVal val="#ppt_x"/>
                                          </p:val>
                                        </p:tav>
                                        <p:tav tm="100000">
                                          <p:val>
                                            <p:strVal val="#ppt_x"/>
                                          </p:val>
                                        </p:tav>
                                      </p:tavLst>
                                    </p:anim>
                                    <p:anim calcmode="lin" valueType="num">
                                      <p:cBhvr additive="base">
                                        <p:cTn id="14" dur="500" fill="hold"/>
                                        <p:tgtEl>
                                          <p:spTgt spid="89"/>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85"/>
                                        </p:tgtEl>
                                        <p:attrNameLst>
                                          <p:attrName>style.visibility</p:attrName>
                                        </p:attrNameLst>
                                      </p:cBhvr>
                                      <p:to>
                                        <p:strVal val="visible"/>
                                      </p:to>
                                    </p:set>
                                    <p:anim calcmode="lin" valueType="num">
                                      <p:cBhvr additive="base">
                                        <p:cTn id="19" dur="500" fill="hold"/>
                                        <p:tgtEl>
                                          <p:spTgt spid="85"/>
                                        </p:tgtEl>
                                        <p:attrNameLst>
                                          <p:attrName>ppt_x</p:attrName>
                                        </p:attrNameLst>
                                      </p:cBhvr>
                                      <p:tavLst>
                                        <p:tav tm="0">
                                          <p:val>
                                            <p:strVal val="#ppt_x"/>
                                          </p:val>
                                        </p:tav>
                                        <p:tav tm="100000">
                                          <p:val>
                                            <p:strVal val="#ppt_x"/>
                                          </p:val>
                                        </p:tav>
                                      </p:tavLst>
                                    </p:anim>
                                    <p:anim calcmode="lin" valueType="num">
                                      <p:cBhvr additive="base">
                                        <p:cTn id="20" dur="500" fill="hold"/>
                                        <p:tgtEl>
                                          <p:spTgt spid="85"/>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88"/>
                                        </p:tgtEl>
                                        <p:attrNameLst>
                                          <p:attrName>style.visibility</p:attrName>
                                        </p:attrNameLst>
                                      </p:cBhvr>
                                      <p:to>
                                        <p:strVal val="visible"/>
                                      </p:to>
                                    </p:set>
                                    <p:anim calcmode="lin" valueType="num">
                                      <p:cBhvr additive="base">
                                        <p:cTn id="25" dur="500" fill="hold"/>
                                        <p:tgtEl>
                                          <p:spTgt spid="88"/>
                                        </p:tgtEl>
                                        <p:attrNameLst>
                                          <p:attrName>ppt_x</p:attrName>
                                        </p:attrNameLst>
                                      </p:cBhvr>
                                      <p:tavLst>
                                        <p:tav tm="0">
                                          <p:val>
                                            <p:strVal val="#ppt_x"/>
                                          </p:val>
                                        </p:tav>
                                        <p:tav tm="100000">
                                          <p:val>
                                            <p:strVal val="#ppt_x"/>
                                          </p:val>
                                        </p:tav>
                                      </p:tavLst>
                                    </p:anim>
                                    <p:anim calcmode="lin" valueType="num">
                                      <p:cBhvr additive="base">
                                        <p:cTn id="26" dur="500" fill="hold"/>
                                        <p:tgtEl>
                                          <p:spTgt spid="88"/>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86"/>
                                        </p:tgtEl>
                                        <p:attrNameLst>
                                          <p:attrName>style.visibility</p:attrName>
                                        </p:attrNameLst>
                                      </p:cBhvr>
                                      <p:to>
                                        <p:strVal val="visible"/>
                                      </p:to>
                                    </p:set>
                                    <p:anim calcmode="lin" valueType="num">
                                      <p:cBhvr additive="base">
                                        <p:cTn id="31" dur="500" fill="hold"/>
                                        <p:tgtEl>
                                          <p:spTgt spid="86"/>
                                        </p:tgtEl>
                                        <p:attrNameLst>
                                          <p:attrName>ppt_x</p:attrName>
                                        </p:attrNameLst>
                                      </p:cBhvr>
                                      <p:tavLst>
                                        <p:tav tm="0">
                                          <p:val>
                                            <p:strVal val="#ppt_x"/>
                                          </p:val>
                                        </p:tav>
                                        <p:tav tm="100000">
                                          <p:val>
                                            <p:strVal val="#ppt_x"/>
                                          </p:val>
                                        </p:tav>
                                      </p:tavLst>
                                    </p:anim>
                                    <p:anim calcmode="lin" valueType="num">
                                      <p:cBhvr additive="base">
                                        <p:cTn id="32" dur="500" fill="hold"/>
                                        <p:tgtEl>
                                          <p:spTgt spid="86"/>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87"/>
                                        </p:tgtEl>
                                        <p:attrNameLst>
                                          <p:attrName>style.visibility</p:attrName>
                                        </p:attrNameLst>
                                      </p:cBhvr>
                                      <p:to>
                                        <p:strVal val="visible"/>
                                      </p:to>
                                    </p:set>
                                    <p:anim calcmode="lin" valueType="num">
                                      <p:cBhvr additive="base">
                                        <p:cTn id="37" dur="500" fill="hold"/>
                                        <p:tgtEl>
                                          <p:spTgt spid="87"/>
                                        </p:tgtEl>
                                        <p:attrNameLst>
                                          <p:attrName>ppt_x</p:attrName>
                                        </p:attrNameLst>
                                      </p:cBhvr>
                                      <p:tavLst>
                                        <p:tav tm="0">
                                          <p:val>
                                            <p:strVal val="#ppt_x"/>
                                          </p:val>
                                        </p:tav>
                                        <p:tav tm="100000">
                                          <p:val>
                                            <p:strVal val="#ppt_x"/>
                                          </p:val>
                                        </p:tav>
                                      </p:tavLst>
                                    </p:anim>
                                    <p:anim calcmode="lin" valueType="num">
                                      <p:cBhvr additive="base">
                                        <p:cTn id="38" dur="500" fill="hold"/>
                                        <p:tgtEl>
                                          <p:spTgt spid="8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CC79EC1-51FC-A0BE-D0FA-CC172AAF0851}"/>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90794F58-8C82-34E3-4DCA-2D083C278D92}"/>
              </a:ext>
            </a:extLst>
          </p:cNvPr>
          <p:cNvSpPr txBox="1"/>
          <p:nvPr/>
        </p:nvSpPr>
        <p:spPr>
          <a:xfrm>
            <a:off x="1638300" y="-105135"/>
            <a:ext cx="8915400" cy="646331"/>
          </a:xfrm>
          <a:prstGeom prst="rect">
            <a:avLst/>
          </a:prstGeom>
          <a:noFill/>
        </p:spPr>
        <p:txBody>
          <a:bodyPr wrap="square">
            <a:spAutoFit/>
          </a:bodyPr>
          <a:lstStyle/>
          <a:p>
            <a:pPr algn="ctr" rtl="1"/>
            <a:r>
              <a:rPr lang="ar-SA" sz="3600" b="1" dirty="0">
                <a:solidFill>
                  <a:schemeClr val="bg1"/>
                </a:solidFill>
                <a:latin typeface="Adobe Arabic" panose="02040503050201020203" pitchFamily="18" charset="-78"/>
                <a:cs typeface="Adobe Arabic" panose="02040503050201020203" pitchFamily="18" charset="-78"/>
              </a:rPr>
              <a:t>التحديات في تقييم المخاطر</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D8919A4A-3F6B-DF67-60E3-0AB97875363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grpSp>
        <p:nvGrpSpPr>
          <p:cNvPr id="49" name="Group 48">
            <a:extLst>
              <a:ext uri="{FF2B5EF4-FFF2-40B4-BE49-F238E27FC236}">
                <a16:creationId xmlns:a16="http://schemas.microsoft.com/office/drawing/2014/main" id="{F4172EB7-41DA-86FB-F09A-1E8FB02B064F}"/>
              </a:ext>
            </a:extLst>
          </p:cNvPr>
          <p:cNvGrpSpPr/>
          <p:nvPr/>
        </p:nvGrpSpPr>
        <p:grpSpPr>
          <a:xfrm>
            <a:off x="8718102" y="1390652"/>
            <a:ext cx="3031793" cy="3095100"/>
            <a:chOff x="8718102" y="1390652"/>
            <a:chExt cx="3031793" cy="3095100"/>
          </a:xfrm>
        </p:grpSpPr>
        <p:sp>
          <p:nvSpPr>
            <p:cNvPr id="38" name="Freeform: Shape 37">
              <a:extLst>
                <a:ext uri="{FF2B5EF4-FFF2-40B4-BE49-F238E27FC236}">
                  <a16:creationId xmlns:a16="http://schemas.microsoft.com/office/drawing/2014/main" id="{55DA303F-B30A-584B-4A1D-2C5104E014DF}"/>
                </a:ext>
              </a:extLst>
            </p:cNvPr>
            <p:cNvSpPr>
              <a:spLocks/>
            </p:cNvSpPr>
            <p:nvPr/>
          </p:nvSpPr>
          <p:spPr bwMode="auto">
            <a:xfrm>
              <a:off x="9070393" y="2510352"/>
              <a:ext cx="2310353" cy="1289330"/>
            </a:xfrm>
            <a:custGeom>
              <a:avLst/>
              <a:gdLst>
                <a:gd name="T0" fmla="*/ 1134195 w 2261529"/>
                <a:gd name="T1" fmla="*/ 0 h 1262669"/>
                <a:gd name="T2" fmla="*/ 1249184 w 2261529"/>
                <a:gd name="T3" fmla="*/ 27119 h 1262669"/>
                <a:gd name="T4" fmla="*/ 2105816 w 2261529"/>
                <a:gd name="T5" fmla="*/ 521986 h 1262669"/>
                <a:gd name="T6" fmla="*/ 2105815 w 2261529"/>
                <a:gd name="T7" fmla="*/ 521986 h 1262669"/>
                <a:gd name="T8" fmla="*/ 2119249 w 2261529"/>
                <a:gd name="T9" fmla="*/ 529747 h 1262669"/>
                <a:gd name="T10" fmla="*/ 2146637 w 2261529"/>
                <a:gd name="T11" fmla="*/ 545569 h 1262669"/>
                <a:gd name="T12" fmla="*/ 2261397 w 2261529"/>
                <a:gd name="T13" fmla="*/ 744338 h 1262669"/>
                <a:gd name="T14" fmla="*/ 2261529 w 2261529"/>
                <a:gd name="T15" fmla="*/ 1262669 h 1262669"/>
                <a:gd name="T16" fmla="*/ 2056048 w 2261529"/>
                <a:gd name="T17" fmla="*/ 1262669 h 1262669"/>
                <a:gd name="T18" fmla="*/ 2055940 w 2261529"/>
                <a:gd name="T19" fmla="*/ 838798 h 1262669"/>
                <a:gd name="T20" fmla="*/ 1962102 w 2261529"/>
                <a:gd name="T21" fmla="*/ 676265 h 1262669"/>
                <a:gd name="T22" fmla="*/ 1245107 w 2261529"/>
                <a:gd name="T23" fmla="*/ 262065 h 1262669"/>
                <a:gd name="T24" fmla="*/ 1228257 w 2261529"/>
                <a:gd name="T25" fmla="*/ 252332 h 1262669"/>
                <a:gd name="T26" fmla="*/ 1134233 w 2261529"/>
                <a:gd name="T27" fmla="*/ 230156 h 1262669"/>
                <a:gd name="T28" fmla="*/ 1039854 w 2261529"/>
                <a:gd name="T29" fmla="*/ 252751 h 1262669"/>
                <a:gd name="T30" fmla="*/ 306227 w 2261529"/>
                <a:gd name="T31" fmla="*/ 676311 h 1262669"/>
                <a:gd name="T32" fmla="*/ 211661 w 2261529"/>
                <a:gd name="T33" fmla="*/ 839264 h 1262669"/>
                <a:gd name="T34" fmla="*/ 211617 w 2261529"/>
                <a:gd name="T35" fmla="*/ 1262669 h 1262669"/>
                <a:gd name="T36" fmla="*/ 5700 w 2261529"/>
                <a:gd name="T37" fmla="*/ 1262669 h 1262669"/>
                <a:gd name="T38" fmla="*/ 4681 w 2261529"/>
                <a:gd name="T39" fmla="*/ 1217870 h 1262669"/>
                <a:gd name="T40" fmla="*/ 5939 w 2261529"/>
                <a:gd name="T41" fmla="*/ 744906 h 1262669"/>
                <a:gd name="T42" fmla="*/ 121589 w 2261529"/>
                <a:gd name="T43" fmla="*/ 545622 h 1262669"/>
                <a:gd name="T44" fmla="*/ 1018775 w 2261529"/>
                <a:gd name="T45" fmla="*/ 27632 h 1262669"/>
                <a:gd name="T46" fmla="*/ 1134195 w 2261529"/>
                <a:gd name="T47" fmla="*/ 0 h 1262669"/>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2261529" h="1262669">
                  <a:moveTo>
                    <a:pt x="1134195" y="0"/>
                  </a:moveTo>
                  <a:cubicBezTo>
                    <a:pt x="1175849" y="-4"/>
                    <a:pt x="1217429" y="9118"/>
                    <a:pt x="1249184" y="27119"/>
                  </a:cubicBezTo>
                  <a:lnTo>
                    <a:pt x="2105816" y="521986"/>
                  </a:lnTo>
                  <a:lnTo>
                    <a:pt x="2105815" y="521986"/>
                  </a:lnTo>
                  <a:lnTo>
                    <a:pt x="2119249" y="529747"/>
                  </a:lnTo>
                  <a:lnTo>
                    <a:pt x="2146637" y="545569"/>
                  </a:lnTo>
                  <a:cubicBezTo>
                    <a:pt x="2210145" y="581570"/>
                    <a:pt x="2261972" y="671338"/>
                    <a:pt x="2261397" y="744338"/>
                  </a:cubicBezTo>
                  <a:lnTo>
                    <a:pt x="2261529" y="1262669"/>
                  </a:lnTo>
                  <a:lnTo>
                    <a:pt x="2056048" y="1262669"/>
                  </a:lnTo>
                  <a:lnTo>
                    <a:pt x="2055940" y="838798"/>
                  </a:lnTo>
                  <a:cubicBezTo>
                    <a:pt x="2056411" y="779107"/>
                    <a:pt x="2014032" y="705704"/>
                    <a:pt x="1962102" y="676265"/>
                  </a:cubicBezTo>
                  <a:lnTo>
                    <a:pt x="1245107" y="262065"/>
                  </a:lnTo>
                  <a:lnTo>
                    <a:pt x="1228257" y="252332"/>
                  </a:lnTo>
                  <a:cubicBezTo>
                    <a:pt x="1202292" y="237612"/>
                    <a:pt x="1168291" y="230154"/>
                    <a:pt x="1134233" y="230156"/>
                  </a:cubicBezTo>
                  <a:cubicBezTo>
                    <a:pt x="1100173" y="230160"/>
                    <a:pt x="1066055" y="237624"/>
                    <a:pt x="1039854" y="252751"/>
                  </a:cubicBezTo>
                  <a:lnTo>
                    <a:pt x="306227" y="676311"/>
                  </a:lnTo>
                  <a:cubicBezTo>
                    <a:pt x="255136" y="705808"/>
                    <a:pt x="212132" y="779571"/>
                    <a:pt x="211661" y="839264"/>
                  </a:cubicBezTo>
                  <a:lnTo>
                    <a:pt x="211617" y="1262669"/>
                  </a:lnTo>
                  <a:lnTo>
                    <a:pt x="5700" y="1262669"/>
                  </a:lnTo>
                  <a:lnTo>
                    <a:pt x="4681" y="1217870"/>
                  </a:lnTo>
                  <a:cubicBezTo>
                    <a:pt x="277" y="1029295"/>
                    <a:pt x="-3689" y="839962"/>
                    <a:pt x="5939" y="744906"/>
                  </a:cubicBezTo>
                  <a:cubicBezTo>
                    <a:pt x="6515" y="671905"/>
                    <a:pt x="59106" y="581697"/>
                    <a:pt x="121589" y="545622"/>
                  </a:cubicBezTo>
                  <a:lnTo>
                    <a:pt x="1018775" y="27632"/>
                  </a:lnTo>
                  <a:cubicBezTo>
                    <a:pt x="1050817" y="9132"/>
                    <a:pt x="1092542" y="4"/>
                    <a:pt x="1134195" y="0"/>
                  </a:cubicBezTo>
                  <a:close/>
                </a:path>
              </a:pathLst>
            </a:custGeom>
            <a:solidFill>
              <a:srgbClr val="A0C9CA"/>
            </a:solidFill>
            <a:ln>
              <a:noFill/>
            </a:ln>
            <a:extLst>
              <a:ext uri="{91240B29-F687-4F45-9708-019B960494DF}">
                <a14:hiddenLine xmlns:a14="http://schemas.microsoft.com/office/drawing/2010/main" w="12700">
                  <a:solidFill>
                    <a:srgbClr val="000000"/>
                  </a:solidFill>
                  <a:miter lim="800000"/>
                  <a:headEnd/>
                  <a:tailEnd/>
                </a14:hiddenLine>
              </a:ext>
            </a:extLst>
          </p:spPr>
          <p:txBody>
            <a:bodyPr rot="0" vert="horz" wrap="square" lIns="91440" tIns="45720" rIns="91440" bIns="45720" anchor="ctr" anchorCtr="0" upright="1">
              <a:noAutofit/>
            </a:bodyPr>
            <a:lstStyle/>
            <a:p>
              <a:endParaRPr lang="en-US" sz="3200"/>
            </a:p>
          </p:txBody>
        </p:sp>
        <p:sp>
          <p:nvSpPr>
            <p:cNvPr id="43" name="Freeform: Shape 42">
              <a:extLst>
                <a:ext uri="{FF2B5EF4-FFF2-40B4-BE49-F238E27FC236}">
                  <a16:creationId xmlns:a16="http://schemas.microsoft.com/office/drawing/2014/main" id="{1058433C-19D5-A65A-BB2D-C0F3789DDF7F}"/>
                </a:ext>
              </a:extLst>
            </p:cNvPr>
            <p:cNvSpPr>
              <a:spLocks/>
            </p:cNvSpPr>
            <p:nvPr/>
          </p:nvSpPr>
          <p:spPr bwMode="auto">
            <a:xfrm>
              <a:off x="9621546" y="3113613"/>
              <a:ext cx="1226230" cy="1372139"/>
            </a:xfrm>
            <a:custGeom>
              <a:avLst/>
              <a:gdLst>
                <a:gd name="T0" fmla="*/ 600377 w 1200333"/>
                <a:gd name="T1" fmla="*/ 1 h 1343805"/>
                <a:gd name="T2" fmla="*/ 661566 w 1200333"/>
                <a:gd name="T3" fmla="*/ 14431 h 1343805"/>
                <a:gd name="T4" fmla="*/ 1117404 w 1200333"/>
                <a:gd name="T5" fmla="*/ 277764 h 1343805"/>
                <a:gd name="T6" fmla="*/ 1117404 w 1200333"/>
                <a:gd name="T7" fmla="*/ 277764 h 1343805"/>
                <a:gd name="T8" fmla="*/ 1124552 w 1200333"/>
                <a:gd name="T9" fmla="*/ 281894 h 1343805"/>
                <a:gd name="T10" fmla="*/ 1139126 w 1200333"/>
                <a:gd name="T11" fmla="*/ 290313 h 1343805"/>
                <a:gd name="T12" fmla="*/ 1200193 w 1200333"/>
                <a:gd name="T13" fmla="*/ 396084 h 1343805"/>
                <a:gd name="T14" fmla="*/ 1200333 w 1200333"/>
                <a:gd name="T15" fmla="*/ 947604 h 1343805"/>
                <a:gd name="T16" fmla="*/ 1138793 w 1200333"/>
                <a:gd name="T17" fmla="*/ 1053648 h 1343805"/>
                <a:gd name="T18" fmla="*/ 661375 w 1200333"/>
                <a:gd name="T19" fmla="*/ 1329285 h 1343805"/>
                <a:gd name="T20" fmla="*/ 538767 w 1200333"/>
                <a:gd name="T21" fmla="*/ 1329559 h 1343805"/>
                <a:gd name="T22" fmla="*/ 61208 w 1200333"/>
                <a:gd name="T23" fmla="*/ 1053677 h 1343805"/>
                <a:gd name="T24" fmla="*/ 37846 w 1200333"/>
                <a:gd name="T25" fmla="*/ 1034255 h 1343805"/>
                <a:gd name="T26" fmla="*/ 30690 w 1200333"/>
                <a:gd name="T27" fmla="*/ 1024459 h 1343805"/>
                <a:gd name="T28" fmla="*/ 18526 w 1200333"/>
                <a:gd name="T29" fmla="*/ 1007806 h 1343805"/>
                <a:gd name="T30" fmla="*/ 141 w 1200333"/>
                <a:gd name="T31" fmla="*/ 947906 h 1343805"/>
                <a:gd name="T32" fmla="*/ 0 w 1200333"/>
                <a:gd name="T33" fmla="*/ 396386 h 1343805"/>
                <a:gd name="T34" fmla="*/ 61541 w 1200333"/>
                <a:gd name="T35" fmla="*/ 290342 h 1343805"/>
                <a:gd name="T36" fmla="*/ 538959 w 1200333"/>
                <a:gd name="T37" fmla="*/ 14704 h 1343805"/>
                <a:gd name="T38" fmla="*/ 600377 w 1200333"/>
                <a:gd name="T39" fmla="*/ 1 h 1343805"/>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1200333" h="1343805">
                  <a:moveTo>
                    <a:pt x="600377" y="1"/>
                  </a:moveTo>
                  <a:cubicBezTo>
                    <a:pt x="622542" y="-2"/>
                    <a:pt x="644668" y="4853"/>
                    <a:pt x="661566" y="14431"/>
                  </a:cubicBezTo>
                  <a:lnTo>
                    <a:pt x="1117404" y="277764"/>
                  </a:lnTo>
                  <a:lnTo>
                    <a:pt x="1124552" y="281894"/>
                  </a:lnTo>
                  <a:lnTo>
                    <a:pt x="1139126" y="290313"/>
                  </a:lnTo>
                  <a:cubicBezTo>
                    <a:pt x="1172921" y="309471"/>
                    <a:pt x="1200499" y="357239"/>
                    <a:pt x="1200193" y="396084"/>
                  </a:cubicBezTo>
                  <a:lnTo>
                    <a:pt x="1200333" y="947604"/>
                  </a:lnTo>
                  <a:cubicBezTo>
                    <a:pt x="1200026" y="986450"/>
                    <a:pt x="1172895" y="1033959"/>
                    <a:pt x="1138793" y="1053648"/>
                  </a:cubicBezTo>
                  <a:lnTo>
                    <a:pt x="661375" y="1329285"/>
                  </a:lnTo>
                  <a:cubicBezTo>
                    <a:pt x="628126" y="1348482"/>
                    <a:pt x="572562" y="1348716"/>
                    <a:pt x="538767" y="1329559"/>
                  </a:cubicBezTo>
                  <a:lnTo>
                    <a:pt x="61208" y="1053677"/>
                  </a:lnTo>
                  <a:cubicBezTo>
                    <a:pt x="52973" y="1048765"/>
                    <a:pt x="45072" y="1042095"/>
                    <a:pt x="37846" y="1034255"/>
                  </a:cubicBezTo>
                  <a:lnTo>
                    <a:pt x="30690" y="1024459"/>
                  </a:lnTo>
                  <a:lnTo>
                    <a:pt x="18526" y="1007806"/>
                  </a:lnTo>
                  <a:cubicBezTo>
                    <a:pt x="7445" y="988613"/>
                    <a:pt x="414" y="967083"/>
                    <a:pt x="141" y="947906"/>
                  </a:cubicBezTo>
                  <a:lnTo>
                    <a:pt x="0" y="396386"/>
                  </a:lnTo>
                  <a:cubicBezTo>
                    <a:pt x="307" y="357541"/>
                    <a:pt x="28291" y="309538"/>
                    <a:pt x="61541" y="290342"/>
                  </a:cubicBezTo>
                  <a:lnTo>
                    <a:pt x="538959" y="14704"/>
                  </a:lnTo>
                  <a:cubicBezTo>
                    <a:pt x="556010" y="4860"/>
                    <a:pt x="578213" y="2"/>
                    <a:pt x="600377" y="1"/>
                  </a:cubicBezTo>
                  <a:close/>
                </a:path>
              </a:pathLst>
            </a:custGeom>
            <a:solidFill>
              <a:srgbClr val="A0C9CA"/>
            </a:solidFill>
            <a:ln>
              <a:noFill/>
            </a:ln>
            <a:extLst>
              <a:ext uri="{91240B29-F687-4F45-9708-019B960494DF}">
                <a14:hiddenLine xmlns:a14="http://schemas.microsoft.com/office/drawing/2010/main" w="12700">
                  <a:solidFill>
                    <a:srgbClr val="000000"/>
                  </a:solidFill>
                  <a:miter lim="800000"/>
                  <a:headEnd/>
                  <a:tailEnd/>
                </a14:hiddenLine>
              </a:ext>
            </a:extLst>
          </p:spPr>
          <p:txBody>
            <a:bodyPr rot="0" vert="horz" wrap="square" lIns="91440" tIns="45720" rIns="91440" bIns="45720" anchor="ctr" anchorCtr="0" upright="1">
              <a:noAutofit/>
            </a:bodyPr>
            <a:lstStyle/>
            <a:p>
              <a:endParaRPr lang="en-US" sz="3200"/>
            </a:p>
          </p:txBody>
        </p:sp>
        <p:sp>
          <p:nvSpPr>
            <p:cNvPr id="48" name="TextBox 47">
              <a:extLst>
                <a:ext uri="{FF2B5EF4-FFF2-40B4-BE49-F238E27FC236}">
                  <a16:creationId xmlns:a16="http://schemas.microsoft.com/office/drawing/2014/main" id="{4421F5FB-4771-5185-1AEF-FF70DF20F437}"/>
                </a:ext>
              </a:extLst>
            </p:cNvPr>
            <p:cNvSpPr txBox="1">
              <a:spLocks noChangeArrowheads="1"/>
            </p:cNvSpPr>
            <p:nvPr/>
          </p:nvSpPr>
          <p:spPr bwMode="auto">
            <a:xfrm>
              <a:off x="8718102" y="1390652"/>
              <a:ext cx="3031793" cy="9226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0" tIns="45720" rIns="0" bIns="45720" anchor="b" anchorCtr="0" upright="1">
              <a:noAutofit/>
            </a:bodyPr>
            <a:lstStyle/>
            <a:p>
              <a:pPr algn="ctr" rtl="1">
                <a:lnSpc>
                  <a:spcPct val="115000"/>
                </a:lnSpc>
              </a:pPr>
              <a:r>
                <a:rPr lang="ar-SA"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عدم كفاية المعلومات</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5" name="TextBox 14">
              <a:extLst>
                <a:ext uri="{FF2B5EF4-FFF2-40B4-BE49-F238E27FC236}">
                  <a16:creationId xmlns:a16="http://schemas.microsoft.com/office/drawing/2014/main" id="{5BFA93CD-EC1D-7E6A-1290-0BBBCAC90F1D}"/>
                </a:ext>
              </a:extLst>
            </p:cNvPr>
            <p:cNvSpPr txBox="1"/>
            <p:nvPr/>
          </p:nvSpPr>
          <p:spPr>
            <a:xfrm flipH="1">
              <a:off x="9603656" y="3200341"/>
              <a:ext cx="1308319" cy="1137422"/>
            </a:xfrm>
            <a:prstGeom prst="rect">
              <a:avLst/>
            </a:prstGeom>
            <a:noFill/>
          </p:spPr>
          <p:txBody>
            <a:bodyPr wrap="square" rtlCol="0">
              <a:noAutofit/>
            </a:bodyPr>
            <a:lstStyle/>
            <a:p>
              <a:pPr algn="ctr" rtl="0">
                <a:lnSpc>
                  <a:spcPct val="115000"/>
                </a:lnSpc>
              </a:pPr>
              <a:r>
                <a:rPr lang="en-GB" sz="5400" b="1" kern="1200" dirty="0">
                  <a:solidFill>
                    <a:srgbClr val="FFFFFF"/>
                  </a:solidFill>
                  <a:effectLst/>
                  <a:latin typeface="Adobe Arabic" panose="02040503050201020203" pitchFamily="18" charset="-78"/>
                  <a:ea typeface="Calibri" panose="020F0502020204030204" pitchFamily="34" charset="0"/>
                  <a:cs typeface="Sakkal Majalla" panose="02000000000000000000" pitchFamily="2" charset="-78"/>
                </a:rPr>
                <a:t>01</a:t>
              </a:r>
              <a:endParaRPr lang="en-US" sz="54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50" name="Group 49">
            <a:extLst>
              <a:ext uri="{FF2B5EF4-FFF2-40B4-BE49-F238E27FC236}">
                <a16:creationId xmlns:a16="http://schemas.microsoft.com/office/drawing/2014/main" id="{5536EACF-03A5-1C6F-BBFC-14A84ACB2051}"/>
              </a:ext>
            </a:extLst>
          </p:cNvPr>
          <p:cNvGrpSpPr/>
          <p:nvPr/>
        </p:nvGrpSpPr>
        <p:grpSpPr>
          <a:xfrm>
            <a:off x="6921504" y="3113613"/>
            <a:ext cx="2506367" cy="2849037"/>
            <a:chOff x="6921504" y="3113613"/>
            <a:chExt cx="2506367" cy="2849037"/>
          </a:xfrm>
        </p:grpSpPr>
        <p:sp>
          <p:nvSpPr>
            <p:cNvPr id="37" name="Freeform: Shape 36">
              <a:extLst>
                <a:ext uri="{FF2B5EF4-FFF2-40B4-BE49-F238E27FC236}">
                  <a16:creationId xmlns:a16="http://schemas.microsoft.com/office/drawing/2014/main" id="{8023FE76-B7AD-136C-3E6C-4B2B85447185}"/>
                </a:ext>
              </a:extLst>
            </p:cNvPr>
            <p:cNvSpPr>
              <a:spLocks/>
            </p:cNvSpPr>
            <p:nvPr/>
          </p:nvSpPr>
          <p:spPr bwMode="auto">
            <a:xfrm>
              <a:off x="6982136" y="3799682"/>
              <a:ext cx="2304428" cy="1289330"/>
            </a:xfrm>
            <a:custGeom>
              <a:avLst/>
              <a:gdLst>
                <a:gd name="T0" fmla="*/ 0 w 2255684"/>
                <a:gd name="T1" fmla="*/ 0 h 1262669"/>
                <a:gd name="T2" fmla="*/ 205608 w 2255684"/>
                <a:gd name="T3" fmla="*/ 0 h 1262669"/>
                <a:gd name="T4" fmla="*/ 205849 w 2255684"/>
                <a:gd name="T5" fmla="*/ 424088 h 1262669"/>
                <a:gd name="T6" fmla="*/ 234100 w 2255684"/>
                <a:gd name="T7" fmla="*/ 516133 h 1262669"/>
                <a:gd name="T8" fmla="*/ 256960 w 2255684"/>
                <a:gd name="T9" fmla="*/ 547429 h 1262669"/>
                <a:gd name="T10" fmla="*/ 263787 w 2255684"/>
                <a:gd name="T11" fmla="*/ 556775 h 1262669"/>
                <a:gd name="T12" fmla="*/ 299687 w 2255684"/>
                <a:gd name="T13" fmla="*/ 586621 h 1262669"/>
                <a:gd name="T14" fmla="*/ 1033530 w 2255684"/>
                <a:gd name="T15" fmla="*/ 1010556 h 1262669"/>
                <a:gd name="T16" fmla="*/ 1053157 w 2255684"/>
                <a:gd name="T17" fmla="*/ 1017889 h 1262669"/>
                <a:gd name="T18" fmla="*/ 1077693 w 2255684"/>
                <a:gd name="T19" fmla="*/ 1027058 h 1262669"/>
                <a:gd name="T20" fmla="*/ 1221934 w 2255684"/>
                <a:gd name="T21" fmla="*/ 1010135 h 1262669"/>
                <a:gd name="T22" fmla="*/ 1955561 w 2255684"/>
                <a:gd name="T23" fmla="*/ 586576 h 1262669"/>
                <a:gd name="T24" fmla="*/ 2050126 w 2255684"/>
                <a:gd name="T25" fmla="*/ 423624 h 1262669"/>
                <a:gd name="T26" fmla="*/ 2051928 w 2255684"/>
                <a:gd name="T27" fmla="*/ 95006 h 1262669"/>
                <a:gd name="T28" fmla="*/ 2049767 w 2255684"/>
                <a:gd name="T29" fmla="*/ 0 h 1262669"/>
                <a:gd name="T30" fmla="*/ 2255684 w 2255684"/>
                <a:gd name="T31" fmla="*/ 0 h 1262669"/>
                <a:gd name="T32" fmla="*/ 2255631 w 2255684"/>
                <a:gd name="T33" fmla="*/ 518110 h 1262669"/>
                <a:gd name="T34" fmla="*/ 2139982 w 2255684"/>
                <a:gd name="T35" fmla="*/ 717392 h 1262669"/>
                <a:gd name="T36" fmla="*/ 1242796 w 2255684"/>
                <a:gd name="T37" fmla="*/ 1235383 h 1262669"/>
                <a:gd name="T38" fmla="*/ 1012387 w 2255684"/>
                <a:gd name="T39" fmla="*/ 1235897 h 1262669"/>
                <a:gd name="T40" fmla="*/ 114935 w 2255684"/>
                <a:gd name="T41" fmla="*/ 717448 h 1262669"/>
                <a:gd name="T42" fmla="*/ 71032 w 2255684"/>
                <a:gd name="T43" fmla="*/ 680948 h 1262669"/>
                <a:gd name="T44" fmla="*/ 57585 w 2255684"/>
                <a:gd name="T45" fmla="*/ 662539 h 1262669"/>
                <a:gd name="T46" fmla="*/ 34725 w 2255684"/>
                <a:gd name="T47" fmla="*/ 631244 h 1262669"/>
                <a:gd name="T48" fmla="*/ 175 w 2255684"/>
                <a:gd name="T49" fmla="*/ 518678 h 1262669"/>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2255684" h="1262669">
                  <a:moveTo>
                    <a:pt x="0" y="0"/>
                  </a:moveTo>
                  <a:lnTo>
                    <a:pt x="205608" y="0"/>
                  </a:lnTo>
                  <a:lnTo>
                    <a:pt x="205849" y="424088"/>
                  </a:lnTo>
                  <a:cubicBezTo>
                    <a:pt x="206269" y="453557"/>
                    <a:pt x="217073" y="486642"/>
                    <a:pt x="234100" y="516133"/>
                  </a:cubicBezTo>
                  <a:lnTo>
                    <a:pt x="256960" y="547429"/>
                  </a:lnTo>
                  <a:lnTo>
                    <a:pt x="263787" y="556775"/>
                  </a:lnTo>
                  <a:cubicBezTo>
                    <a:pt x="274892" y="568824"/>
                    <a:pt x="287032" y="579073"/>
                    <a:pt x="299687" y="586621"/>
                  </a:cubicBezTo>
                  <a:lnTo>
                    <a:pt x="1033530" y="1010556"/>
                  </a:lnTo>
                  <a:lnTo>
                    <a:pt x="1053157" y="1017889"/>
                  </a:lnTo>
                  <a:lnTo>
                    <a:pt x="1077693" y="1027058"/>
                  </a:lnTo>
                  <a:cubicBezTo>
                    <a:pt x="1126010" y="1037993"/>
                    <a:pt x="1183616" y="1032258"/>
                    <a:pt x="1221934" y="1010135"/>
                  </a:cubicBezTo>
                  <a:lnTo>
                    <a:pt x="1955561" y="586576"/>
                  </a:lnTo>
                  <a:cubicBezTo>
                    <a:pt x="2007963" y="556322"/>
                    <a:pt x="2049656" y="483317"/>
                    <a:pt x="2050126" y="423624"/>
                  </a:cubicBezTo>
                  <a:cubicBezTo>
                    <a:pt x="2056029" y="354603"/>
                    <a:pt x="2054780" y="231699"/>
                    <a:pt x="2051928" y="95006"/>
                  </a:cubicBezTo>
                  <a:lnTo>
                    <a:pt x="2049767" y="0"/>
                  </a:lnTo>
                  <a:lnTo>
                    <a:pt x="2255684" y="0"/>
                  </a:lnTo>
                  <a:lnTo>
                    <a:pt x="2255631" y="518110"/>
                  </a:lnTo>
                  <a:cubicBezTo>
                    <a:pt x="2255054" y="591111"/>
                    <a:pt x="2204067" y="680393"/>
                    <a:pt x="2139982" y="717392"/>
                  </a:cubicBezTo>
                  <a:lnTo>
                    <a:pt x="1242796" y="1235383"/>
                  </a:lnTo>
                  <a:cubicBezTo>
                    <a:pt x="1180312" y="1271457"/>
                    <a:pt x="1075895" y="1271898"/>
                    <a:pt x="1012387" y="1235897"/>
                  </a:cubicBezTo>
                  <a:lnTo>
                    <a:pt x="114935" y="717448"/>
                  </a:lnTo>
                  <a:cubicBezTo>
                    <a:pt x="99459" y="708217"/>
                    <a:pt x="84611" y="695682"/>
                    <a:pt x="71032" y="680948"/>
                  </a:cubicBezTo>
                  <a:lnTo>
                    <a:pt x="57585" y="662539"/>
                  </a:lnTo>
                  <a:lnTo>
                    <a:pt x="34725" y="631244"/>
                  </a:lnTo>
                  <a:cubicBezTo>
                    <a:pt x="13902" y="595177"/>
                    <a:pt x="689" y="554717"/>
                    <a:pt x="175" y="518678"/>
                  </a:cubicBezTo>
                  <a:lnTo>
                    <a:pt x="0" y="0"/>
                  </a:lnTo>
                  <a:close/>
                </a:path>
              </a:pathLst>
            </a:custGeom>
            <a:solidFill>
              <a:schemeClr val="bg1">
                <a:lumMod val="75000"/>
              </a:schemeClr>
            </a:solidFill>
            <a:ln>
              <a:noFill/>
            </a:ln>
            <a:extLst>
              <a:ext uri="{91240B29-F687-4F45-9708-019B960494DF}">
                <a14:hiddenLine xmlns:a14="http://schemas.microsoft.com/office/drawing/2010/main" w="12700">
                  <a:solidFill>
                    <a:srgbClr val="000000"/>
                  </a:solidFill>
                  <a:miter lim="800000"/>
                  <a:headEnd/>
                  <a:tailEnd/>
                </a14:hiddenLine>
              </a:ext>
            </a:extLst>
          </p:spPr>
          <p:txBody>
            <a:bodyPr rot="0" vert="horz" wrap="square" lIns="91440" tIns="45720" rIns="91440" bIns="45720" anchor="ctr" anchorCtr="0" upright="1">
              <a:noAutofit/>
            </a:bodyPr>
            <a:lstStyle/>
            <a:p>
              <a:endParaRPr lang="en-US" sz="3200"/>
            </a:p>
          </p:txBody>
        </p:sp>
        <p:sp>
          <p:nvSpPr>
            <p:cNvPr id="42" name="Freeform: Shape 41">
              <a:extLst>
                <a:ext uri="{FF2B5EF4-FFF2-40B4-BE49-F238E27FC236}">
                  <a16:creationId xmlns:a16="http://schemas.microsoft.com/office/drawing/2014/main" id="{8EAED19D-1A3F-8A9A-CB7F-DB9F7A0580B6}"/>
                </a:ext>
              </a:extLst>
            </p:cNvPr>
            <p:cNvSpPr>
              <a:spLocks/>
            </p:cNvSpPr>
            <p:nvPr/>
          </p:nvSpPr>
          <p:spPr bwMode="auto">
            <a:xfrm>
              <a:off x="7515106" y="3113613"/>
              <a:ext cx="1226230" cy="1372139"/>
            </a:xfrm>
            <a:custGeom>
              <a:avLst/>
              <a:gdLst>
                <a:gd name="T0" fmla="*/ 600377 w 1200333"/>
                <a:gd name="T1" fmla="*/ 1 h 1343805"/>
                <a:gd name="T2" fmla="*/ 661566 w 1200333"/>
                <a:gd name="T3" fmla="*/ 14431 h 1343805"/>
                <a:gd name="T4" fmla="*/ 1117404 w 1200333"/>
                <a:gd name="T5" fmla="*/ 277764 h 1343805"/>
                <a:gd name="T6" fmla="*/ 1117404 w 1200333"/>
                <a:gd name="T7" fmla="*/ 277764 h 1343805"/>
                <a:gd name="T8" fmla="*/ 1124552 w 1200333"/>
                <a:gd name="T9" fmla="*/ 281894 h 1343805"/>
                <a:gd name="T10" fmla="*/ 1139126 w 1200333"/>
                <a:gd name="T11" fmla="*/ 290313 h 1343805"/>
                <a:gd name="T12" fmla="*/ 1200193 w 1200333"/>
                <a:gd name="T13" fmla="*/ 396084 h 1343805"/>
                <a:gd name="T14" fmla="*/ 1200333 w 1200333"/>
                <a:gd name="T15" fmla="*/ 947604 h 1343805"/>
                <a:gd name="T16" fmla="*/ 1138793 w 1200333"/>
                <a:gd name="T17" fmla="*/ 1053648 h 1343805"/>
                <a:gd name="T18" fmla="*/ 661375 w 1200333"/>
                <a:gd name="T19" fmla="*/ 1329285 h 1343805"/>
                <a:gd name="T20" fmla="*/ 538767 w 1200333"/>
                <a:gd name="T21" fmla="*/ 1329559 h 1343805"/>
                <a:gd name="T22" fmla="*/ 61208 w 1200333"/>
                <a:gd name="T23" fmla="*/ 1053677 h 1343805"/>
                <a:gd name="T24" fmla="*/ 37846 w 1200333"/>
                <a:gd name="T25" fmla="*/ 1034255 h 1343805"/>
                <a:gd name="T26" fmla="*/ 30690 w 1200333"/>
                <a:gd name="T27" fmla="*/ 1024459 h 1343805"/>
                <a:gd name="T28" fmla="*/ 18526 w 1200333"/>
                <a:gd name="T29" fmla="*/ 1007806 h 1343805"/>
                <a:gd name="T30" fmla="*/ 141 w 1200333"/>
                <a:gd name="T31" fmla="*/ 947906 h 1343805"/>
                <a:gd name="T32" fmla="*/ 0 w 1200333"/>
                <a:gd name="T33" fmla="*/ 396386 h 1343805"/>
                <a:gd name="T34" fmla="*/ 61541 w 1200333"/>
                <a:gd name="T35" fmla="*/ 290342 h 1343805"/>
                <a:gd name="T36" fmla="*/ 538959 w 1200333"/>
                <a:gd name="T37" fmla="*/ 14704 h 1343805"/>
                <a:gd name="T38" fmla="*/ 600377 w 1200333"/>
                <a:gd name="T39" fmla="*/ 1 h 1343805"/>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1200333" h="1343805">
                  <a:moveTo>
                    <a:pt x="600377" y="1"/>
                  </a:moveTo>
                  <a:cubicBezTo>
                    <a:pt x="622542" y="-2"/>
                    <a:pt x="644668" y="4853"/>
                    <a:pt x="661566" y="14431"/>
                  </a:cubicBezTo>
                  <a:lnTo>
                    <a:pt x="1117404" y="277764"/>
                  </a:lnTo>
                  <a:lnTo>
                    <a:pt x="1124552" y="281894"/>
                  </a:lnTo>
                  <a:lnTo>
                    <a:pt x="1139126" y="290313"/>
                  </a:lnTo>
                  <a:cubicBezTo>
                    <a:pt x="1172921" y="309471"/>
                    <a:pt x="1200499" y="357239"/>
                    <a:pt x="1200193" y="396084"/>
                  </a:cubicBezTo>
                  <a:lnTo>
                    <a:pt x="1200333" y="947604"/>
                  </a:lnTo>
                  <a:cubicBezTo>
                    <a:pt x="1200026" y="986450"/>
                    <a:pt x="1172895" y="1033959"/>
                    <a:pt x="1138793" y="1053648"/>
                  </a:cubicBezTo>
                  <a:lnTo>
                    <a:pt x="661375" y="1329285"/>
                  </a:lnTo>
                  <a:cubicBezTo>
                    <a:pt x="628126" y="1348482"/>
                    <a:pt x="572562" y="1348716"/>
                    <a:pt x="538767" y="1329559"/>
                  </a:cubicBezTo>
                  <a:lnTo>
                    <a:pt x="61208" y="1053677"/>
                  </a:lnTo>
                  <a:cubicBezTo>
                    <a:pt x="52973" y="1048765"/>
                    <a:pt x="45072" y="1042095"/>
                    <a:pt x="37846" y="1034255"/>
                  </a:cubicBezTo>
                  <a:lnTo>
                    <a:pt x="30690" y="1024459"/>
                  </a:lnTo>
                  <a:lnTo>
                    <a:pt x="18526" y="1007806"/>
                  </a:lnTo>
                  <a:cubicBezTo>
                    <a:pt x="7445" y="988613"/>
                    <a:pt x="414" y="967083"/>
                    <a:pt x="141" y="947906"/>
                  </a:cubicBezTo>
                  <a:lnTo>
                    <a:pt x="0" y="396386"/>
                  </a:lnTo>
                  <a:cubicBezTo>
                    <a:pt x="307" y="357541"/>
                    <a:pt x="28291" y="309538"/>
                    <a:pt x="61541" y="290342"/>
                  </a:cubicBezTo>
                  <a:lnTo>
                    <a:pt x="538959" y="14704"/>
                  </a:lnTo>
                  <a:cubicBezTo>
                    <a:pt x="556010" y="4860"/>
                    <a:pt x="578213" y="2"/>
                    <a:pt x="600377" y="1"/>
                  </a:cubicBezTo>
                  <a:close/>
                </a:path>
              </a:pathLst>
            </a:custGeom>
            <a:solidFill>
              <a:schemeClr val="bg1">
                <a:lumMod val="75000"/>
              </a:schemeClr>
            </a:solidFill>
            <a:ln>
              <a:noFill/>
            </a:ln>
            <a:extLst>
              <a:ext uri="{91240B29-F687-4F45-9708-019B960494DF}">
                <a14:hiddenLine xmlns:a14="http://schemas.microsoft.com/office/drawing/2010/main" w="12700">
                  <a:solidFill>
                    <a:srgbClr val="000000"/>
                  </a:solidFill>
                  <a:miter lim="800000"/>
                  <a:headEnd/>
                  <a:tailEnd/>
                </a14:hiddenLine>
              </a:ext>
            </a:extLst>
          </p:spPr>
          <p:txBody>
            <a:bodyPr rot="0" vert="horz" wrap="square" lIns="91440" tIns="45720" rIns="91440" bIns="45720" anchor="ctr" anchorCtr="0" upright="1">
              <a:noAutofit/>
            </a:bodyPr>
            <a:lstStyle/>
            <a:p>
              <a:endParaRPr lang="en-US" sz="3200"/>
            </a:p>
          </p:txBody>
        </p:sp>
        <p:sp>
          <p:nvSpPr>
            <p:cNvPr id="45" name="TextBox 38">
              <a:extLst>
                <a:ext uri="{FF2B5EF4-FFF2-40B4-BE49-F238E27FC236}">
                  <a16:creationId xmlns:a16="http://schemas.microsoft.com/office/drawing/2014/main" id="{A66F2257-EDBA-5C34-0A7A-020D16E4EB54}"/>
                </a:ext>
              </a:extLst>
            </p:cNvPr>
            <p:cNvSpPr txBox="1">
              <a:spLocks noChangeArrowheads="1"/>
            </p:cNvSpPr>
            <p:nvPr/>
          </p:nvSpPr>
          <p:spPr bwMode="auto">
            <a:xfrm>
              <a:off x="6921504" y="5041096"/>
              <a:ext cx="2506367" cy="921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0" tIns="45720" rIns="0" bIns="45720" anchor="b" anchorCtr="0" upright="1">
              <a:noAutofit/>
            </a:bodyPr>
            <a:lstStyle/>
            <a:p>
              <a:pPr algn="ctr" rtl="1">
                <a:lnSpc>
                  <a:spcPct val="115000"/>
                </a:lnSpc>
              </a:pPr>
              <a:r>
                <a:rPr lang="ar-SA"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التعقيدات المحاسبية</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28" name="TextBox 16">
              <a:extLst>
                <a:ext uri="{FF2B5EF4-FFF2-40B4-BE49-F238E27FC236}">
                  <a16:creationId xmlns:a16="http://schemas.microsoft.com/office/drawing/2014/main" id="{0251A17F-23B2-6B2D-D41B-B54A56441DB5}"/>
                </a:ext>
              </a:extLst>
            </p:cNvPr>
            <p:cNvSpPr txBox="1"/>
            <p:nvPr/>
          </p:nvSpPr>
          <p:spPr>
            <a:xfrm flipH="1">
              <a:off x="7457717" y="3200341"/>
              <a:ext cx="1308319" cy="1137422"/>
            </a:xfrm>
            <a:prstGeom prst="rect">
              <a:avLst/>
            </a:prstGeom>
            <a:noFill/>
          </p:spPr>
          <p:txBody>
            <a:bodyPr wrap="square" rtlCol="0">
              <a:noAutofit/>
            </a:bodyPr>
            <a:lstStyle/>
            <a:p>
              <a:pPr algn="ctr" rtl="0">
                <a:lnSpc>
                  <a:spcPct val="115000"/>
                </a:lnSpc>
              </a:pPr>
              <a:r>
                <a:rPr lang="en-GB" sz="5400" b="1" kern="1200">
                  <a:solidFill>
                    <a:srgbClr val="FFFFFF"/>
                  </a:solidFill>
                  <a:effectLst/>
                  <a:latin typeface="Adobe Arabic" panose="02040503050201020203" pitchFamily="18" charset="-78"/>
                  <a:ea typeface="Calibri" panose="020F0502020204030204" pitchFamily="34" charset="0"/>
                  <a:cs typeface="Sakkal Majalla" panose="02000000000000000000" pitchFamily="2" charset="-78"/>
                </a:rPr>
                <a:t>02</a:t>
              </a:r>
              <a:endParaRPr lang="en-US" sz="54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51" name="Group 50">
            <a:extLst>
              <a:ext uri="{FF2B5EF4-FFF2-40B4-BE49-F238E27FC236}">
                <a16:creationId xmlns:a16="http://schemas.microsoft.com/office/drawing/2014/main" id="{AD7279E5-7A0A-619A-C517-66D01A9086DD}"/>
              </a:ext>
            </a:extLst>
          </p:cNvPr>
          <p:cNvGrpSpPr/>
          <p:nvPr/>
        </p:nvGrpSpPr>
        <p:grpSpPr>
          <a:xfrm>
            <a:off x="4477278" y="1494682"/>
            <a:ext cx="3175767" cy="2991070"/>
            <a:chOff x="4477278" y="1494682"/>
            <a:chExt cx="3175767" cy="2991070"/>
          </a:xfrm>
        </p:grpSpPr>
        <p:sp>
          <p:nvSpPr>
            <p:cNvPr id="36" name="Freeform: Shape 35">
              <a:extLst>
                <a:ext uri="{FF2B5EF4-FFF2-40B4-BE49-F238E27FC236}">
                  <a16:creationId xmlns:a16="http://schemas.microsoft.com/office/drawing/2014/main" id="{21752C42-271B-7C45-2DE3-F747063F15D4}"/>
                </a:ext>
              </a:extLst>
            </p:cNvPr>
            <p:cNvSpPr>
              <a:spLocks/>
            </p:cNvSpPr>
            <p:nvPr/>
          </p:nvSpPr>
          <p:spPr bwMode="auto">
            <a:xfrm>
              <a:off x="4887751" y="2510352"/>
              <a:ext cx="2304428" cy="1289330"/>
            </a:xfrm>
            <a:custGeom>
              <a:avLst/>
              <a:gdLst>
                <a:gd name="T0" fmla="*/ 1128257 w 2255752"/>
                <a:gd name="T1" fmla="*/ 0 h 1262669"/>
                <a:gd name="T2" fmla="*/ 1243245 w 2255752"/>
                <a:gd name="T3" fmla="*/ 27119 h 1262669"/>
                <a:gd name="T4" fmla="*/ 2099877 w 2255752"/>
                <a:gd name="T5" fmla="*/ 521986 h 1262669"/>
                <a:gd name="T6" fmla="*/ 2099876 w 2255752"/>
                <a:gd name="T7" fmla="*/ 521986 h 1262669"/>
                <a:gd name="T8" fmla="*/ 2113310 w 2255752"/>
                <a:gd name="T9" fmla="*/ 529747 h 1262669"/>
                <a:gd name="T10" fmla="*/ 2140698 w 2255752"/>
                <a:gd name="T11" fmla="*/ 545569 h 1262669"/>
                <a:gd name="T12" fmla="*/ 2255458 w 2255752"/>
                <a:gd name="T13" fmla="*/ 744338 h 1262669"/>
                <a:gd name="T14" fmla="*/ 2255752 w 2255752"/>
                <a:gd name="T15" fmla="*/ 1262669 h 1262669"/>
                <a:gd name="T16" fmla="*/ 2050144 w 2255752"/>
                <a:gd name="T17" fmla="*/ 1262669 h 1262669"/>
                <a:gd name="T18" fmla="*/ 2050001 w 2255752"/>
                <a:gd name="T19" fmla="*/ 838798 h 1262669"/>
                <a:gd name="T20" fmla="*/ 1956163 w 2255752"/>
                <a:gd name="T21" fmla="*/ 676265 h 1262669"/>
                <a:gd name="T22" fmla="*/ 1239168 w 2255752"/>
                <a:gd name="T23" fmla="*/ 262065 h 1262669"/>
                <a:gd name="T24" fmla="*/ 1222318 w 2255752"/>
                <a:gd name="T25" fmla="*/ 252332 h 1262669"/>
                <a:gd name="T26" fmla="*/ 1128294 w 2255752"/>
                <a:gd name="T27" fmla="*/ 230156 h 1262669"/>
                <a:gd name="T28" fmla="*/ 1033915 w 2255752"/>
                <a:gd name="T29" fmla="*/ 252751 h 1262669"/>
                <a:gd name="T30" fmla="*/ 300288 w 2255752"/>
                <a:gd name="T31" fmla="*/ 676311 h 1262669"/>
                <a:gd name="T32" fmla="*/ 205722 w 2255752"/>
                <a:gd name="T33" fmla="*/ 839264 h 1262669"/>
                <a:gd name="T34" fmla="*/ 205698 w 2255752"/>
                <a:gd name="T35" fmla="*/ 1262669 h 1262669"/>
                <a:gd name="T36" fmla="*/ 90 w 2255752"/>
                <a:gd name="T37" fmla="*/ 1262669 h 1262669"/>
                <a:gd name="T38" fmla="*/ 0 w 2255752"/>
                <a:gd name="T39" fmla="*/ 744906 h 1262669"/>
                <a:gd name="T40" fmla="*/ 115650 w 2255752"/>
                <a:gd name="T41" fmla="*/ 545622 h 1262669"/>
                <a:gd name="T42" fmla="*/ 1012836 w 2255752"/>
                <a:gd name="T43" fmla="*/ 27632 h 1262669"/>
                <a:gd name="T44" fmla="*/ 1128257 w 2255752"/>
                <a:gd name="T45" fmla="*/ 0 h 1262669"/>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2255752" h="1262669">
                  <a:moveTo>
                    <a:pt x="1128257" y="0"/>
                  </a:moveTo>
                  <a:cubicBezTo>
                    <a:pt x="1169910" y="-4"/>
                    <a:pt x="1211490" y="9118"/>
                    <a:pt x="1243245" y="27119"/>
                  </a:cubicBezTo>
                  <a:lnTo>
                    <a:pt x="2099877" y="521986"/>
                  </a:lnTo>
                  <a:lnTo>
                    <a:pt x="2099876" y="521986"/>
                  </a:lnTo>
                  <a:lnTo>
                    <a:pt x="2113310" y="529747"/>
                  </a:lnTo>
                  <a:lnTo>
                    <a:pt x="2140698" y="545569"/>
                  </a:lnTo>
                  <a:cubicBezTo>
                    <a:pt x="2204206" y="581570"/>
                    <a:pt x="2256033" y="671338"/>
                    <a:pt x="2255458" y="744338"/>
                  </a:cubicBezTo>
                  <a:lnTo>
                    <a:pt x="2255752" y="1262669"/>
                  </a:lnTo>
                  <a:lnTo>
                    <a:pt x="2050144" y="1262669"/>
                  </a:lnTo>
                  <a:lnTo>
                    <a:pt x="2050001" y="838798"/>
                  </a:lnTo>
                  <a:cubicBezTo>
                    <a:pt x="2050472" y="779107"/>
                    <a:pt x="2008093" y="705704"/>
                    <a:pt x="1956163" y="676265"/>
                  </a:cubicBezTo>
                  <a:lnTo>
                    <a:pt x="1239168" y="262065"/>
                  </a:lnTo>
                  <a:lnTo>
                    <a:pt x="1222318" y="252332"/>
                  </a:lnTo>
                  <a:cubicBezTo>
                    <a:pt x="1196353" y="237612"/>
                    <a:pt x="1162353" y="230154"/>
                    <a:pt x="1128294" y="230156"/>
                  </a:cubicBezTo>
                  <a:cubicBezTo>
                    <a:pt x="1094234" y="230160"/>
                    <a:pt x="1060116" y="237624"/>
                    <a:pt x="1033915" y="252751"/>
                  </a:cubicBezTo>
                  <a:lnTo>
                    <a:pt x="300288" y="676311"/>
                  </a:lnTo>
                  <a:cubicBezTo>
                    <a:pt x="249197" y="705808"/>
                    <a:pt x="206193" y="779571"/>
                    <a:pt x="205722" y="839264"/>
                  </a:cubicBezTo>
                  <a:lnTo>
                    <a:pt x="205698" y="1262669"/>
                  </a:lnTo>
                  <a:lnTo>
                    <a:pt x="90" y="1262669"/>
                  </a:lnTo>
                  <a:lnTo>
                    <a:pt x="0" y="744906"/>
                  </a:lnTo>
                  <a:cubicBezTo>
                    <a:pt x="577" y="671905"/>
                    <a:pt x="53167" y="581697"/>
                    <a:pt x="115650" y="545622"/>
                  </a:cubicBezTo>
                  <a:lnTo>
                    <a:pt x="1012836" y="27632"/>
                  </a:lnTo>
                  <a:cubicBezTo>
                    <a:pt x="1044879" y="9132"/>
                    <a:pt x="1086604" y="4"/>
                    <a:pt x="1128257" y="0"/>
                  </a:cubicBezTo>
                  <a:close/>
                </a:path>
              </a:pathLst>
            </a:custGeom>
            <a:solidFill>
              <a:srgbClr val="A0C9CA"/>
            </a:solidFill>
            <a:ln>
              <a:noFill/>
            </a:ln>
            <a:extLst>
              <a:ext uri="{91240B29-F687-4F45-9708-019B960494DF}">
                <a14:hiddenLine xmlns:a14="http://schemas.microsoft.com/office/drawing/2010/main" w="12700">
                  <a:solidFill>
                    <a:srgbClr val="000000"/>
                  </a:solidFill>
                  <a:miter lim="800000"/>
                  <a:headEnd/>
                  <a:tailEnd/>
                </a14:hiddenLine>
              </a:ext>
            </a:extLst>
          </p:spPr>
          <p:txBody>
            <a:bodyPr rot="0" vert="horz" wrap="square" lIns="91440" tIns="45720" rIns="91440" bIns="45720" anchor="ctr" anchorCtr="0" upright="1">
              <a:noAutofit/>
            </a:bodyPr>
            <a:lstStyle/>
            <a:p>
              <a:endParaRPr lang="en-US" sz="3200"/>
            </a:p>
          </p:txBody>
        </p:sp>
        <p:sp>
          <p:nvSpPr>
            <p:cNvPr id="41" name="Freeform: Shape 40">
              <a:extLst>
                <a:ext uri="{FF2B5EF4-FFF2-40B4-BE49-F238E27FC236}">
                  <a16:creationId xmlns:a16="http://schemas.microsoft.com/office/drawing/2014/main" id="{B27B5FC9-E649-2FDD-2EA9-6D158006BF10}"/>
                </a:ext>
              </a:extLst>
            </p:cNvPr>
            <p:cNvSpPr>
              <a:spLocks/>
            </p:cNvSpPr>
            <p:nvPr/>
          </p:nvSpPr>
          <p:spPr bwMode="auto">
            <a:xfrm>
              <a:off x="5426747" y="3113613"/>
              <a:ext cx="1226331" cy="1372139"/>
            </a:xfrm>
            <a:custGeom>
              <a:avLst/>
              <a:gdLst>
                <a:gd name="T0" fmla="*/ 600377 w 1200333"/>
                <a:gd name="T1" fmla="*/ 1 h 1343805"/>
                <a:gd name="T2" fmla="*/ 661566 w 1200333"/>
                <a:gd name="T3" fmla="*/ 14431 h 1343805"/>
                <a:gd name="T4" fmla="*/ 1117404 w 1200333"/>
                <a:gd name="T5" fmla="*/ 277764 h 1343805"/>
                <a:gd name="T6" fmla="*/ 1117404 w 1200333"/>
                <a:gd name="T7" fmla="*/ 277764 h 1343805"/>
                <a:gd name="T8" fmla="*/ 1124552 w 1200333"/>
                <a:gd name="T9" fmla="*/ 281894 h 1343805"/>
                <a:gd name="T10" fmla="*/ 1139126 w 1200333"/>
                <a:gd name="T11" fmla="*/ 290313 h 1343805"/>
                <a:gd name="T12" fmla="*/ 1200193 w 1200333"/>
                <a:gd name="T13" fmla="*/ 396084 h 1343805"/>
                <a:gd name="T14" fmla="*/ 1200333 w 1200333"/>
                <a:gd name="T15" fmla="*/ 947604 h 1343805"/>
                <a:gd name="T16" fmla="*/ 1138793 w 1200333"/>
                <a:gd name="T17" fmla="*/ 1053648 h 1343805"/>
                <a:gd name="T18" fmla="*/ 661375 w 1200333"/>
                <a:gd name="T19" fmla="*/ 1329285 h 1343805"/>
                <a:gd name="T20" fmla="*/ 538767 w 1200333"/>
                <a:gd name="T21" fmla="*/ 1329559 h 1343805"/>
                <a:gd name="T22" fmla="*/ 61208 w 1200333"/>
                <a:gd name="T23" fmla="*/ 1053677 h 1343805"/>
                <a:gd name="T24" fmla="*/ 37846 w 1200333"/>
                <a:gd name="T25" fmla="*/ 1034255 h 1343805"/>
                <a:gd name="T26" fmla="*/ 30690 w 1200333"/>
                <a:gd name="T27" fmla="*/ 1024459 h 1343805"/>
                <a:gd name="T28" fmla="*/ 18526 w 1200333"/>
                <a:gd name="T29" fmla="*/ 1007806 h 1343805"/>
                <a:gd name="T30" fmla="*/ 141 w 1200333"/>
                <a:gd name="T31" fmla="*/ 947906 h 1343805"/>
                <a:gd name="T32" fmla="*/ 0 w 1200333"/>
                <a:gd name="T33" fmla="*/ 396386 h 1343805"/>
                <a:gd name="T34" fmla="*/ 61541 w 1200333"/>
                <a:gd name="T35" fmla="*/ 290342 h 1343805"/>
                <a:gd name="T36" fmla="*/ 538959 w 1200333"/>
                <a:gd name="T37" fmla="*/ 14704 h 1343805"/>
                <a:gd name="T38" fmla="*/ 600377 w 1200333"/>
                <a:gd name="T39" fmla="*/ 1 h 1343805"/>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1200333" h="1343805">
                  <a:moveTo>
                    <a:pt x="600377" y="1"/>
                  </a:moveTo>
                  <a:cubicBezTo>
                    <a:pt x="622542" y="-2"/>
                    <a:pt x="644668" y="4853"/>
                    <a:pt x="661566" y="14431"/>
                  </a:cubicBezTo>
                  <a:lnTo>
                    <a:pt x="1117404" y="277764"/>
                  </a:lnTo>
                  <a:lnTo>
                    <a:pt x="1124552" y="281894"/>
                  </a:lnTo>
                  <a:lnTo>
                    <a:pt x="1139126" y="290313"/>
                  </a:lnTo>
                  <a:cubicBezTo>
                    <a:pt x="1172921" y="309471"/>
                    <a:pt x="1200499" y="357239"/>
                    <a:pt x="1200193" y="396084"/>
                  </a:cubicBezTo>
                  <a:lnTo>
                    <a:pt x="1200333" y="947604"/>
                  </a:lnTo>
                  <a:cubicBezTo>
                    <a:pt x="1200026" y="986450"/>
                    <a:pt x="1172895" y="1033959"/>
                    <a:pt x="1138793" y="1053648"/>
                  </a:cubicBezTo>
                  <a:lnTo>
                    <a:pt x="661375" y="1329285"/>
                  </a:lnTo>
                  <a:cubicBezTo>
                    <a:pt x="628126" y="1348482"/>
                    <a:pt x="572562" y="1348716"/>
                    <a:pt x="538767" y="1329559"/>
                  </a:cubicBezTo>
                  <a:lnTo>
                    <a:pt x="61208" y="1053677"/>
                  </a:lnTo>
                  <a:cubicBezTo>
                    <a:pt x="52973" y="1048765"/>
                    <a:pt x="45072" y="1042095"/>
                    <a:pt x="37846" y="1034255"/>
                  </a:cubicBezTo>
                  <a:lnTo>
                    <a:pt x="30690" y="1024459"/>
                  </a:lnTo>
                  <a:lnTo>
                    <a:pt x="18526" y="1007806"/>
                  </a:lnTo>
                  <a:cubicBezTo>
                    <a:pt x="7445" y="988613"/>
                    <a:pt x="414" y="967083"/>
                    <a:pt x="141" y="947906"/>
                  </a:cubicBezTo>
                  <a:lnTo>
                    <a:pt x="0" y="396386"/>
                  </a:lnTo>
                  <a:cubicBezTo>
                    <a:pt x="307" y="357541"/>
                    <a:pt x="28291" y="309538"/>
                    <a:pt x="61541" y="290342"/>
                  </a:cubicBezTo>
                  <a:lnTo>
                    <a:pt x="538959" y="14704"/>
                  </a:lnTo>
                  <a:cubicBezTo>
                    <a:pt x="556010" y="4860"/>
                    <a:pt x="578213" y="2"/>
                    <a:pt x="600377" y="1"/>
                  </a:cubicBezTo>
                  <a:close/>
                </a:path>
              </a:pathLst>
            </a:custGeom>
            <a:solidFill>
              <a:srgbClr val="A0C9CA"/>
            </a:solidFill>
            <a:ln>
              <a:noFill/>
            </a:ln>
            <a:extLst>
              <a:ext uri="{91240B29-F687-4F45-9708-019B960494DF}">
                <a14:hiddenLine xmlns:a14="http://schemas.microsoft.com/office/drawing/2010/main" w="12700">
                  <a:solidFill>
                    <a:srgbClr val="000000"/>
                  </a:solidFill>
                  <a:miter lim="800000"/>
                  <a:headEnd/>
                  <a:tailEnd/>
                </a14:hiddenLine>
              </a:ext>
            </a:extLst>
          </p:spPr>
          <p:txBody>
            <a:bodyPr rot="0" vert="horz" wrap="square" lIns="91440" tIns="45720" rIns="91440" bIns="45720" anchor="ctr" anchorCtr="0" upright="1">
              <a:noAutofit/>
            </a:bodyPr>
            <a:lstStyle/>
            <a:p>
              <a:endParaRPr lang="en-US" sz="3200"/>
            </a:p>
          </p:txBody>
        </p:sp>
        <p:sp>
          <p:nvSpPr>
            <p:cNvPr id="47" name="TextBox 44">
              <a:extLst>
                <a:ext uri="{FF2B5EF4-FFF2-40B4-BE49-F238E27FC236}">
                  <a16:creationId xmlns:a16="http://schemas.microsoft.com/office/drawing/2014/main" id="{F14013EB-7F4C-AFA9-934A-0EA4427D048D}"/>
                </a:ext>
              </a:extLst>
            </p:cNvPr>
            <p:cNvSpPr txBox="1">
              <a:spLocks noChangeArrowheads="1"/>
            </p:cNvSpPr>
            <p:nvPr/>
          </p:nvSpPr>
          <p:spPr bwMode="auto">
            <a:xfrm>
              <a:off x="4477278" y="1494682"/>
              <a:ext cx="3175767" cy="7934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0" tIns="45720" rIns="0" bIns="45720" anchor="b" anchorCtr="0" upright="1">
              <a:noAutofit/>
            </a:bodyPr>
            <a:lstStyle/>
            <a:p>
              <a:pPr algn="ctr" rtl="1">
                <a:lnSpc>
                  <a:spcPct val="115000"/>
                </a:lnSpc>
              </a:pPr>
              <a:r>
                <a:rPr lang="ar-SA"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التغيرات في بيئة العمل</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29" name="TextBox 18">
              <a:extLst>
                <a:ext uri="{FF2B5EF4-FFF2-40B4-BE49-F238E27FC236}">
                  <a16:creationId xmlns:a16="http://schemas.microsoft.com/office/drawing/2014/main" id="{E8F7FA59-4FAE-C632-C328-D16B19C0A766}"/>
                </a:ext>
              </a:extLst>
            </p:cNvPr>
            <p:cNvSpPr txBox="1"/>
            <p:nvPr/>
          </p:nvSpPr>
          <p:spPr>
            <a:xfrm flipH="1">
              <a:off x="5404499" y="3200341"/>
              <a:ext cx="1308319" cy="1137422"/>
            </a:xfrm>
            <a:prstGeom prst="rect">
              <a:avLst/>
            </a:prstGeom>
            <a:noFill/>
          </p:spPr>
          <p:txBody>
            <a:bodyPr wrap="square" rtlCol="0">
              <a:noAutofit/>
            </a:bodyPr>
            <a:lstStyle/>
            <a:p>
              <a:pPr algn="ctr" rtl="0">
                <a:lnSpc>
                  <a:spcPct val="115000"/>
                </a:lnSpc>
              </a:pPr>
              <a:r>
                <a:rPr lang="en-GB" sz="5400" b="1" kern="1200">
                  <a:solidFill>
                    <a:srgbClr val="FFFFFF"/>
                  </a:solidFill>
                  <a:effectLst/>
                  <a:latin typeface="Adobe Arabic" panose="02040503050201020203" pitchFamily="18" charset="-78"/>
                  <a:ea typeface="Calibri" panose="020F0502020204030204" pitchFamily="34" charset="0"/>
                  <a:cs typeface="Sakkal Majalla" panose="02000000000000000000" pitchFamily="2" charset="-78"/>
                </a:rPr>
                <a:t>03</a:t>
              </a:r>
              <a:endParaRPr lang="en-US" sz="54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52" name="Group 51">
            <a:extLst>
              <a:ext uri="{FF2B5EF4-FFF2-40B4-BE49-F238E27FC236}">
                <a16:creationId xmlns:a16="http://schemas.microsoft.com/office/drawing/2014/main" id="{66E41EBD-90D5-DE60-6F7C-F7C384DF81F5}"/>
              </a:ext>
            </a:extLst>
          </p:cNvPr>
          <p:cNvGrpSpPr/>
          <p:nvPr/>
        </p:nvGrpSpPr>
        <p:grpSpPr>
          <a:xfrm>
            <a:off x="2555163" y="3113613"/>
            <a:ext cx="2578038" cy="2734487"/>
            <a:chOff x="2555163" y="3113613"/>
            <a:chExt cx="2578038" cy="2734487"/>
          </a:xfrm>
        </p:grpSpPr>
        <p:sp>
          <p:nvSpPr>
            <p:cNvPr id="35" name="Freeform: Shape 34">
              <a:extLst>
                <a:ext uri="{FF2B5EF4-FFF2-40B4-BE49-F238E27FC236}">
                  <a16:creationId xmlns:a16="http://schemas.microsoft.com/office/drawing/2014/main" id="{1C57964F-F9FA-8D90-8BC5-D43F7CD620D4}"/>
                </a:ext>
              </a:extLst>
            </p:cNvPr>
            <p:cNvSpPr>
              <a:spLocks/>
            </p:cNvSpPr>
            <p:nvPr/>
          </p:nvSpPr>
          <p:spPr bwMode="auto">
            <a:xfrm>
              <a:off x="2792547" y="3799682"/>
              <a:ext cx="2305346" cy="1289330"/>
            </a:xfrm>
            <a:custGeom>
              <a:avLst/>
              <a:gdLst>
                <a:gd name="T0" fmla="*/ 5137 w 2256529"/>
                <a:gd name="T1" fmla="*/ 0 h 1262669"/>
                <a:gd name="T2" fmla="*/ 206456 w 2256529"/>
                <a:gd name="T3" fmla="*/ 0 h 1262669"/>
                <a:gd name="T4" fmla="*/ 206715 w 2256529"/>
                <a:gd name="T5" fmla="*/ 424088 h 1262669"/>
                <a:gd name="T6" fmla="*/ 234968 w 2256529"/>
                <a:gd name="T7" fmla="*/ 516133 h 1262669"/>
                <a:gd name="T8" fmla="*/ 257828 w 2256529"/>
                <a:gd name="T9" fmla="*/ 547429 h 1262669"/>
                <a:gd name="T10" fmla="*/ 264654 w 2256529"/>
                <a:gd name="T11" fmla="*/ 556775 h 1262669"/>
                <a:gd name="T12" fmla="*/ 300555 w 2256529"/>
                <a:gd name="T13" fmla="*/ 586621 h 1262669"/>
                <a:gd name="T14" fmla="*/ 1034398 w 2256529"/>
                <a:gd name="T15" fmla="*/ 1010556 h 1262669"/>
                <a:gd name="T16" fmla="*/ 1054024 w 2256529"/>
                <a:gd name="T17" fmla="*/ 1017889 h 1262669"/>
                <a:gd name="T18" fmla="*/ 1078561 w 2256529"/>
                <a:gd name="T19" fmla="*/ 1027058 h 1262669"/>
                <a:gd name="T20" fmla="*/ 1222801 w 2256529"/>
                <a:gd name="T21" fmla="*/ 1010135 h 1262669"/>
                <a:gd name="T22" fmla="*/ 1956428 w 2256529"/>
                <a:gd name="T23" fmla="*/ 586576 h 1262669"/>
                <a:gd name="T24" fmla="*/ 2050994 w 2256529"/>
                <a:gd name="T25" fmla="*/ 423624 h 1262669"/>
                <a:gd name="T26" fmla="*/ 2050921 w 2256529"/>
                <a:gd name="T27" fmla="*/ 0 h 1262669"/>
                <a:gd name="T28" fmla="*/ 2256529 w 2256529"/>
                <a:gd name="T29" fmla="*/ 0 h 1262669"/>
                <a:gd name="T30" fmla="*/ 2256498 w 2256529"/>
                <a:gd name="T31" fmla="*/ 518110 h 1262669"/>
                <a:gd name="T32" fmla="*/ 2140849 w 2256529"/>
                <a:gd name="T33" fmla="*/ 717392 h 1262669"/>
                <a:gd name="T34" fmla="*/ 1243664 w 2256529"/>
                <a:gd name="T35" fmla="*/ 1235383 h 1262669"/>
                <a:gd name="T36" fmla="*/ 1013254 w 2256529"/>
                <a:gd name="T37" fmla="*/ 1235897 h 1262669"/>
                <a:gd name="T38" fmla="*/ 115803 w 2256529"/>
                <a:gd name="T39" fmla="*/ 717448 h 1262669"/>
                <a:gd name="T40" fmla="*/ 71900 w 2256529"/>
                <a:gd name="T41" fmla="*/ 680948 h 1262669"/>
                <a:gd name="T42" fmla="*/ 58452 w 2256529"/>
                <a:gd name="T43" fmla="*/ 662539 h 1262669"/>
                <a:gd name="T44" fmla="*/ 35592 w 2256529"/>
                <a:gd name="T45" fmla="*/ 631244 h 1262669"/>
                <a:gd name="T46" fmla="*/ 1043 w 2256529"/>
                <a:gd name="T47" fmla="*/ 518678 h 1262669"/>
                <a:gd name="T48" fmla="*/ 4569 w 2256529"/>
                <a:gd name="T49" fmla="*/ 50527 h 1262669"/>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2256529" h="1262669">
                  <a:moveTo>
                    <a:pt x="5137" y="0"/>
                  </a:moveTo>
                  <a:lnTo>
                    <a:pt x="206456" y="0"/>
                  </a:lnTo>
                  <a:lnTo>
                    <a:pt x="206715" y="424088"/>
                  </a:lnTo>
                  <a:cubicBezTo>
                    <a:pt x="207136" y="453557"/>
                    <a:pt x="217941" y="486642"/>
                    <a:pt x="234968" y="516133"/>
                  </a:cubicBezTo>
                  <a:lnTo>
                    <a:pt x="257828" y="547429"/>
                  </a:lnTo>
                  <a:lnTo>
                    <a:pt x="264654" y="556775"/>
                  </a:lnTo>
                  <a:cubicBezTo>
                    <a:pt x="275759" y="568824"/>
                    <a:pt x="287898" y="579073"/>
                    <a:pt x="300555" y="586621"/>
                  </a:cubicBezTo>
                  <a:lnTo>
                    <a:pt x="1034398" y="1010556"/>
                  </a:lnTo>
                  <a:lnTo>
                    <a:pt x="1054024" y="1017889"/>
                  </a:lnTo>
                  <a:lnTo>
                    <a:pt x="1078561" y="1027058"/>
                  </a:lnTo>
                  <a:cubicBezTo>
                    <a:pt x="1126877" y="1037993"/>
                    <a:pt x="1184483" y="1032258"/>
                    <a:pt x="1222801" y="1010135"/>
                  </a:cubicBezTo>
                  <a:lnTo>
                    <a:pt x="1956428" y="586576"/>
                  </a:lnTo>
                  <a:cubicBezTo>
                    <a:pt x="2008831" y="556322"/>
                    <a:pt x="2050524" y="483317"/>
                    <a:pt x="2050994" y="423624"/>
                  </a:cubicBezTo>
                  <a:lnTo>
                    <a:pt x="2050921" y="0"/>
                  </a:lnTo>
                  <a:lnTo>
                    <a:pt x="2256529" y="0"/>
                  </a:lnTo>
                  <a:lnTo>
                    <a:pt x="2256498" y="518110"/>
                  </a:lnTo>
                  <a:cubicBezTo>
                    <a:pt x="2255922" y="591111"/>
                    <a:pt x="2204934" y="680393"/>
                    <a:pt x="2140849" y="717392"/>
                  </a:cubicBezTo>
                  <a:lnTo>
                    <a:pt x="1243664" y="1235383"/>
                  </a:lnTo>
                  <a:cubicBezTo>
                    <a:pt x="1181180" y="1271457"/>
                    <a:pt x="1076763" y="1271898"/>
                    <a:pt x="1013254" y="1235897"/>
                  </a:cubicBezTo>
                  <a:lnTo>
                    <a:pt x="115803" y="717448"/>
                  </a:lnTo>
                  <a:cubicBezTo>
                    <a:pt x="100327" y="708217"/>
                    <a:pt x="85478" y="695682"/>
                    <a:pt x="71900" y="680948"/>
                  </a:cubicBezTo>
                  <a:lnTo>
                    <a:pt x="58452" y="662539"/>
                  </a:lnTo>
                  <a:lnTo>
                    <a:pt x="35592" y="631244"/>
                  </a:lnTo>
                  <a:cubicBezTo>
                    <a:pt x="14770" y="595177"/>
                    <a:pt x="1556" y="554717"/>
                    <a:pt x="1043" y="518678"/>
                  </a:cubicBezTo>
                  <a:cubicBezTo>
                    <a:pt x="-1866" y="430752"/>
                    <a:pt x="1969" y="241160"/>
                    <a:pt x="4569" y="50527"/>
                  </a:cubicBezTo>
                  <a:lnTo>
                    <a:pt x="5137" y="0"/>
                  </a:lnTo>
                  <a:close/>
                </a:path>
              </a:pathLst>
            </a:custGeom>
            <a:solidFill>
              <a:schemeClr val="bg1">
                <a:lumMod val="75000"/>
              </a:schemeClr>
            </a:solidFill>
            <a:ln>
              <a:noFill/>
            </a:ln>
            <a:extLst>
              <a:ext uri="{91240B29-F687-4F45-9708-019B960494DF}">
                <a14:hiddenLine xmlns:a14="http://schemas.microsoft.com/office/drawing/2010/main" w="12700">
                  <a:solidFill>
                    <a:srgbClr val="000000"/>
                  </a:solidFill>
                  <a:miter lim="800000"/>
                  <a:headEnd/>
                  <a:tailEnd/>
                </a14:hiddenLine>
              </a:ext>
            </a:extLst>
          </p:spPr>
          <p:txBody>
            <a:bodyPr rot="0" vert="horz" wrap="square" lIns="91440" tIns="45720" rIns="91440" bIns="45720" anchor="ctr" anchorCtr="0" upright="1">
              <a:noAutofit/>
            </a:bodyPr>
            <a:lstStyle/>
            <a:p>
              <a:endParaRPr lang="en-US" sz="3200"/>
            </a:p>
          </p:txBody>
        </p:sp>
        <p:sp>
          <p:nvSpPr>
            <p:cNvPr id="40" name="Freeform: Shape 39">
              <a:extLst>
                <a:ext uri="{FF2B5EF4-FFF2-40B4-BE49-F238E27FC236}">
                  <a16:creationId xmlns:a16="http://schemas.microsoft.com/office/drawing/2014/main" id="{21D1C276-5BCB-ED37-5BAB-5A8398FAD9B1}"/>
                </a:ext>
              </a:extLst>
            </p:cNvPr>
            <p:cNvSpPr>
              <a:spLocks/>
            </p:cNvSpPr>
            <p:nvPr/>
          </p:nvSpPr>
          <p:spPr bwMode="auto">
            <a:xfrm>
              <a:off x="3332055" y="3113613"/>
              <a:ext cx="1226331" cy="1372139"/>
            </a:xfrm>
            <a:custGeom>
              <a:avLst/>
              <a:gdLst>
                <a:gd name="T0" fmla="*/ 600377 w 1200333"/>
                <a:gd name="T1" fmla="*/ 1 h 1343805"/>
                <a:gd name="T2" fmla="*/ 661566 w 1200333"/>
                <a:gd name="T3" fmla="*/ 14431 h 1343805"/>
                <a:gd name="T4" fmla="*/ 1117404 w 1200333"/>
                <a:gd name="T5" fmla="*/ 277764 h 1343805"/>
                <a:gd name="T6" fmla="*/ 1117404 w 1200333"/>
                <a:gd name="T7" fmla="*/ 277764 h 1343805"/>
                <a:gd name="T8" fmla="*/ 1124552 w 1200333"/>
                <a:gd name="T9" fmla="*/ 281894 h 1343805"/>
                <a:gd name="T10" fmla="*/ 1139126 w 1200333"/>
                <a:gd name="T11" fmla="*/ 290313 h 1343805"/>
                <a:gd name="T12" fmla="*/ 1200193 w 1200333"/>
                <a:gd name="T13" fmla="*/ 396084 h 1343805"/>
                <a:gd name="T14" fmla="*/ 1200333 w 1200333"/>
                <a:gd name="T15" fmla="*/ 947604 h 1343805"/>
                <a:gd name="T16" fmla="*/ 1138793 w 1200333"/>
                <a:gd name="T17" fmla="*/ 1053648 h 1343805"/>
                <a:gd name="T18" fmla="*/ 661375 w 1200333"/>
                <a:gd name="T19" fmla="*/ 1329285 h 1343805"/>
                <a:gd name="T20" fmla="*/ 538767 w 1200333"/>
                <a:gd name="T21" fmla="*/ 1329559 h 1343805"/>
                <a:gd name="T22" fmla="*/ 61208 w 1200333"/>
                <a:gd name="T23" fmla="*/ 1053677 h 1343805"/>
                <a:gd name="T24" fmla="*/ 37846 w 1200333"/>
                <a:gd name="T25" fmla="*/ 1034255 h 1343805"/>
                <a:gd name="T26" fmla="*/ 30690 w 1200333"/>
                <a:gd name="T27" fmla="*/ 1024459 h 1343805"/>
                <a:gd name="T28" fmla="*/ 18526 w 1200333"/>
                <a:gd name="T29" fmla="*/ 1007806 h 1343805"/>
                <a:gd name="T30" fmla="*/ 141 w 1200333"/>
                <a:gd name="T31" fmla="*/ 947906 h 1343805"/>
                <a:gd name="T32" fmla="*/ 0 w 1200333"/>
                <a:gd name="T33" fmla="*/ 396386 h 1343805"/>
                <a:gd name="T34" fmla="*/ 61541 w 1200333"/>
                <a:gd name="T35" fmla="*/ 290342 h 1343805"/>
                <a:gd name="T36" fmla="*/ 538959 w 1200333"/>
                <a:gd name="T37" fmla="*/ 14704 h 1343805"/>
                <a:gd name="T38" fmla="*/ 600377 w 1200333"/>
                <a:gd name="T39" fmla="*/ 1 h 1343805"/>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1200333" h="1343805">
                  <a:moveTo>
                    <a:pt x="600377" y="1"/>
                  </a:moveTo>
                  <a:cubicBezTo>
                    <a:pt x="622542" y="-2"/>
                    <a:pt x="644668" y="4853"/>
                    <a:pt x="661566" y="14431"/>
                  </a:cubicBezTo>
                  <a:lnTo>
                    <a:pt x="1117404" y="277764"/>
                  </a:lnTo>
                  <a:lnTo>
                    <a:pt x="1124552" y="281894"/>
                  </a:lnTo>
                  <a:lnTo>
                    <a:pt x="1139126" y="290313"/>
                  </a:lnTo>
                  <a:cubicBezTo>
                    <a:pt x="1172921" y="309471"/>
                    <a:pt x="1200499" y="357239"/>
                    <a:pt x="1200193" y="396084"/>
                  </a:cubicBezTo>
                  <a:lnTo>
                    <a:pt x="1200333" y="947604"/>
                  </a:lnTo>
                  <a:cubicBezTo>
                    <a:pt x="1200026" y="986450"/>
                    <a:pt x="1172895" y="1033959"/>
                    <a:pt x="1138793" y="1053648"/>
                  </a:cubicBezTo>
                  <a:lnTo>
                    <a:pt x="661375" y="1329285"/>
                  </a:lnTo>
                  <a:cubicBezTo>
                    <a:pt x="628126" y="1348482"/>
                    <a:pt x="572562" y="1348716"/>
                    <a:pt x="538767" y="1329559"/>
                  </a:cubicBezTo>
                  <a:lnTo>
                    <a:pt x="61208" y="1053677"/>
                  </a:lnTo>
                  <a:cubicBezTo>
                    <a:pt x="52973" y="1048765"/>
                    <a:pt x="45072" y="1042095"/>
                    <a:pt x="37846" y="1034255"/>
                  </a:cubicBezTo>
                  <a:lnTo>
                    <a:pt x="30690" y="1024459"/>
                  </a:lnTo>
                  <a:lnTo>
                    <a:pt x="18526" y="1007806"/>
                  </a:lnTo>
                  <a:cubicBezTo>
                    <a:pt x="7445" y="988613"/>
                    <a:pt x="414" y="967083"/>
                    <a:pt x="141" y="947906"/>
                  </a:cubicBezTo>
                  <a:lnTo>
                    <a:pt x="0" y="396386"/>
                  </a:lnTo>
                  <a:cubicBezTo>
                    <a:pt x="307" y="357541"/>
                    <a:pt x="28291" y="309538"/>
                    <a:pt x="61541" y="290342"/>
                  </a:cubicBezTo>
                  <a:lnTo>
                    <a:pt x="538959" y="14704"/>
                  </a:lnTo>
                  <a:cubicBezTo>
                    <a:pt x="556010" y="4860"/>
                    <a:pt x="578213" y="2"/>
                    <a:pt x="600377" y="1"/>
                  </a:cubicBezTo>
                  <a:close/>
                </a:path>
              </a:pathLst>
            </a:custGeom>
            <a:solidFill>
              <a:schemeClr val="bg1">
                <a:lumMod val="75000"/>
              </a:schemeClr>
            </a:solidFill>
            <a:ln>
              <a:noFill/>
            </a:ln>
            <a:extLst>
              <a:ext uri="{91240B29-F687-4F45-9708-019B960494DF}">
                <a14:hiddenLine xmlns:a14="http://schemas.microsoft.com/office/drawing/2010/main" w="12700">
                  <a:solidFill>
                    <a:srgbClr val="000000"/>
                  </a:solidFill>
                  <a:miter lim="800000"/>
                  <a:headEnd/>
                  <a:tailEnd/>
                </a14:hiddenLine>
              </a:ext>
            </a:extLst>
          </p:spPr>
          <p:txBody>
            <a:bodyPr rot="0" vert="horz" wrap="square" lIns="91440" tIns="45720" rIns="91440" bIns="45720" anchor="ctr" anchorCtr="0" upright="1">
              <a:noAutofit/>
            </a:bodyPr>
            <a:lstStyle/>
            <a:p>
              <a:endParaRPr lang="en-US" sz="3200"/>
            </a:p>
          </p:txBody>
        </p:sp>
        <p:sp>
          <p:nvSpPr>
            <p:cNvPr id="44" name="TextBox 35">
              <a:extLst>
                <a:ext uri="{FF2B5EF4-FFF2-40B4-BE49-F238E27FC236}">
                  <a16:creationId xmlns:a16="http://schemas.microsoft.com/office/drawing/2014/main" id="{48CDF058-5E3D-0B1B-E9F9-B2535525FAEE}"/>
                </a:ext>
              </a:extLst>
            </p:cNvPr>
            <p:cNvSpPr txBox="1">
              <a:spLocks noChangeArrowheads="1"/>
            </p:cNvSpPr>
            <p:nvPr/>
          </p:nvSpPr>
          <p:spPr bwMode="auto">
            <a:xfrm>
              <a:off x="2555163" y="5102142"/>
              <a:ext cx="2578038" cy="745958"/>
            </a:xfrm>
            <a:prstGeom prst="rect">
              <a:avLst/>
            </a:prstGeom>
          </p:spPr>
          <p:txBody>
            <a:bodyPr rot="0" vert="horz" wrap="square" lIns="0" tIns="45720" rIns="0" bIns="45720" anchor="b" anchorCtr="0" upright="1">
              <a:noAutofit/>
            </a:bodyPr>
            <a:lstStyle/>
            <a:p>
              <a:pPr algn="ctr" rtl="1">
                <a:lnSpc>
                  <a:spcPct val="115000"/>
                </a:lnSpc>
              </a:pPr>
              <a:r>
                <a:rPr lang="ar-SA"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الاحتيال المتعمد</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30" name="TextBox 19">
              <a:extLst>
                <a:ext uri="{FF2B5EF4-FFF2-40B4-BE49-F238E27FC236}">
                  <a16:creationId xmlns:a16="http://schemas.microsoft.com/office/drawing/2014/main" id="{F720F06F-7AEC-358E-7327-0E9C0E5B6071}"/>
                </a:ext>
              </a:extLst>
            </p:cNvPr>
            <p:cNvSpPr txBox="1"/>
            <p:nvPr/>
          </p:nvSpPr>
          <p:spPr>
            <a:xfrm flipH="1">
              <a:off x="3258558" y="3200341"/>
              <a:ext cx="1308319" cy="1137422"/>
            </a:xfrm>
            <a:prstGeom prst="rect">
              <a:avLst/>
            </a:prstGeom>
            <a:noFill/>
          </p:spPr>
          <p:txBody>
            <a:bodyPr wrap="square" rtlCol="0">
              <a:noAutofit/>
            </a:bodyPr>
            <a:lstStyle/>
            <a:p>
              <a:pPr algn="ctr" rtl="0">
                <a:lnSpc>
                  <a:spcPct val="115000"/>
                </a:lnSpc>
              </a:pPr>
              <a:r>
                <a:rPr lang="en-GB" sz="5400" b="1" kern="1200">
                  <a:solidFill>
                    <a:srgbClr val="FFFFFF"/>
                  </a:solidFill>
                  <a:effectLst/>
                  <a:latin typeface="Adobe Arabic" panose="02040503050201020203" pitchFamily="18" charset="-78"/>
                  <a:ea typeface="Calibri" panose="020F0502020204030204" pitchFamily="34" charset="0"/>
                  <a:cs typeface="Sakkal Majalla" panose="02000000000000000000" pitchFamily="2" charset="-78"/>
                </a:rPr>
                <a:t>04</a:t>
              </a:r>
              <a:endParaRPr lang="en-US" sz="54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53" name="Group 52">
            <a:extLst>
              <a:ext uri="{FF2B5EF4-FFF2-40B4-BE49-F238E27FC236}">
                <a16:creationId xmlns:a16="http://schemas.microsoft.com/office/drawing/2014/main" id="{58259D9D-412C-6EC1-FBDC-16360C4805DC}"/>
              </a:ext>
            </a:extLst>
          </p:cNvPr>
          <p:cNvGrpSpPr/>
          <p:nvPr/>
        </p:nvGrpSpPr>
        <p:grpSpPr>
          <a:xfrm>
            <a:off x="442105" y="1503147"/>
            <a:ext cx="2721654" cy="2982605"/>
            <a:chOff x="442105" y="1503147"/>
            <a:chExt cx="2721654" cy="2982605"/>
          </a:xfrm>
        </p:grpSpPr>
        <p:sp>
          <p:nvSpPr>
            <p:cNvPr id="33" name="Freeform: Shape 32">
              <a:extLst>
                <a:ext uri="{FF2B5EF4-FFF2-40B4-BE49-F238E27FC236}">
                  <a16:creationId xmlns:a16="http://schemas.microsoft.com/office/drawing/2014/main" id="{A1985A47-C87A-A8E1-E520-EAFC7A0D0F62}"/>
                </a:ext>
              </a:extLst>
            </p:cNvPr>
            <p:cNvSpPr>
              <a:spLocks/>
            </p:cNvSpPr>
            <p:nvPr/>
          </p:nvSpPr>
          <p:spPr bwMode="auto">
            <a:xfrm>
              <a:off x="698978" y="2510352"/>
              <a:ext cx="2304530" cy="1289330"/>
            </a:xfrm>
            <a:custGeom>
              <a:avLst/>
              <a:gdLst>
                <a:gd name="T0" fmla="*/ 1128257 w 2255775"/>
                <a:gd name="T1" fmla="*/ 0 h 1262669"/>
                <a:gd name="T2" fmla="*/ 1243245 w 2255775"/>
                <a:gd name="T3" fmla="*/ 27119 h 1262669"/>
                <a:gd name="T4" fmla="*/ 2099877 w 2255775"/>
                <a:gd name="T5" fmla="*/ 521986 h 1262669"/>
                <a:gd name="T6" fmla="*/ 2113310 w 2255775"/>
                <a:gd name="T7" fmla="*/ 529747 h 1262669"/>
                <a:gd name="T8" fmla="*/ 2140698 w 2255775"/>
                <a:gd name="T9" fmla="*/ 545569 h 1262669"/>
                <a:gd name="T10" fmla="*/ 2255458 w 2255775"/>
                <a:gd name="T11" fmla="*/ 744338 h 1262669"/>
                <a:gd name="T12" fmla="*/ 2255775 w 2255775"/>
                <a:gd name="T13" fmla="*/ 1262669 h 1262669"/>
                <a:gd name="T14" fmla="*/ 2054456 w 2255775"/>
                <a:gd name="T15" fmla="*/ 1262669 h 1262669"/>
                <a:gd name="T16" fmla="*/ 2055481 w 2255775"/>
                <a:gd name="T17" fmla="*/ 1171598 h 1262669"/>
                <a:gd name="T18" fmla="*/ 2050001 w 2255775"/>
                <a:gd name="T19" fmla="*/ 838798 h 1262669"/>
                <a:gd name="T20" fmla="*/ 1956163 w 2255775"/>
                <a:gd name="T21" fmla="*/ 676265 h 1262669"/>
                <a:gd name="T22" fmla="*/ 1239168 w 2255775"/>
                <a:gd name="T23" fmla="*/ 262065 h 1262669"/>
                <a:gd name="T24" fmla="*/ 1222319 w 2255775"/>
                <a:gd name="T25" fmla="*/ 252332 h 1262669"/>
                <a:gd name="T26" fmla="*/ 1128294 w 2255775"/>
                <a:gd name="T27" fmla="*/ 230156 h 1262669"/>
                <a:gd name="T28" fmla="*/ 1033916 w 2255775"/>
                <a:gd name="T29" fmla="*/ 252751 h 1262669"/>
                <a:gd name="T30" fmla="*/ 300288 w 2255775"/>
                <a:gd name="T31" fmla="*/ 676311 h 1262669"/>
                <a:gd name="T32" fmla="*/ 205722 w 2255775"/>
                <a:gd name="T33" fmla="*/ 839264 h 1262669"/>
                <a:gd name="T34" fmla="*/ 205831 w 2255775"/>
                <a:gd name="T35" fmla="*/ 1262669 h 1262669"/>
                <a:gd name="T36" fmla="*/ 133 w 2255775"/>
                <a:gd name="T37" fmla="*/ 1262669 h 1262669"/>
                <a:gd name="T38" fmla="*/ 0 w 2255775"/>
                <a:gd name="T39" fmla="*/ 744906 h 1262669"/>
                <a:gd name="T40" fmla="*/ 115651 w 2255775"/>
                <a:gd name="T41" fmla="*/ 545622 h 1262669"/>
                <a:gd name="T42" fmla="*/ 1012836 w 2255775"/>
                <a:gd name="T43" fmla="*/ 27632 h 1262669"/>
                <a:gd name="T44" fmla="*/ 1128257 w 2255775"/>
                <a:gd name="T45" fmla="*/ 0 h 1262669"/>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2255775" h="1262669">
                  <a:moveTo>
                    <a:pt x="1128257" y="0"/>
                  </a:moveTo>
                  <a:cubicBezTo>
                    <a:pt x="1169910" y="-4"/>
                    <a:pt x="1211491" y="9118"/>
                    <a:pt x="1243245" y="27119"/>
                  </a:cubicBezTo>
                  <a:lnTo>
                    <a:pt x="2099877" y="521986"/>
                  </a:lnTo>
                  <a:lnTo>
                    <a:pt x="2113310" y="529747"/>
                  </a:lnTo>
                  <a:lnTo>
                    <a:pt x="2140698" y="545569"/>
                  </a:lnTo>
                  <a:cubicBezTo>
                    <a:pt x="2204206" y="581570"/>
                    <a:pt x="2256034" y="671338"/>
                    <a:pt x="2255458" y="744338"/>
                  </a:cubicBezTo>
                  <a:lnTo>
                    <a:pt x="2255775" y="1262669"/>
                  </a:lnTo>
                  <a:lnTo>
                    <a:pt x="2054456" y="1262669"/>
                  </a:lnTo>
                  <a:lnTo>
                    <a:pt x="2055481" y="1171598"/>
                  </a:lnTo>
                  <a:cubicBezTo>
                    <a:pt x="2056593" y="1032949"/>
                    <a:pt x="2055889" y="907866"/>
                    <a:pt x="2050001" y="838798"/>
                  </a:cubicBezTo>
                  <a:cubicBezTo>
                    <a:pt x="2050472" y="779107"/>
                    <a:pt x="2008093" y="705704"/>
                    <a:pt x="1956163" y="676265"/>
                  </a:cubicBezTo>
                  <a:lnTo>
                    <a:pt x="1239168" y="262065"/>
                  </a:lnTo>
                  <a:lnTo>
                    <a:pt x="1222319" y="252332"/>
                  </a:lnTo>
                  <a:cubicBezTo>
                    <a:pt x="1196353" y="237612"/>
                    <a:pt x="1162353" y="230154"/>
                    <a:pt x="1128294" y="230156"/>
                  </a:cubicBezTo>
                  <a:cubicBezTo>
                    <a:pt x="1094234" y="230160"/>
                    <a:pt x="1060116" y="237624"/>
                    <a:pt x="1033916" y="252751"/>
                  </a:cubicBezTo>
                  <a:lnTo>
                    <a:pt x="300288" y="676311"/>
                  </a:lnTo>
                  <a:cubicBezTo>
                    <a:pt x="249197" y="705808"/>
                    <a:pt x="206193" y="779571"/>
                    <a:pt x="205722" y="839264"/>
                  </a:cubicBezTo>
                  <a:cubicBezTo>
                    <a:pt x="205758" y="980399"/>
                    <a:pt x="205795" y="1121534"/>
                    <a:pt x="205831" y="1262669"/>
                  </a:cubicBezTo>
                  <a:lnTo>
                    <a:pt x="133" y="1262669"/>
                  </a:lnTo>
                  <a:cubicBezTo>
                    <a:pt x="89" y="1090081"/>
                    <a:pt x="44" y="917494"/>
                    <a:pt x="0" y="744906"/>
                  </a:cubicBezTo>
                  <a:cubicBezTo>
                    <a:pt x="577" y="671905"/>
                    <a:pt x="53167" y="581697"/>
                    <a:pt x="115651" y="545622"/>
                  </a:cubicBezTo>
                  <a:lnTo>
                    <a:pt x="1012836" y="27632"/>
                  </a:lnTo>
                  <a:cubicBezTo>
                    <a:pt x="1044879" y="9132"/>
                    <a:pt x="1086603" y="4"/>
                    <a:pt x="1128257" y="0"/>
                  </a:cubicBezTo>
                  <a:close/>
                </a:path>
              </a:pathLst>
            </a:custGeom>
            <a:solidFill>
              <a:srgbClr val="A0C9CA"/>
            </a:solidFill>
            <a:ln>
              <a:noFill/>
            </a:ln>
            <a:extLst>
              <a:ext uri="{91240B29-F687-4F45-9708-019B960494DF}">
                <a14:hiddenLine xmlns:a14="http://schemas.microsoft.com/office/drawing/2010/main" w="12700">
                  <a:solidFill>
                    <a:srgbClr val="000000"/>
                  </a:solidFill>
                  <a:miter lim="800000"/>
                  <a:headEnd/>
                  <a:tailEnd/>
                </a14:hiddenLine>
              </a:ext>
            </a:extLst>
          </p:spPr>
          <p:txBody>
            <a:bodyPr rot="0" vert="horz" wrap="square" lIns="91440" tIns="45720" rIns="91440" bIns="45720" anchor="ctr" anchorCtr="0" upright="1">
              <a:noAutofit/>
            </a:bodyPr>
            <a:lstStyle/>
            <a:p>
              <a:endParaRPr lang="en-US" sz="3200"/>
            </a:p>
          </p:txBody>
        </p:sp>
        <p:sp>
          <p:nvSpPr>
            <p:cNvPr id="39" name="Freeform: Shape 38">
              <a:extLst>
                <a:ext uri="{FF2B5EF4-FFF2-40B4-BE49-F238E27FC236}">
                  <a16:creationId xmlns:a16="http://schemas.microsoft.com/office/drawing/2014/main" id="{4E35026B-9291-679A-A749-5DFF7A05ADAD}"/>
                </a:ext>
              </a:extLst>
            </p:cNvPr>
            <p:cNvSpPr>
              <a:spLocks/>
            </p:cNvSpPr>
            <p:nvPr/>
          </p:nvSpPr>
          <p:spPr bwMode="auto">
            <a:xfrm>
              <a:off x="1238282" y="3113613"/>
              <a:ext cx="1226331" cy="1372139"/>
            </a:xfrm>
            <a:custGeom>
              <a:avLst/>
              <a:gdLst>
                <a:gd name="T0" fmla="*/ 600377 w 1200333"/>
                <a:gd name="T1" fmla="*/ 1 h 1343805"/>
                <a:gd name="T2" fmla="*/ 661566 w 1200333"/>
                <a:gd name="T3" fmla="*/ 14431 h 1343805"/>
                <a:gd name="T4" fmla="*/ 1117404 w 1200333"/>
                <a:gd name="T5" fmla="*/ 277764 h 1343805"/>
                <a:gd name="T6" fmla="*/ 1117404 w 1200333"/>
                <a:gd name="T7" fmla="*/ 277764 h 1343805"/>
                <a:gd name="T8" fmla="*/ 1124552 w 1200333"/>
                <a:gd name="T9" fmla="*/ 281894 h 1343805"/>
                <a:gd name="T10" fmla="*/ 1139126 w 1200333"/>
                <a:gd name="T11" fmla="*/ 290313 h 1343805"/>
                <a:gd name="T12" fmla="*/ 1200193 w 1200333"/>
                <a:gd name="T13" fmla="*/ 396084 h 1343805"/>
                <a:gd name="T14" fmla="*/ 1200333 w 1200333"/>
                <a:gd name="T15" fmla="*/ 947604 h 1343805"/>
                <a:gd name="T16" fmla="*/ 1138793 w 1200333"/>
                <a:gd name="T17" fmla="*/ 1053648 h 1343805"/>
                <a:gd name="T18" fmla="*/ 661375 w 1200333"/>
                <a:gd name="T19" fmla="*/ 1329285 h 1343805"/>
                <a:gd name="T20" fmla="*/ 538767 w 1200333"/>
                <a:gd name="T21" fmla="*/ 1329559 h 1343805"/>
                <a:gd name="T22" fmla="*/ 61208 w 1200333"/>
                <a:gd name="T23" fmla="*/ 1053677 h 1343805"/>
                <a:gd name="T24" fmla="*/ 37846 w 1200333"/>
                <a:gd name="T25" fmla="*/ 1034255 h 1343805"/>
                <a:gd name="T26" fmla="*/ 30690 w 1200333"/>
                <a:gd name="T27" fmla="*/ 1024459 h 1343805"/>
                <a:gd name="T28" fmla="*/ 18526 w 1200333"/>
                <a:gd name="T29" fmla="*/ 1007806 h 1343805"/>
                <a:gd name="T30" fmla="*/ 141 w 1200333"/>
                <a:gd name="T31" fmla="*/ 947906 h 1343805"/>
                <a:gd name="T32" fmla="*/ 0 w 1200333"/>
                <a:gd name="T33" fmla="*/ 396386 h 1343805"/>
                <a:gd name="T34" fmla="*/ 61541 w 1200333"/>
                <a:gd name="T35" fmla="*/ 290342 h 1343805"/>
                <a:gd name="T36" fmla="*/ 538959 w 1200333"/>
                <a:gd name="T37" fmla="*/ 14704 h 1343805"/>
                <a:gd name="T38" fmla="*/ 600377 w 1200333"/>
                <a:gd name="T39" fmla="*/ 1 h 1343805"/>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1200333" h="1343805">
                  <a:moveTo>
                    <a:pt x="600377" y="1"/>
                  </a:moveTo>
                  <a:cubicBezTo>
                    <a:pt x="622542" y="-2"/>
                    <a:pt x="644668" y="4853"/>
                    <a:pt x="661566" y="14431"/>
                  </a:cubicBezTo>
                  <a:lnTo>
                    <a:pt x="1117404" y="277764"/>
                  </a:lnTo>
                  <a:lnTo>
                    <a:pt x="1124552" y="281894"/>
                  </a:lnTo>
                  <a:lnTo>
                    <a:pt x="1139126" y="290313"/>
                  </a:lnTo>
                  <a:cubicBezTo>
                    <a:pt x="1172921" y="309471"/>
                    <a:pt x="1200499" y="357239"/>
                    <a:pt x="1200193" y="396084"/>
                  </a:cubicBezTo>
                  <a:lnTo>
                    <a:pt x="1200333" y="947604"/>
                  </a:lnTo>
                  <a:cubicBezTo>
                    <a:pt x="1200026" y="986450"/>
                    <a:pt x="1172895" y="1033959"/>
                    <a:pt x="1138793" y="1053648"/>
                  </a:cubicBezTo>
                  <a:lnTo>
                    <a:pt x="661375" y="1329285"/>
                  </a:lnTo>
                  <a:cubicBezTo>
                    <a:pt x="628126" y="1348482"/>
                    <a:pt x="572562" y="1348716"/>
                    <a:pt x="538767" y="1329559"/>
                  </a:cubicBezTo>
                  <a:lnTo>
                    <a:pt x="61208" y="1053677"/>
                  </a:lnTo>
                  <a:cubicBezTo>
                    <a:pt x="52973" y="1048765"/>
                    <a:pt x="45072" y="1042095"/>
                    <a:pt x="37846" y="1034255"/>
                  </a:cubicBezTo>
                  <a:lnTo>
                    <a:pt x="30690" y="1024459"/>
                  </a:lnTo>
                  <a:lnTo>
                    <a:pt x="18526" y="1007806"/>
                  </a:lnTo>
                  <a:cubicBezTo>
                    <a:pt x="7445" y="988613"/>
                    <a:pt x="414" y="967083"/>
                    <a:pt x="141" y="947906"/>
                  </a:cubicBezTo>
                  <a:lnTo>
                    <a:pt x="0" y="396386"/>
                  </a:lnTo>
                  <a:cubicBezTo>
                    <a:pt x="307" y="357541"/>
                    <a:pt x="28291" y="309538"/>
                    <a:pt x="61541" y="290342"/>
                  </a:cubicBezTo>
                  <a:lnTo>
                    <a:pt x="538959" y="14704"/>
                  </a:lnTo>
                  <a:cubicBezTo>
                    <a:pt x="556010" y="4860"/>
                    <a:pt x="578213" y="2"/>
                    <a:pt x="600377" y="1"/>
                  </a:cubicBezTo>
                  <a:close/>
                </a:path>
              </a:pathLst>
            </a:custGeom>
            <a:solidFill>
              <a:srgbClr val="A0C9CA"/>
            </a:solidFill>
            <a:ln>
              <a:noFill/>
            </a:ln>
            <a:extLst>
              <a:ext uri="{91240B29-F687-4F45-9708-019B960494DF}">
                <a14:hiddenLine xmlns:a14="http://schemas.microsoft.com/office/drawing/2010/main" w="12700">
                  <a:solidFill>
                    <a:srgbClr val="000000"/>
                  </a:solidFill>
                  <a:miter lim="800000"/>
                  <a:headEnd/>
                  <a:tailEnd/>
                </a14:hiddenLine>
              </a:ext>
            </a:extLst>
          </p:spPr>
          <p:txBody>
            <a:bodyPr rot="0" vert="horz" wrap="square" lIns="91440" tIns="45720" rIns="91440" bIns="45720" anchor="ctr" anchorCtr="0" upright="1">
              <a:noAutofit/>
            </a:bodyPr>
            <a:lstStyle/>
            <a:p>
              <a:endParaRPr lang="en-US" sz="3200"/>
            </a:p>
          </p:txBody>
        </p:sp>
        <p:sp>
          <p:nvSpPr>
            <p:cNvPr id="46" name="TextBox 41">
              <a:extLst>
                <a:ext uri="{FF2B5EF4-FFF2-40B4-BE49-F238E27FC236}">
                  <a16:creationId xmlns:a16="http://schemas.microsoft.com/office/drawing/2014/main" id="{E561EE4F-7B11-D568-6D31-DAE34C915BF2}"/>
                </a:ext>
              </a:extLst>
            </p:cNvPr>
            <p:cNvSpPr txBox="1">
              <a:spLocks noChangeArrowheads="1"/>
            </p:cNvSpPr>
            <p:nvPr/>
          </p:nvSpPr>
          <p:spPr bwMode="auto">
            <a:xfrm>
              <a:off x="442105" y="1503147"/>
              <a:ext cx="2721654" cy="7373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0" tIns="45720" rIns="0" bIns="45720" anchor="b" anchorCtr="0" upright="1">
              <a:noAutofit/>
            </a:bodyPr>
            <a:lstStyle/>
            <a:p>
              <a:pPr algn="ctr" rtl="1">
                <a:lnSpc>
                  <a:spcPct val="115000"/>
                </a:lnSpc>
              </a:pPr>
              <a:r>
                <a:rPr lang="ar-SA"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التكنولوجيا المتقدمة</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31" name="TextBox 20">
              <a:extLst>
                <a:ext uri="{FF2B5EF4-FFF2-40B4-BE49-F238E27FC236}">
                  <a16:creationId xmlns:a16="http://schemas.microsoft.com/office/drawing/2014/main" id="{007B9FF6-323B-5F93-7876-8172CFC3E28A}"/>
                </a:ext>
              </a:extLst>
            </p:cNvPr>
            <p:cNvSpPr txBox="1"/>
            <p:nvPr/>
          </p:nvSpPr>
          <p:spPr>
            <a:xfrm flipH="1">
              <a:off x="1206845" y="3200341"/>
              <a:ext cx="1308319" cy="1137422"/>
            </a:xfrm>
            <a:prstGeom prst="rect">
              <a:avLst/>
            </a:prstGeom>
            <a:noFill/>
          </p:spPr>
          <p:txBody>
            <a:bodyPr wrap="square" rtlCol="0">
              <a:noAutofit/>
            </a:bodyPr>
            <a:lstStyle/>
            <a:p>
              <a:pPr algn="ctr" rtl="0">
                <a:lnSpc>
                  <a:spcPct val="115000"/>
                </a:lnSpc>
              </a:pPr>
              <a:r>
                <a:rPr lang="en-GB" sz="5400" b="1" kern="1200">
                  <a:solidFill>
                    <a:srgbClr val="FFFFFF"/>
                  </a:solidFill>
                  <a:effectLst/>
                  <a:latin typeface="Adobe Arabic" panose="02040503050201020203" pitchFamily="18" charset="-78"/>
                  <a:ea typeface="Calibri" panose="020F0502020204030204" pitchFamily="34" charset="0"/>
                  <a:cs typeface="Sakkal Majalla" panose="02000000000000000000" pitchFamily="2" charset="-78"/>
                </a:rPr>
                <a:t>05</a:t>
              </a:r>
              <a:endParaRPr lang="en-US" sz="54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Tree>
    <p:extLst>
      <p:ext uri="{BB962C8B-B14F-4D97-AF65-F5344CB8AC3E}">
        <p14:creationId xmlns:p14="http://schemas.microsoft.com/office/powerpoint/2010/main" val="4022501190"/>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49"/>
                                        </p:tgtEl>
                                        <p:attrNameLst>
                                          <p:attrName>style.visibility</p:attrName>
                                        </p:attrNameLst>
                                      </p:cBhvr>
                                      <p:to>
                                        <p:strVal val="visible"/>
                                      </p:to>
                                    </p:set>
                                    <p:anim calcmode="lin" valueType="num">
                                      <p:cBhvr additive="base">
                                        <p:cTn id="7" dur="500" fill="hold"/>
                                        <p:tgtEl>
                                          <p:spTgt spid="49"/>
                                        </p:tgtEl>
                                        <p:attrNameLst>
                                          <p:attrName>ppt_x</p:attrName>
                                        </p:attrNameLst>
                                      </p:cBhvr>
                                      <p:tavLst>
                                        <p:tav tm="0">
                                          <p:val>
                                            <p:strVal val="#ppt_x"/>
                                          </p:val>
                                        </p:tav>
                                        <p:tav tm="100000">
                                          <p:val>
                                            <p:strVal val="#ppt_x"/>
                                          </p:val>
                                        </p:tav>
                                      </p:tavLst>
                                    </p:anim>
                                    <p:anim calcmode="lin" valueType="num">
                                      <p:cBhvr additive="base">
                                        <p:cTn id="8" dur="500" fill="hold"/>
                                        <p:tgtEl>
                                          <p:spTgt spid="4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50"/>
                                        </p:tgtEl>
                                        <p:attrNameLst>
                                          <p:attrName>style.visibility</p:attrName>
                                        </p:attrNameLst>
                                      </p:cBhvr>
                                      <p:to>
                                        <p:strVal val="visible"/>
                                      </p:to>
                                    </p:set>
                                    <p:anim calcmode="lin" valueType="num">
                                      <p:cBhvr additive="base">
                                        <p:cTn id="13" dur="500" fill="hold"/>
                                        <p:tgtEl>
                                          <p:spTgt spid="50"/>
                                        </p:tgtEl>
                                        <p:attrNameLst>
                                          <p:attrName>ppt_x</p:attrName>
                                        </p:attrNameLst>
                                      </p:cBhvr>
                                      <p:tavLst>
                                        <p:tav tm="0">
                                          <p:val>
                                            <p:strVal val="#ppt_x"/>
                                          </p:val>
                                        </p:tav>
                                        <p:tav tm="100000">
                                          <p:val>
                                            <p:strVal val="#ppt_x"/>
                                          </p:val>
                                        </p:tav>
                                      </p:tavLst>
                                    </p:anim>
                                    <p:anim calcmode="lin" valueType="num">
                                      <p:cBhvr additive="base">
                                        <p:cTn id="14" dur="500" fill="hold"/>
                                        <p:tgtEl>
                                          <p:spTgt spid="50"/>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51"/>
                                        </p:tgtEl>
                                        <p:attrNameLst>
                                          <p:attrName>style.visibility</p:attrName>
                                        </p:attrNameLst>
                                      </p:cBhvr>
                                      <p:to>
                                        <p:strVal val="visible"/>
                                      </p:to>
                                    </p:set>
                                    <p:anim calcmode="lin" valueType="num">
                                      <p:cBhvr additive="base">
                                        <p:cTn id="19" dur="500" fill="hold"/>
                                        <p:tgtEl>
                                          <p:spTgt spid="51"/>
                                        </p:tgtEl>
                                        <p:attrNameLst>
                                          <p:attrName>ppt_x</p:attrName>
                                        </p:attrNameLst>
                                      </p:cBhvr>
                                      <p:tavLst>
                                        <p:tav tm="0">
                                          <p:val>
                                            <p:strVal val="#ppt_x"/>
                                          </p:val>
                                        </p:tav>
                                        <p:tav tm="100000">
                                          <p:val>
                                            <p:strVal val="#ppt_x"/>
                                          </p:val>
                                        </p:tav>
                                      </p:tavLst>
                                    </p:anim>
                                    <p:anim calcmode="lin" valueType="num">
                                      <p:cBhvr additive="base">
                                        <p:cTn id="20" dur="500" fill="hold"/>
                                        <p:tgtEl>
                                          <p:spTgt spid="51"/>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52"/>
                                        </p:tgtEl>
                                        <p:attrNameLst>
                                          <p:attrName>style.visibility</p:attrName>
                                        </p:attrNameLst>
                                      </p:cBhvr>
                                      <p:to>
                                        <p:strVal val="visible"/>
                                      </p:to>
                                    </p:set>
                                    <p:anim calcmode="lin" valueType="num">
                                      <p:cBhvr additive="base">
                                        <p:cTn id="25" dur="500" fill="hold"/>
                                        <p:tgtEl>
                                          <p:spTgt spid="52"/>
                                        </p:tgtEl>
                                        <p:attrNameLst>
                                          <p:attrName>ppt_x</p:attrName>
                                        </p:attrNameLst>
                                      </p:cBhvr>
                                      <p:tavLst>
                                        <p:tav tm="0">
                                          <p:val>
                                            <p:strVal val="#ppt_x"/>
                                          </p:val>
                                        </p:tav>
                                        <p:tav tm="100000">
                                          <p:val>
                                            <p:strVal val="#ppt_x"/>
                                          </p:val>
                                        </p:tav>
                                      </p:tavLst>
                                    </p:anim>
                                    <p:anim calcmode="lin" valueType="num">
                                      <p:cBhvr additive="base">
                                        <p:cTn id="26" dur="500" fill="hold"/>
                                        <p:tgtEl>
                                          <p:spTgt spid="52"/>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53"/>
                                        </p:tgtEl>
                                        <p:attrNameLst>
                                          <p:attrName>style.visibility</p:attrName>
                                        </p:attrNameLst>
                                      </p:cBhvr>
                                      <p:to>
                                        <p:strVal val="visible"/>
                                      </p:to>
                                    </p:set>
                                    <p:anim calcmode="lin" valueType="num">
                                      <p:cBhvr additive="base">
                                        <p:cTn id="31" dur="500" fill="hold"/>
                                        <p:tgtEl>
                                          <p:spTgt spid="53"/>
                                        </p:tgtEl>
                                        <p:attrNameLst>
                                          <p:attrName>ppt_x</p:attrName>
                                        </p:attrNameLst>
                                      </p:cBhvr>
                                      <p:tavLst>
                                        <p:tav tm="0">
                                          <p:val>
                                            <p:strVal val="#ppt_x"/>
                                          </p:val>
                                        </p:tav>
                                        <p:tav tm="100000">
                                          <p:val>
                                            <p:strVal val="#ppt_x"/>
                                          </p:val>
                                        </p:tav>
                                      </p:tavLst>
                                    </p:anim>
                                    <p:anim calcmode="lin" valueType="num">
                                      <p:cBhvr additive="base">
                                        <p:cTn id="32" dur="500" fill="hold"/>
                                        <p:tgtEl>
                                          <p:spTgt spid="5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D88D7CE-A169-7810-5E0E-C6492BF47585}"/>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FB487FAD-521A-BBA6-55E2-1FB4A2AAD8FE}"/>
              </a:ext>
            </a:extLst>
          </p:cNvPr>
          <p:cNvSpPr txBox="1"/>
          <p:nvPr/>
        </p:nvSpPr>
        <p:spPr>
          <a:xfrm>
            <a:off x="1638300" y="-105135"/>
            <a:ext cx="8915400" cy="646331"/>
          </a:xfrm>
          <a:prstGeom prst="rect">
            <a:avLst/>
          </a:prstGeom>
          <a:noFill/>
        </p:spPr>
        <p:txBody>
          <a:bodyPr wrap="square">
            <a:spAutoFit/>
          </a:bodyPr>
          <a:lstStyle/>
          <a:p>
            <a:pPr algn="ctr" rtl="1"/>
            <a:r>
              <a:rPr lang="ar-SA" sz="3600" b="1" dirty="0">
                <a:solidFill>
                  <a:schemeClr val="bg1"/>
                </a:solidFill>
                <a:latin typeface="Adobe Arabic" panose="02040503050201020203" pitchFamily="18" charset="-78"/>
                <a:cs typeface="Adobe Arabic" panose="02040503050201020203" pitchFamily="18" charset="-78"/>
              </a:rPr>
              <a:t>استراتيجيات تجاوز التحديات</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986DEABE-26B2-077C-D143-7352A71B930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grpSp>
        <p:nvGrpSpPr>
          <p:cNvPr id="32" name="Group 31">
            <a:extLst>
              <a:ext uri="{FF2B5EF4-FFF2-40B4-BE49-F238E27FC236}">
                <a16:creationId xmlns:a16="http://schemas.microsoft.com/office/drawing/2014/main" id="{DBB92FE3-625A-347D-3D79-4304ED3D0B2D}"/>
              </a:ext>
            </a:extLst>
          </p:cNvPr>
          <p:cNvGrpSpPr/>
          <p:nvPr/>
        </p:nvGrpSpPr>
        <p:grpSpPr>
          <a:xfrm>
            <a:off x="8918254" y="2209800"/>
            <a:ext cx="2917943" cy="3086100"/>
            <a:chOff x="8918254" y="2076450"/>
            <a:chExt cx="2917943" cy="3086100"/>
          </a:xfrm>
        </p:grpSpPr>
        <p:grpSp>
          <p:nvGrpSpPr>
            <p:cNvPr id="13" name="Group 12">
              <a:extLst>
                <a:ext uri="{FF2B5EF4-FFF2-40B4-BE49-F238E27FC236}">
                  <a16:creationId xmlns:a16="http://schemas.microsoft.com/office/drawing/2014/main" id="{98FB4CB5-71A9-1BA3-CBF0-A08D50315923}"/>
                </a:ext>
              </a:extLst>
            </p:cNvPr>
            <p:cNvGrpSpPr/>
            <p:nvPr/>
          </p:nvGrpSpPr>
          <p:grpSpPr>
            <a:xfrm>
              <a:off x="8918254" y="2076450"/>
              <a:ext cx="2917943" cy="3086100"/>
              <a:chOff x="4542854" y="0"/>
              <a:chExt cx="1548130" cy="1637724"/>
            </a:xfrm>
          </p:grpSpPr>
          <p:sp>
            <p:nvSpPr>
              <p:cNvPr id="22" name="شكل حر: شكل 30">
                <a:extLst>
                  <a:ext uri="{FF2B5EF4-FFF2-40B4-BE49-F238E27FC236}">
                    <a16:creationId xmlns:a16="http://schemas.microsoft.com/office/drawing/2014/main" id="{DA0844A5-C3D9-F9D1-E1BC-96FC71CC481A}"/>
                  </a:ext>
                </a:extLst>
              </p:cNvPr>
              <p:cNvSpPr/>
              <p:nvPr/>
            </p:nvSpPr>
            <p:spPr>
              <a:xfrm flipV="1">
                <a:off x="4730250" y="0"/>
                <a:ext cx="1137030" cy="1637723"/>
              </a:xfrm>
              <a:custGeom>
                <a:avLst/>
                <a:gdLst>
                  <a:gd name="connsiteX0" fmla="*/ 202850 w 1390650"/>
                  <a:gd name="connsiteY0" fmla="*/ 0 h 1387734"/>
                  <a:gd name="connsiteX1" fmla="*/ 197385 w 1390650"/>
                  <a:gd name="connsiteY1" fmla="*/ 54213 h 1387734"/>
                  <a:gd name="connsiteX2" fmla="*/ 695325 w 1390650"/>
                  <a:gd name="connsiteY2" fmla="*/ 552153 h 1387734"/>
                  <a:gd name="connsiteX3" fmla="*/ 1193265 w 1390650"/>
                  <a:gd name="connsiteY3" fmla="*/ 54213 h 1387734"/>
                  <a:gd name="connsiteX4" fmla="*/ 1187800 w 1390650"/>
                  <a:gd name="connsiteY4" fmla="*/ 0 h 1387734"/>
                  <a:gd name="connsiteX5" fmla="*/ 1205582 w 1390650"/>
                  <a:gd name="connsiteY5" fmla="*/ 1793 h 1387734"/>
                  <a:gd name="connsiteX6" fmla="*/ 1390650 w 1390650"/>
                  <a:gd name="connsiteY6" fmla="*/ 228864 h 1387734"/>
                  <a:gd name="connsiteX7" fmla="*/ 1390650 w 1390650"/>
                  <a:gd name="connsiteY7" fmla="*/ 1155954 h 1387734"/>
                  <a:gd name="connsiteX8" fmla="*/ 1158870 w 1390650"/>
                  <a:gd name="connsiteY8" fmla="*/ 1387734 h 1387734"/>
                  <a:gd name="connsiteX9" fmla="*/ 231780 w 1390650"/>
                  <a:gd name="connsiteY9" fmla="*/ 1387734 h 1387734"/>
                  <a:gd name="connsiteX10" fmla="*/ 0 w 1390650"/>
                  <a:gd name="connsiteY10" fmla="*/ 1155954 h 1387734"/>
                  <a:gd name="connsiteX11" fmla="*/ 0 w 1390650"/>
                  <a:gd name="connsiteY11" fmla="*/ 228864 h 1387734"/>
                  <a:gd name="connsiteX12" fmla="*/ 185068 w 1390650"/>
                  <a:gd name="connsiteY12" fmla="*/ 1793 h 1387734"/>
                  <a:gd name="connsiteX13" fmla="*/ 202850 w 1390650"/>
                  <a:gd name="connsiteY13" fmla="*/ 0 h 13877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390650" h="1387734">
                    <a:moveTo>
                      <a:pt x="202850" y="0"/>
                    </a:moveTo>
                    <a:lnTo>
                      <a:pt x="197385" y="54213"/>
                    </a:lnTo>
                    <a:cubicBezTo>
                      <a:pt x="197385" y="329218"/>
                      <a:pt x="420320" y="552153"/>
                      <a:pt x="695325" y="552153"/>
                    </a:cubicBezTo>
                    <a:cubicBezTo>
                      <a:pt x="970330" y="552153"/>
                      <a:pt x="1193265" y="329218"/>
                      <a:pt x="1193265" y="54213"/>
                    </a:cubicBezTo>
                    <a:lnTo>
                      <a:pt x="1187800" y="0"/>
                    </a:lnTo>
                    <a:lnTo>
                      <a:pt x="1205582" y="1793"/>
                    </a:lnTo>
                    <a:cubicBezTo>
                      <a:pt x="1311200" y="23406"/>
                      <a:pt x="1390650" y="116856"/>
                      <a:pt x="1390650" y="228864"/>
                    </a:cubicBezTo>
                    <a:lnTo>
                      <a:pt x="1390650" y="1155954"/>
                    </a:lnTo>
                    <a:cubicBezTo>
                      <a:pt x="1390650" y="1283963"/>
                      <a:pt x="1286879" y="1387734"/>
                      <a:pt x="1158870" y="1387734"/>
                    </a:cubicBezTo>
                    <a:lnTo>
                      <a:pt x="231780" y="1387734"/>
                    </a:lnTo>
                    <a:cubicBezTo>
                      <a:pt x="103771" y="1387734"/>
                      <a:pt x="0" y="1283963"/>
                      <a:pt x="0" y="1155954"/>
                    </a:cubicBezTo>
                    <a:lnTo>
                      <a:pt x="0" y="228864"/>
                    </a:lnTo>
                    <a:cubicBezTo>
                      <a:pt x="0" y="116856"/>
                      <a:pt x="79450" y="23406"/>
                      <a:pt x="185068" y="1793"/>
                    </a:cubicBezTo>
                    <a:lnTo>
                      <a:pt x="202850" y="0"/>
                    </a:lnTo>
                    <a:close/>
                  </a:path>
                </a:pathLst>
              </a:custGeom>
              <a:solidFill>
                <a:srgbClr val="168489"/>
              </a:solidFill>
              <a:ln>
                <a:solidFill>
                  <a:srgbClr val="168489"/>
                </a:solidFill>
              </a:ln>
            </p:spPr>
            <p:style>
              <a:lnRef idx="2">
                <a:schemeClr val="accent1">
                  <a:shade val="15000"/>
                </a:schemeClr>
              </a:lnRef>
              <a:fillRef idx="1">
                <a:schemeClr val="accent1"/>
              </a:fillRef>
              <a:effectRef idx="0">
                <a:schemeClr val="accent1"/>
              </a:effectRef>
              <a:fontRef idx="minor">
                <a:schemeClr val="lt1"/>
              </a:fontRef>
            </p:style>
            <p:txBody>
              <a:bodyPr wrap="square" rtlCol="1" anchor="ctr">
                <a:noAutofit/>
              </a:bodyPr>
              <a:lstStyle/>
              <a:p>
                <a:endParaRPr lang="en-US" sz="3200"/>
              </a:p>
            </p:txBody>
          </p:sp>
          <p:sp>
            <p:nvSpPr>
              <p:cNvPr id="23" name="شكل حر: شكل 30">
                <a:extLst>
                  <a:ext uri="{FF2B5EF4-FFF2-40B4-BE49-F238E27FC236}">
                    <a16:creationId xmlns:a16="http://schemas.microsoft.com/office/drawing/2014/main" id="{29BA7A62-6F90-9C81-A237-29C47A55F846}"/>
                  </a:ext>
                </a:extLst>
              </p:cNvPr>
              <p:cNvSpPr/>
              <p:nvPr/>
            </p:nvSpPr>
            <p:spPr>
              <a:xfrm>
                <a:off x="4610962" y="249990"/>
                <a:ext cx="1390650" cy="1387734"/>
              </a:xfrm>
              <a:custGeom>
                <a:avLst/>
                <a:gdLst>
                  <a:gd name="connsiteX0" fmla="*/ 202850 w 1390650"/>
                  <a:gd name="connsiteY0" fmla="*/ 0 h 1387734"/>
                  <a:gd name="connsiteX1" fmla="*/ 197385 w 1390650"/>
                  <a:gd name="connsiteY1" fmla="*/ 54213 h 1387734"/>
                  <a:gd name="connsiteX2" fmla="*/ 695325 w 1390650"/>
                  <a:gd name="connsiteY2" fmla="*/ 552153 h 1387734"/>
                  <a:gd name="connsiteX3" fmla="*/ 1193265 w 1390650"/>
                  <a:gd name="connsiteY3" fmla="*/ 54213 h 1387734"/>
                  <a:gd name="connsiteX4" fmla="*/ 1187800 w 1390650"/>
                  <a:gd name="connsiteY4" fmla="*/ 0 h 1387734"/>
                  <a:gd name="connsiteX5" fmla="*/ 1205582 w 1390650"/>
                  <a:gd name="connsiteY5" fmla="*/ 1793 h 1387734"/>
                  <a:gd name="connsiteX6" fmla="*/ 1390650 w 1390650"/>
                  <a:gd name="connsiteY6" fmla="*/ 228864 h 1387734"/>
                  <a:gd name="connsiteX7" fmla="*/ 1390650 w 1390650"/>
                  <a:gd name="connsiteY7" fmla="*/ 1155954 h 1387734"/>
                  <a:gd name="connsiteX8" fmla="*/ 1158870 w 1390650"/>
                  <a:gd name="connsiteY8" fmla="*/ 1387734 h 1387734"/>
                  <a:gd name="connsiteX9" fmla="*/ 231780 w 1390650"/>
                  <a:gd name="connsiteY9" fmla="*/ 1387734 h 1387734"/>
                  <a:gd name="connsiteX10" fmla="*/ 0 w 1390650"/>
                  <a:gd name="connsiteY10" fmla="*/ 1155954 h 1387734"/>
                  <a:gd name="connsiteX11" fmla="*/ 0 w 1390650"/>
                  <a:gd name="connsiteY11" fmla="*/ 228864 h 1387734"/>
                  <a:gd name="connsiteX12" fmla="*/ 185068 w 1390650"/>
                  <a:gd name="connsiteY12" fmla="*/ 1793 h 1387734"/>
                  <a:gd name="connsiteX13" fmla="*/ 202850 w 1390650"/>
                  <a:gd name="connsiteY13" fmla="*/ 0 h 13877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390650" h="1387734">
                    <a:moveTo>
                      <a:pt x="202850" y="0"/>
                    </a:moveTo>
                    <a:lnTo>
                      <a:pt x="197385" y="54213"/>
                    </a:lnTo>
                    <a:cubicBezTo>
                      <a:pt x="197385" y="329218"/>
                      <a:pt x="420320" y="552153"/>
                      <a:pt x="695325" y="552153"/>
                    </a:cubicBezTo>
                    <a:cubicBezTo>
                      <a:pt x="970330" y="552153"/>
                      <a:pt x="1193265" y="329218"/>
                      <a:pt x="1193265" y="54213"/>
                    </a:cubicBezTo>
                    <a:lnTo>
                      <a:pt x="1187800" y="0"/>
                    </a:lnTo>
                    <a:lnTo>
                      <a:pt x="1205582" y="1793"/>
                    </a:lnTo>
                    <a:cubicBezTo>
                      <a:pt x="1311200" y="23406"/>
                      <a:pt x="1390650" y="116856"/>
                      <a:pt x="1390650" y="228864"/>
                    </a:cubicBezTo>
                    <a:lnTo>
                      <a:pt x="1390650" y="1155954"/>
                    </a:lnTo>
                    <a:cubicBezTo>
                      <a:pt x="1390650" y="1283963"/>
                      <a:pt x="1286879" y="1387734"/>
                      <a:pt x="1158870" y="1387734"/>
                    </a:cubicBezTo>
                    <a:lnTo>
                      <a:pt x="231780" y="1387734"/>
                    </a:lnTo>
                    <a:cubicBezTo>
                      <a:pt x="103771" y="1387734"/>
                      <a:pt x="0" y="1283963"/>
                      <a:pt x="0" y="1155954"/>
                    </a:cubicBezTo>
                    <a:lnTo>
                      <a:pt x="0" y="228864"/>
                    </a:lnTo>
                    <a:cubicBezTo>
                      <a:pt x="0" y="116856"/>
                      <a:pt x="79450" y="23406"/>
                      <a:pt x="185068" y="1793"/>
                    </a:cubicBezTo>
                    <a:lnTo>
                      <a:pt x="202850" y="0"/>
                    </a:lnTo>
                    <a:close/>
                  </a:path>
                </a:pathLst>
              </a:custGeom>
              <a:solidFill>
                <a:schemeClr val="bg1">
                  <a:lumMod val="95000"/>
                </a:schemeClr>
              </a:solidFill>
              <a:ln>
                <a:solidFill>
                  <a:srgbClr val="168489"/>
                </a:solidFill>
              </a:ln>
              <a:effectLst/>
            </p:spPr>
            <p:style>
              <a:lnRef idx="2">
                <a:schemeClr val="accent1">
                  <a:shade val="15000"/>
                </a:schemeClr>
              </a:lnRef>
              <a:fillRef idx="1">
                <a:schemeClr val="accent1"/>
              </a:fillRef>
              <a:effectRef idx="0">
                <a:schemeClr val="accent1"/>
              </a:effectRef>
              <a:fontRef idx="minor">
                <a:schemeClr val="lt1"/>
              </a:fontRef>
            </p:style>
            <p:txBody>
              <a:bodyPr wrap="square" rtlCol="1" anchor="ctr">
                <a:noAutofit/>
              </a:bodyPr>
              <a:lstStyle/>
              <a:p>
                <a:endParaRPr lang="en-US" sz="3200"/>
              </a:p>
            </p:txBody>
          </p:sp>
          <p:sp>
            <p:nvSpPr>
              <p:cNvPr id="24" name="مربع نص 28">
                <a:extLst>
                  <a:ext uri="{FF2B5EF4-FFF2-40B4-BE49-F238E27FC236}">
                    <a16:creationId xmlns:a16="http://schemas.microsoft.com/office/drawing/2014/main" id="{21FBEB68-D6E7-380F-AD6B-76090FCF7DDD}"/>
                  </a:ext>
                </a:extLst>
              </p:cNvPr>
              <p:cNvSpPr txBox="1"/>
              <p:nvPr/>
            </p:nvSpPr>
            <p:spPr>
              <a:xfrm>
                <a:off x="4542854" y="850772"/>
                <a:ext cx="1548130" cy="664210"/>
              </a:xfrm>
              <a:prstGeom prst="rect">
                <a:avLst/>
              </a:prstGeom>
              <a:noFill/>
            </p:spPr>
            <p:txBody>
              <a:bodyPr wrap="square" rtlCol="1">
                <a:noAutofit/>
              </a:bodyPr>
              <a:lstStyle/>
              <a:p>
                <a:pPr algn="ctr" rtl="0">
                  <a:lnSpc>
                    <a:spcPct val="115000"/>
                  </a:lnSpc>
                </a:pPr>
                <a:r>
                  <a:rPr lang="ar-EG"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استخدام التكنولوجيا الحديثة</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pic>
          <p:nvPicPr>
            <p:cNvPr id="4" name="Graphic 28" descr="Internet with solid fill">
              <a:extLst>
                <a:ext uri="{FF2B5EF4-FFF2-40B4-BE49-F238E27FC236}">
                  <a16:creationId xmlns:a16="http://schemas.microsoft.com/office/drawing/2014/main" id="{C34F4142-1D26-6967-E5E0-55E37ABF470F}"/>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9747082" y="2160682"/>
              <a:ext cx="1217064" cy="1216784"/>
            </a:xfrm>
            <a:prstGeom prst="rect">
              <a:avLst/>
            </a:prstGeom>
          </p:spPr>
        </p:pic>
      </p:grpSp>
      <p:grpSp>
        <p:nvGrpSpPr>
          <p:cNvPr id="34" name="Group 33">
            <a:extLst>
              <a:ext uri="{FF2B5EF4-FFF2-40B4-BE49-F238E27FC236}">
                <a16:creationId xmlns:a16="http://schemas.microsoft.com/office/drawing/2014/main" id="{BA4A1219-0CB9-A84D-5409-41744427ADCA}"/>
              </a:ext>
            </a:extLst>
          </p:cNvPr>
          <p:cNvGrpSpPr/>
          <p:nvPr/>
        </p:nvGrpSpPr>
        <p:grpSpPr>
          <a:xfrm>
            <a:off x="6046497" y="2209800"/>
            <a:ext cx="2723716" cy="3086100"/>
            <a:chOff x="6046497" y="2076450"/>
            <a:chExt cx="2723716" cy="3086100"/>
          </a:xfrm>
        </p:grpSpPr>
        <p:grpSp>
          <p:nvGrpSpPr>
            <p:cNvPr id="15" name="Group 14">
              <a:extLst>
                <a:ext uri="{FF2B5EF4-FFF2-40B4-BE49-F238E27FC236}">
                  <a16:creationId xmlns:a16="http://schemas.microsoft.com/office/drawing/2014/main" id="{99E110FE-AC18-A949-6F28-7DF9C109669D}"/>
                </a:ext>
              </a:extLst>
            </p:cNvPr>
            <p:cNvGrpSpPr/>
            <p:nvPr/>
          </p:nvGrpSpPr>
          <p:grpSpPr>
            <a:xfrm>
              <a:off x="6046497" y="2076450"/>
              <a:ext cx="2723716" cy="3086100"/>
              <a:chOff x="3019228" y="0"/>
              <a:chExt cx="1445082" cy="1637724"/>
            </a:xfrm>
          </p:grpSpPr>
          <p:sp>
            <p:nvSpPr>
              <p:cNvPr id="16" name="شكل حر: شكل 30">
                <a:extLst>
                  <a:ext uri="{FF2B5EF4-FFF2-40B4-BE49-F238E27FC236}">
                    <a16:creationId xmlns:a16="http://schemas.microsoft.com/office/drawing/2014/main" id="{CCA40881-FFB3-76B5-2410-EF369BB15B42}"/>
                  </a:ext>
                </a:extLst>
              </p:cNvPr>
              <p:cNvSpPr/>
              <p:nvPr/>
            </p:nvSpPr>
            <p:spPr>
              <a:xfrm flipV="1">
                <a:off x="3192948" y="0"/>
                <a:ext cx="1137030" cy="1637723"/>
              </a:xfrm>
              <a:custGeom>
                <a:avLst/>
                <a:gdLst>
                  <a:gd name="connsiteX0" fmla="*/ 202850 w 1390650"/>
                  <a:gd name="connsiteY0" fmla="*/ 0 h 1387734"/>
                  <a:gd name="connsiteX1" fmla="*/ 197385 w 1390650"/>
                  <a:gd name="connsiteY1" fmla="*/ 54213 h 1387734"/>
                  <a:gd name="connsiteX2" fmla="*/ 695325 w 1390650"/>
                  <a:gd name="connsiteY2" fmla="*/ 552153 h 1387734"/>
                  <a:gd name="connsiteX3" fmla="*/ 1193265 w 1390650"/>
                  <a:gd name="connsiteY3" fmla="*/ 54213 h 1387734"/>
                  <a:gd name="connsiteX4" fmla="*/ 1187800 w 1390650"/>
                  <a:gd name="connsiteY4" fmla="*/ 0 h 1387734"/>
                  <a:gd name="connsiteX5" fmla="*/ 1205582 w 1390650"/>
                  <a:gd name="connsiteY5" fmla="*/ 1793 h 1387734"/>
                  <a:gd name="connsiteX6" fmla="*/ 1390650 w 1390650"/>
                  <a:gd name="connsiteY6" fmla="*/ 228864 h 1387734"/>
                  <a:gd name="connsiteX7" fmla="*/ 1390650 w 1390650"/>
                  <a:gd name="connsiteY7" fmla="*/ 1155954 h 1387734"/>
                  <a:gd name="connsiteX8" fmla="*/ 1158870 w 1390650"/>
                  <a:gd name="connsiteY8" fmla="*/ 1387734 h 1387734"/>
                  <a:gd name="connsiteX9" fmla="*/ 231780 w 1390650"/>
                  <a:gd name="connsiteY9" fmla="*/ 1387734 h 1387734"/>
                  <a:gd name="connsiteX10" fmla="*/ 0 w 1390650"/>
                  <a:gd name="connsiteY10" fmla="*/ 1155954 h 1387734"/>
                  <a:gd name="connsiteX11" fmla="*/ 0 w 1390650"/>
                  <a:gd name="connsiteY11" fmla="*/ 228864 h 1387734"/>
                  <a:gd name="connsiteX12" fmla="*/ 185068 w 1390650"/>
                  <a:gd name="connsiteY12" fmla="*/ 1793 h 1387734"/>
                  <a:gd name="connsiteX13" fmla="*/ 202850 w 1390650"/>
                  <a:gd name="connsiteY13" fmla="*/ 0 h 13877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390650" h="1387734">
                    <a:moveTo>
                      <a:pt x="202850" y="0"/>
                    </a:moveTo>
                    <a:lnTo>
                      <a:pt x="197385" y="54213"/>
                    </a:lnTo>
                    <a:cubicBezTo>
                      <a:pt x="197385" y="329218"/>
                      <a:pt x="420320" y="552153"/>
                      <a:pt x="695325" y="552153"/>
                    </a:cubicBezTo>
                    <a:cubicBezTo>
                      <a:pt x="970330" y="552153"/>
                      <a:pt x="1193265" y="329218"/>
                      <a:pt x="1193265" y="54213"/>
                    </a:cubicBezTo>
                    <a:lnTo>
                      <a:pt x="1187800" y="0"/>
                    </a:lnTo>
                    <a:lnTo>
                      <a:pt x="1205582" y="1793"/>
                    </a:lnTo>
                    <a:cubicBezTo>
                      <a:pt x="1311200" y="23406"/>
                      <a:pt x="1390650" y="116856"/>
                      <a:pt x="1390650" y="228864"/>
                    </a:cubicBezTo>
                    <a:lnTo>
                      <a:pt x="1390650" y="1155954"/>
                    </a:lnTo>
                    <a:cubicBezTo>
                      <a:pt x="1390650" y="1283963"/>
                      <a:pt x="1286879" y="1387734"/>
                      <a:pt x="1158870" y="1387734"/>
                    </a:cubicBezTo>
                    <a:lnTo>
                      <a:pt x="231780" y="1387734"/>
                    </a:lnTo>
                    <a:cubicBezTo>
                      <a:pt x="103771" y="1387734"/>
                      <a:pt x="0" y="1283963"/>
                      <a:pt x="0" y="1155954"/>
                    </a:cubicBezTo>
                    <a:lnTo>
                      <a:pt x="0" y="228864"/>
                    </a:lnTo>
                    <a:cubicBezTo>
                      <a:pt x="0" y="116856"/>
                      <a:pt x="79450" y="23406"/>
                      <a:pt x="185068" y="1793"/>
                    </a:cubicBezTo>
                    <a:lnTo>
                      <a:pt x="202850" y="0"/>
                    </a:lnTo>
                    <a:close/>
                  </a:path>
                </a:pathLst>
              </a:custGeom>
              <a:solidFill>
                <a:schemeClr val="bg1">
                  <a:lumMod val="65000"/>
                </a:schemeClr>
              </a:solidFill>
              <a:ln>
                <a:solidFill>
                  <a:schemeClr val="bg1">
                    <a:lumMod val="65000"/>
                  </a:schemeClr>
                </a:solidFill>
              </a:ln>
            </p:spPr>
            <p:style>
              <a:lnRef idx="2">
                <a:schemeClr val="accent1">
                  <a:shade val="15000"/>
                </a:schemeClr>
              </a:lnRef>
              <a:fillRef idx="1">
                <a:schemeClr val="accent1"/>
              </a:fillRef>
              <a:effectRef idx="0">
                <a:schemeClr val="accent1"/>
              </a:effectRef>
              <a:fontRef idx="minor">
                <a:schemeClr val="lt1"/>
              </a:fontRef>
            </p:style>
            <p:txBody>
              <a:bodyPr wrap="square" rtlCol="1" anchor="ctr">
                <a:noAutofit/>
              </a:bodyPr>
              <a:lstStyle/>
              <a:p>
                <a:endParaRPr lang="en-US" sz="3200"/>
              </a:p>
            </p:txBody>
          </p:sp>
          <p:sp>
            <p:nvSpPr>
              <p:cNvPr id="17" name="شكل حر: شكل 30">
                <a:extLst>
                  <a:ext uri="{FF2B5EF4-FFF2-40B4-BE49-F238E27FC236}">
                    <a16:creationId xmlns:a16="http://schemas.microsoft.com/office/drawing/2014/main" id="{CFD80A74-0E31-A00F-676B-D5F18DC868E6}"/>
                  </a:ext>
                </a:extLst>
              </p:cNvPr>
              <p:cNvSpPr/>
              <p:nvPr/>
            </p:nvSpPr>
            <p:spPr>
              <a:xfrm>
                <a:off x="3073660" y="249990"/>
                <a:ext cx="1390650" cy="1387734"/>
              </a:xfrm>
              <a:custGeom>
                <a:avLst/>
                <a:gdLst>
                  <a:gd name="connsiteX0" fmla="*/ 202850 w 1390650"/>
                  <a:gd name="connsiteY0" fmla="*/ 0 h 1387734"/>
                  <a:gd name="connsiteX1" fmla="*/ 197385 w 1390650"/>
                  <a:gd name="connsiteY1" fmla="*/ 54213 h 1387734"/>
                  <a:gd name="connsiteX2" fmla="*/ 695325 w 1390650"/>
                  <a:gd name="connsiteY2" fmla="*/ 552153 h 1387734"/>
                  <a:gd name="connsiteX3" fmla="*/ 1193265 w 1390650"/>
                  <a:gd name="connsiteY3" fmla="*/ 54213 h 1387734"/>
                  <a:gd name="connsiteX4" fmla="*/ 1187800 w 1390650"/>
                  <a:gd name="connsiteY4" fmla="*/ 0 h 1387734"/>
                  <a:gd name="connsiteX5" fmla="*/ 1205582 w 1390650"/>
                  <a:gd name="connsiteY5" fmla="*/ 1793 h 1387734"/>
                  <a:gd name="connsiteX6" fmla="*/ 1390650 w 1390650"/>
                  <a:gd name="connsiteY6" fmla="*/ 228864 h 1387734"/>
                  <a:gd name="connsiteX7" fmla="*/ 1390650 w 1390650"/>
                  <a:gd name="connsiteY7" fmla="*/ 1155954 h 1387734"/>
                  <a:gd name="connsiteX8" fmla="*/ 1158870 w 1390650"/>
                  <a:gd name="connsiteY8" fmla="*/ 1387734 h 1387734"/>
                  <a:gd name="connsiteX9" fmla="*/ 231780 w 1390650"/>
                  <a:gd name="connsiteY9" fmla="*/ 1387734 h 1387734"/>
                  <a:gd name="connsiteX10" fmla="*/ 0 w 1390650"/>
                  <a:gd name="connsiteY10" fmla="*/ 1155954 h 1387734"/>
                  <a:gd name="connsiteX11" fmla="*/ 0 w 1390650"/>
                  <a:gd name="connsiteY11" fmla="*/ 228864 h 1387734"/>
                  <a:gd name="connsiteX12" fmla="*/ 185068 w 1390650"/>
                  <a:gd name="connsiteY12" fmla="*/ 1793 h 1387734"/>
                  <a:gd name="connsiteX13" fmla="*/ 202850 w 1390650"/>
                  <a:gd name="connsiteY13" fmla="*/ 0 h 13877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390650" h="1387734">
                    <a:moveTo>
                      <a:pt x="202850" y="0"/>
                    </a:moveTo>
                    <a:lnTo>
                      <a:pt x="197385" y="54213"/>
                    </a:lnTo>
                    <a:cubicBezTo>
                      <a:pt x="197385" y="329218"/>
                      <a:pt x="420320" y="552153"/>
                      <a:pt x="695325" y="552153"/>
                    </a:cubicBezTo>
                    <a:cubicBezTo>
                      <a:pt x="970330" y="552153"/>
                      <a:pt x="1193265" y="329218"/>
                      <a:pt x="1193265" y="54213"/>
                    </a:cubicBezTo>
                    <a:lnTo>
                      <a:pt x="1187800" y="0"/>
                    </a:lnTo>
                    <a:lnTo>
                      <a:pt x="1205582" y="1793"/>
                    </a:lnTo>
                    <a:cubicBezTo>
                      <a:pt x="1311200" y="23406"/>
                      <a:pt x="1390650" y="116856"/>
                      <a:pt x="1390650" y="228864"/>
                    </a:cubicBezTo>
                    <a:lnTo>
                      <a:pt x="1390650" y="1155954"/>
                    </a:lnTo>
                    <a:cubicBezTo>
                      <a:pt x="1390650" y="1283963"/>
                      <a:pt x="1286879" y="1387734"/>
                      <a:pt x="1158870" y="1387734"/>
                    </a:cubicBezTo>
                    <a:lnTo>
                      <a:pt x="231780" y="1387734"/>
                    </a:lnTo>
                    <a:cubicBezTo>
                      <a:pt x="103771" y="1387734"/>
                      <a:pt x="0" y="1283963"/>
                      <a:pt x="0" y="1155954"/>
                    </a:cubicBezTo>
                    <a:lnTo>
                      <a:pt x="0" y="228864"/>
                    </a:lnTo>
                    <a:cubicBezTo>
                      <a:pt x="0" y="116856"/>
                      <a:pt x="79450" y="23406"/>
                      <a:pt x="185068" y="1793"/>
                    </a:cubicBezTo>
                    <a:lnTo>
                      <a:pt x="202850" y="0"/>
                    </a:lnTo>
                    <a:close/>
                  </a:path>
                </a:pathLst>
              </a:custGeom>
              <a:solidFill>
                <a:schemeClr val="bg1">
                  <a:lumMod val="95000"/>
                </a:schemeClr>
              </a:solidFill>
              <a:ln>
                <a:solidFill>
                  <a:schemeClr val="bg1">
                    <a:lumMod val="65000"/>
                  </a:schemeClr>
                </a:solidFill>
              </a:ln>
              <a:effectLst/>
            </p:spPr>
            <p:style>
              <a:lnRef idx="2">
                <a:schemeClr val="accent1">
                  <a:shade val="15000"/>
                </a:schemeClr>
              </a:lnRef>
              <a:fillRef idx="1">
                <a:schemeClr val="accent1"/>
              </a:fillRef>
              <a:effectRef idx="0">
                <a:schemeClr val="accent1"/>
              </a:effectRef>
              <a:fontRef idx="minor">
                <a:schemeClr val="lt1"/>
              </a:fontRef>
            </p:style>
            <p:txBody>
              <a:bodyPr wrap="square" rtlCol="1" anchor="ctr">
                <a:noAutofit/>
              </a:bodyPr>
              <a:lstStyle/>
              <a:p>
                <a:endParaRPr lang="en-US" sz="3200"/>
              </a:p>
            </p:txBody>
          </p:sp>
          <p:sp>
            <p:nvSpPr>
              <p:cNvPr id="18" name="مربع نص 28">
                <a:extLst>
                  <a:ext uri="{FF2B5EF4-FFF2-40B4-BE49-F238E27FC236}">
                    <a16:creationId xmlns:a16="http://schemas.microsoft.com/office/drawing/2014/main" id="{ADC64FC3-95AD-43E8-02AD-C6A3C78AC316}"/>
                  </a:ext>
                </a:extLst>
              </p:cNvPr>
              <p:cNvSpPr txBox="1"/>
              <p:nvPr/>
            </p:nvSpPr>
            <p:spPr>
              <a:xfrm>
                <a:off x="3019228" y="1010041"/>
                <a:ext cx="1430020" cy="377825"/>
              </a:xfrm>
              <a:prstGeom prst="rect">
                <a:avLst/>
              </a:prstGeom>
            </p:spPr>
            <p:txBody>
              <a:bodyPr wrap="square" rtlCol="1">
                <a:noAutofit/>
              </a:bodyPr>
              <a:lstStyle/>
              <a:p>
                <a:pPr algn="ctr" rtl="0">
                  <a:lnSpc>
                    <a:spcPct val="115000"/>
                  </a:lnSpc>
                </a:pPr>
                <a:r>
                  <a:rPr lang="ar-EG"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التدريب المستمر</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pic>
          <p:nvPicPr>
            <p:cNvPr id="6" name="Graphic 60" descr="Classroom with solid fill">
              <a:extLst>
                <a:ext uri="{FF2B5EF4-FFF2-40B4-BE49-F238E27FC236}">
                  <a16:creationId xmlns:a16="http://schemas.microsoft.com/office/drawing/2014/main" id="{1DFAA615-0DF5-D792-F6F3-8EF7D0522F83}"/>
                </a:ext>
              </a:extLst>
            </p:cNvPr>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6899477" y="2335803"/>
              <a:ext cx="1122482" cy="1122224"/>
            </a:xfrm>
            <a:prstGeom prst="rect">
              <a:avLst/>
            </a:prstGeom>
          </p:spPr>
        </p:pic>
      </p:grpSp>
      <p:grpSp>
        <p:nvGrpSpPr>
          <p:cNvPr id="54" name="Group 53">
            <a:extLst>
              <a:ext uri="{FF2B5EF4-FFF2-40B4-BE49-F238E27FC236}">
                <a16:creationId xmlns:a16="http://schemas.microsoft.com/office/drawing/2014/main" id="{74CB197D-A682-D275-DE4B-90BEC0BA79D4}"/>
              </a:ext>
            </a:extLst>
          </p:cNvPr>
          <p:cNvGrpSpPr/>
          <p:nvPr/>
        </p:nvGrpSpPr>
        <p:grpSpPr>
          <a:xfrm>
            <a:off x="3122717" y="2209800"/>
            <a:ext cx="2896399" cy="3086100"/>
            <a:chOff x="3122717" y="2076450"/>
            <a:chExt cx="2896399" cy="3086100"/>
          </a:xfrm>
        </p:grpSpPr>
        <p:grpSp>
          <p:nvGrpSpPr>
            <p:cNvPr id="14" name="Group 13">
              <a:extLst>
                <a:ext uri="{FF2B5EF4-FFF2-40B4-BE49-F238E27FC236}">
                  <a16:creationId xmlns:a16="http://schemas.microsoft.com/office/drawing/2014/main" id="{6B8CB2B5-6F65-5207-E8AA-72626BFD7263}"/>
                </a:ext>
              </a:extLst>
            </p:cNvPr>
            <p:cNvGrpSpPr/>
            <p:nvPr/>
          </p:nvGrpSpPr>
          <p:grpSpPr>
            <a:xfrm>
              <a:off x="3122717" y="2076450"/>
              <a:ext cx="2896399" cy="3086100"/>
              <a:chOff x="1468001" y="0"/>
              <a:chExt cx="1536700" cy="1637724"/>
            </a:xfrm>
          </p:grpSpPr>
          <p:sp>
            <p:nvSpPr>
              <p:cNvPr id="19" name="شكل حر: شكل 25">
                <a:extLst>
                  <a:ext uri="{FF2B5EF4-FFF2-40B4-BE49-F238E27FC236}">
                    <a16:creationId xmlns:a16="http://schemas.microsoft.com/office/drawing/2014/main" id="{AA9356A8-B26D-681D-C52B-158E7E861C89}"/>
                  </a:ext>
                </a:extLst>
              </p:cNvPr>
              <p:cNvSpPr/>
              <p:nvPr/>
            </p:nvSpPr>
            <p:spPr>
              <a:xfrm flipV="1">
                <a:off x="1657838" y="0"/>
                <a:ext cx="1137030" cy="1637723"/>
              </a:xfrm>
              <a:custGeom>
                <a:avLst/>
                <a:gdLst>
                  <a:gd name="connsiteX0" fmla="*/ 202850 w 1390650"/>
                  <a:gd name="connsiteY0" fmla="*/ 0 h 1387734"/>
                  <a:gd name="connsiteX1" fmla="*/ 197385 w 1390650"/>
                  <a:gd name="connsiteY1" fmla="*/ 54213 h 1387734"/>
                  <a:gd name="connsiteX2" fmla="*/ 695325 w 1390650"/>
                  <a:gd name="connsiteY2" fmla="*/ 552153 h 1387734"/>
                  <a:gd name="connsiteX3" fmla="*/ 1193265 w 1390650"/>
                  <a:gd name="connsiteY3" fmla="*/ 54213 h 1387734"/>
                  <a:gd name="connsiteX4" fmla="*/ 1187800 w 1390650"/>
                  <a:gd name="connsiteY4" fmla="*/ 0 h 1387734"/>
                  <a:gd name="connsiteX5" fmla="*/ 1205582 w 1390650"/>
                  <a:gd name="connsiteY5" fmla="*/ 1793 h 1387734"/>
                  <a:gd name="connsiteX6" fmla="*/ 1390650 w 1390650"/>
                  <a:gd name="connsiteY6" fmla="*/ 228864 h 1387734"/>
                  <a:gd name="connsiteX7" fmla="*/ 1390650 w 1390650"/>
                  <a:gd name="connsiteY7" fmla="*/ 1155954 h 1387734"/>
                  <a:gd name="connsiteX8" fmla="*/ 1158870 w 1390650"/>
                  <a:gd name="connsiteY8" fmla="*/ 1387734 h 1387734"/>
                  <a:gd name="connsiteX9" fmla="*/ 231780 w 1390650"/>
                  <a:gd name="connsiteY9" fmla="*/ 1387734 h 1387734"/>
                  <a:gd name="connsiteX10" fmla="*/ 0 w 1390650"/>
                  <a:gd name="connsiteY10" fmla="*/ 1155954 h 1387734"/>
                  <a:gd name="connsiteX11" fmla="*/ 0 w 1390650"/>
                  <a:gd name="connsiteY11" fmla="*/ 228864 h 1387734"/>
                  <a:gd name="connsiteX12" fmla="*/ 185068 w 1390650"/>
                  <a:gd name="connsiteY12" fmla="*/ 1793 h 1387734"/>
                  <a:gd name="connsiteX13" fmla="*/ 202850 w 1390650"/>
                  <a:gd name="connsiteY13" fmla="*/ 0 h 13877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390650" h="1387734">
                    <a:moveTo>
                      <a:pt x="202850" y="0"/>
                    </a:moveTo>
                    <a:lnTo>
                      <a:pt x="197385" y="54213"/>
                    </a:lnTo>
                    <a:cubicBezTo>
                      <a:pt x="197385" y="329218"/>
                      <a:pt x="420320" y="552153"/>
                      <a:pt x="695325" y="552153"/>
                    </a:cubicBezTo>
                    <a:cubicBezTo>
                      <a:pt x="970330" y="552153"/>
                      <a:pt x="1193265" y="329218"/>
                      <a:pt x="1193265" y="54213"/>
                    </a:cubicBezTo>
                    <a:lnTo>
                      <a:pt x="1187800" y="0"/>
                    </a:lnTo>
                    <a:lnTo>
                      <a:pt x="1205582" y="1793"/>
                    </a:lnTo>
                    <a:cubicBezTo>
                      <a:pt x="1311200" y="23406"/>
                      <a:pt x="1390650" y="116856"/>
                      <a:pt x="1390650" y="228864"/>
                    </a:cubicBezTo>
                    <a:lnTo>
                      <a:pt x="1390650" y="1155954"/>
                    </a:lnTo>
                    <a:cubicBezTo>
                      <a:pt x="1390650" y="1283963"/>
                      <a:pt x="1286879" y="1387734"/>
                      <a:pt x="1158870" y="1387734"/>
                    </a:cubicBezTo>
                    <a:lnTo>
                      <a:pt x="231780" y="1387734"/>
                    </a:lnTo>
                    <a:cubicBezTo>
                      <a:pt x="103771" y="1387734"/>
                      <a:pt x="0" y="1283963"/>
                      <a:pt x="0" y="1155954"/>
                    </a:cubicBezTo>
                    <a:lnTo>
                      <a:pt x="0" y="228864"/>
                    </a:lnTo>
                    <a:cubicBezTo>
                      <a:pt x="0" y="116856"/>
                      <a:pt x="79450" y="23406"/>
                      <a:pt x="185068" y="1793"/>
                    </a:cubicBezTo>
                    <a:lnTo>
                      <a:pt x="202850" y="0"/>
                    </a:lnTo>
                    <a:close/>
                  </a:path>
                </a:pathLst>
              </a:custGeom>
              <a:solidFill>
                <a:srgbClr val="FFD366"/>
              </a:solidFill>
              <a:ln>
                <a:solidFill>
                  <a:srgbClr val="FFD366"/>
                </a:solidFill>
              </a:ln>
            </p:spPr>
            <p:style>
              <a:lnRef idx="2">
                <a:schemeClr val="accent1">
                  <a:shade val="15000"/>
                </a:schemeClr>
              </a:lnRef>
              <a:fillRef idx="1">
                <a:schemeClr val="accent1"/>
              </a:fillRef>
              <a:effectRef idx="0">
                <a:schemeClr val="accent1"/>
              </a:effectRef>
              <a:fontRef idx="minor">
                <a:schemeClr val="lt1"/>
              </a:fontRef>
            </p:style>
            <p:txBody>
              <a:bodyPr wrap="square" rtlCol="1" anchor="ctr">
                <a:noAutofit/>
              </a:bodyPr>
              <a:lstStyle/>
              <a:p>
                <a:endParaRPr lang="en-US" sz="3200"/>
              </a:p>
            </p:txBody>
          </p:sp>
          <p:sp>
            <p:nvSpPr>
              <p:cNvPr id="20" name="شكل حر: شكل 25">
                <a:extLst>
                  <a:ext uri="{FF2B5EF4-FFF2-40B4-BE49-F238E27FC236}">
                    <a16:creationId xmlns:a16="http://schemas.microsoft.com/office/drawing/2014/main" id="{76E409C6-BFED-4FB6-ABBE-F6060486605C}"/>
                  </a:ext>
                </a:extLst>
              </p:cNvPr>
              <p:cNvSpPr/>
              <p:nvPr/>
            </p:nvSpPr>
            <p:spPr>
              <a:xfrm>
                <a:off x="1538550" y="249990"/>
                <a:ext cx="1390650" cy="1387734"/>
              </a:xfrm>
              <a:custGeom>
                <a:avLst/>
                <a:gdLst>
                  <a:gd name="connsiteX0" fmla="*/ 202850 w 1390650"/>
                  <a:gd name="connsiteY0" fmla="*/ 0 h 1387734"/>
                  <a:gd name="connsiteX1" fmla="*/ 197385 w 1390650"/>
                  <a:gd name="connsiteY1" fmla="*/ 54213 h 1387734"/>
                  <a:gd name="connsiteX2" fmla="*/ 695325 w 1390650"/>
                  <a:gd name="connsiteY2" fmla="*/ 552153 h 1387734"/>
                  <a:gd name="connsiteX3" fmla="*/ 1193265 w 1390650"/>
                  <a:gd name="connsiteY3" fmla="*/ 54213 h 1387734"/>
                  <a:gd name="connsiteX4" fmla="*/ 1187800 w 1390650"/>
                  <a:gd name="connsiteY4" fmla="*/ 0 h 1387734"/>
                  <a:gd name="connsiteX5" fmla="*/ 1205582 w 1390650"/>
                  <a:gd name="connsiteY5" fmla="*/ 1793 h 1387734"/>
                  <a:gd name="connsiteX6" fmla="*/ 1390650 w 1390650"/>
                  <a:gd name="connsiteY6" fmla="*/ 228864 h 1387734"/>
                  <a:gd name="connsiteX7" fmla="*/ 1390650 w 1390650"/>
                  <a:gd name="connsiteY7" fmla="*/ 1155954 h 1387734"/>
                  <a:gd name="connsiteX8" fmla="*/ 1158870 w 1390650"/>
                  <a:gd name="connsiteY8" fmla="*/ 1387734 h 1387734"/>
                  <a:gd name="connsiteX9" fmla="*/ 231780 w 1390650"/>
                  <a:gd name="connsiteY9" fmla="*/ 1387734 h 1387734"/>
                  <a:gd name="connsiteX10" fmla="*/ 0 w 1390650"/>
                  <a:gd name="connsiteY10" fmla="*/ 1155954 h 1387734"/>
                  <a:gd name="connsiteX11" fmla="*/ 0 w 1390650"/>
                  <a:gd name="connsiteY11" fmla="*/ 228864 h 1387734"/>
                  <a:gd name="connsiteX12" fmla="*/ 185068 w 1390650"/>
                  <a:gd name="connsiteY12" fmla="*/ 1793 h 1387734"/>
                  <a:gd name="connsiteX13" fmla="*/ 202850 w 1390650"/>
                  <a:gd name="connsiteY13" fmla="*/ 0 h 13877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390650" h="1387734">
                    <a:moveTo>
                      <a:pt x="202850" y="0"/>
                    </a:moveTo>
                    <a:lnTo>
                      <a:pt x="197385" y="54213"/>
                    </a:lnTo>
                    <a:cubicBezTo>
                      <a:pt x="197385" y="329218"/>
                      <a:pt x="420320" y="552153"/>
                      <a:pt x="695325" y="552153"/>
                    </a:cubicBezTo>
                    <a:cubicBezTo>
                      <a:pt x="970330" y="552153"/>
                      <a:pt x="1193265" y="329218"/>
                      <a:pt x="1193265" y="54213"/>
                    </a:cubicBezTo>
                    <a:lnTo>
                      <a:pt x="1187800" y="0"/>
                    </a:lnTo>
                    <a:lnTo>
                      <a:pt x="1205582" y="1793"/>
                    </a:lnTo>
                    <a:cubicBezTo>
                      <a:pt x="1311200" y="23406"/>
                      <a:pt x="1390650" y="116856"/>
                      <a:pt x="1390650" y="228864"/>
                    </a:cubicBezTo>
                    <a:lnTo>
                      <a:pt x="1390650" y="1155954"/>
                    </a:lnTo>
                    <a:cubicBezTo>
                      <a:pt x="1390650" y="1283963"/>
                      <a:pt x="1286879" y="1387734"/>
                      <a:pt x="1158870" y="1387734"/>
                    </a:cubicBezTo>
                    <a:lnTo>
                      <a:pt x="231780" y="1387734"/>
                    </a:lnTo>
                    <a:cubicBezTo>
                      <a:pt x="103771" y="1387734"/>
                      <a:pt x="0" y="1283963"/>
                      <a:pt x="0" y="1155954"/>
                    </a:cubicBezTo>
                    <a:lnTo>
                      <a:pt x="0" y="228864"/>
                    </a:lnTo>
                    <a:cubicBezTo>
                      <a:pt x="0" y="116856"/>
                      <a:pt x="79450" y="23406"/>
                      <a:pt x="185068" y="1793"/>
                    </a:cubicBezTo>
                    <a:lnTo>
                      <a:pt x="202850" y="0"/>
                    </a:lnTo>
                    <a:close/>
                  </a:path>
                </a:pathLst>
              </a:custGeom>
              <a:solidFill>
                <a:schemeClr val="bg1">
                  <a:lumMod val="95000"/>
                </a:schemeClr>
              </a:solidFill>
              <a:ln>
                <a:solidFill>
                  <a:srgbClr val="FFD366"/>
                </a:solidFill>
              </a:ln>
              <a:effectLst/>
            </p:spPr>
            <p:style>
              <a:lnRef idx="2">
                <a:schemeClr val="accent1">
                  <a:shade val="15000"/>
                </a:schemeClr>
              </a:lnRef>
              <a:fillRef idx="1">
                <a:schemeClr val="accent1"/>
              </a:fillRef>
              <a:effectRef idx="0">
                <a:schemeClr val="accent1"/>
              </a:effectRef>
              <a:fontRef idx="minor">
                <a:schemeClr val="lt1"/>
              </a:fontRef>
            </p:style>
            <p:txBody>
              <a:bodyPr wrap="square" rtlCol="1" anchor="ctr">
                <a:noAutofit/>
              </a:bodyPr>
              <a:lstStyle/>
              <a:p>
                <a:endParaRPr lang="en-US" sz="3200"/>
              </a:p>
            </p:txBody>
          </p:sp>
          <p:sp>
            <p:nvSpPr>
              <p:cNvPr id="21" name="مربع نص 23">
                <a:extLst>
                  <a:ext uri="{FF2B5EF4-FFF2-40B4-BE49-F238E27FC236}">
                    <a16:creationId xmlns:a16="http://schemas.microsoft.com/office/drawing/2014/main" id="{79B245BB-F6C9-5AEE-0A8E-250E07B57BCE}"/>
                  </a:ext>
                </a:extLst>
              </p:cNvPr>
              <p:cNvSpPr txBox="1"/>
              <p:nvPr/>
            </p:nvSpPr>
            <p:spPr>
              <a:xfrm>
                <a:off x="1468001" y="1010041"/>
                <a:ext cx="1536700" cy="377825"/>
              </a:xfrm>
              <a:prstGeom prst="rect">
                <a:avLst/>
              </a:prstGeom>
            </p:spPr>
            <p:txBody>
              <a:bodyPr wrap="square" rtlCol="1">
                <a:noAutofit/>
              </a:bodyPr>
              <a:lstStyle/>
              <a:p>
                <a:pPr algn="ctr" rtl="0">
                  <a:lnSpc>
                    <a:spcPct val="115000"/>
                  </a:lnSpc>
                </a:pPr>
                <a:r>
                  <a:rPr lang="ar-EG"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التواصل مع الإدارة</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pic>
          <p:nvPicPr>
            <p:cNvPr id="7" name="رسم 10" descr="مراجعه العميل-من اليمين لليسار">
              <a:extLst>
                <a:ext uri="{FF2B5EF4-FFF2-40B4-BE49-F238E27FC236}">
                  <a16:creationId xmlns:a16="http://schemas.microsoft.com/office/drawing/2014/main" id="{CC84B5CA-C329-BEF1-C1D7-B44B18399A85}"/>
                </a:ext>
              </a:extLst>
            </p:cNvPr>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3850941" y="2210049"/>
              <a:ext cx="1226771" cy="1226489"/>
            </a:xfrm>
            <a:prstGeom prst="rect">
              <a:avLst/>
            </a:prstGeom>
          </p:spPr>
        </p:pic>
      </p:grpSp>
      <p:grpSp>
        <p:nvGrpSpPr>
          <p:cNvPr id="55" name="Group 54">
            <a:extLst>
              <a:ext uri="{FF2B5EF4-FFF2-40B4-BE49-F238E27FC236}">
                <a16:creationId xmlns:a16="http://schemas.microsoft.com/office/drawing/2014/main" id="{1AB52709-44FE-D019-DCA0-9BFD55494F15}"/>
              </a:ext>
            </a:extLst>
          </p:cNvPr>
          <p:cNvGrpSpPr/>
          <p:nvPr/>
        </p:nvGrpSpPr>
        <p:grpSpPr>
          <a:xfrm>
            <a:off x="355803" y="2209800"/>
            <a:ext cx="2621122" cy="3086100"/>
            <a:chOff x="355803" y="2076450"/>
            <a:chExt cx="2621122" cy="3086100"/>
          </a:xfrm>
        </p:grpSpPr>
        <p:grpSp>
          <p:nvGrpSpPr>
            <p:cNvPr id="11" name="Group 10">
              <a:extLst>
                <a:ext uri="{FF2B5EF4-FFF2-40B4-BE49-F238E27FC236}">
                  <a16:creationId xmlns:a16="http://schemas.microsoft.com/office/drawing/2014/main" id="{FE2E0DF9-1117-D585-85EF-2136191AEFB6}"/>
                </a:ext>
              </a:extLst>
            </p:cNvPr>
            <p:cNvGrpSpPr/>
            <p:nvPr/>
          </p:nvGrpSpPr>
          <p:grpSpPr>
            <a:xfrm>
              <a:off x="355803" y="2076450"/>
              <a:ext cx="2621122" cy="3086100"/>
              <a:chOff x="0" y="0"/>
              <a:chExt cx="1390650" cy="1637724"/>
            </a:xfrm>
          </p:grpSpPr>
          <p:sp>
            <p:nvSpPr>
              <p:cNvPr id="25" name="شكل حر: شكل 25">
                <a:extLst>
                  <a:ext uri="{FF2B5EF4-FFF2-40B4-BE49-F238E27FC236}">
                    <a16:creationId xmlns:a16="http://schemas.microsoft.com/office/drawing/2014/main" id="{F30A525D-741C-F006-298C-879CD514D05A}"/>
                  </a:ext>
                </a:extLst>
              </p:cNvPr>
              <p:cNvSpPr/>
              <p:nvPr/>
            </p:nvSpPr>
            <p:spPr>
              <a:xfrm flipV="1">
                <a:off x="119288" y="0"/>
                <a:ext cx="1137030" cy="1637723"/>
              </a:xfrm>
              <a:custGeom>
                <a:avLst/>
                <a:gdLst>
                  <a:gd name="connsiteX0" fmla="*/ 202850 w 1390650"/>
                  <a:gd name="connsiteY0" fmla="*/ 0 h 1387734"/>
                  <a:gd name="connsiteX1" fmla="*/ 197385 w 1390650"/>
                  <a:gd name="connsiteY1" fmla="*/ 54213 h 1387734"/>
                  <a:gd name="connsiteX2" fmla="*/ 695325 w 1390650"/>
                  <a:gd name="connsiteY2" fmla="*/ 552153 h 1387734"/>
                  <a:gd name="connsiteX3" fmla="*/ 1193265 w 1390650"/>
                  <a:gd name="connsiteY3" fmla="*/ 54213 h 1387734"/>
                  <a:gd name="connsiteX4" fmla="*/ 1187800 w 1390650"/>
                  <a:gd name="connsiteY4" fmla="*/ 0 h 1387734"/>
                  <a:gd name="connsiteX5" fmla="*/ 1205582 w 1390650"/>
                  <a:gd name="connsiteY5" fmla="*/ 1793 h 1387734"/>
                  <a:gd name="connsiteX6" fmla="*/ 1390650 w 1390650"/>
                  <a:gd name="connsiteY6" fmla="*/ 228864 h 1387734"/>
                  <a:gd name="connsiteX7" fmla="*/ 1390650 w 1390650"/>
                  <a:gd name="connsiteY7" fmla="*/ 1155954 h 1387734"/>
                  <a:gd name="connsiteX8" fmla="*/ 1158870 w 1390650"/>
                  <a:gd name="connsiteY8" fmla="*/ 1387734 h 1387734"/>
                  <a:gd name="connsiteX9" fmla="*/ 231780 w 1390650"/>
                  <a:gd name="connsiteY9" fmla="*/ 1387734 h 1387734"/>
                  <a:gd name="connsiteX10" fmla="*/ 0 w 1390650"/>
                  <a:gd name="connsiteY10" fmla="*/ 1155954 h 1387734"/>
                  <a:gd name="connsiteX11" fmla="*/ 0 w 1390650"/>
                  <a:gd name="connsiteY11" fmla="*/ 228864 h 1387734"/>
                  <a:gd name="connsiteX12" fmla="*/ 185068 w 1390650"/>
                  <a:gd name="connsiteY12" fmla="*/ 1793 h 1387734"/>
                  <a:gd name="connsiteX13" fmla="*/ 202850 w 1390650"/>
                  <a:gd name="connsiteY13" fmla="*/ 0 h 13877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390650" h="1387734">
                    <a:moveTo>
                      <a:pt x="202850" y="0"/>
                    </a:moveTo>
                    <a:lnTo>
                      <a:pt x="197385" y="54213"/>
                    </a:lnTo>
                    <a:cubicBezTo>
                      <a:pt x="197385" y="329218"/>
                      <a:pt x="420320" y="552153"/>
                      <a:pt x="695325" y="552153"/>
                    </a:cubicBezTo>
                    <a:cubicBezTo>
                      <a:pt x="970330" y="552153"/>
                      <a:pt x="1193265" y="329218"/>
                      <a:pt x="1193265" y="54213"/>
                    </a:cubicBezTo>
                    <a:lnTo>
                      <a:pt x="1187800" y="0"/>
                    </a:lnTo>
                    <a:lnTo>
                      <a:pt x="1205582" y="1793"/>
                    </a:lnTo>
                    <a:cubicBezTo>
                      <a:pt x="1311200" y="23406"/>
                      <a:pt x="1390650" y="116856"/>
                      <a:pt x="1390650" y="228864"/>
                    </a:cubicBezTo>
                    <a:lnTo>
                      <a:pt x="1390650" y="1155954"/>
                    </a:lnTo>
                    <a:cubicBezTo>
                      <a:pt x="1390650" y="1283963"/>
                      <a:pt x="1286879" y="1387734"/>
                      <a:pt x="1158870" y="1387734"/>
                    </a:cubicBezTo>
                    <a:lnTo>
                      <a:pt x="231780" y="1387734"/>
                    </a:lnTo>
                    <a:cubicBezTo>
                      <a:pt x="103771" y="1387734"/>
                      <a:pt x="0" y="1283963"/>
                      <a:pt x="0" y="1155954"/>
                    </a:cubicBezTo>
                    <a:lnTo>
                      <a:pt x="0" y="228864"/>
                    </a:lnTo>
                    <a:cubicBezTo>
                      <a:pt x="0" y="116856"/>
                      <a:pt x="79450" y="23406"/>
                      <a:pt x="185068" y="1793"/>
                    </a:cubicBezTo>
                    <a:lnTo>
                      <a:pt x="202850" y="0"/>
                    </a:lnTo>
                    <a:close/>
                  </a:path>
                </a:pathLst>
              </a:custGeom>
              <a:solidFill>
                <a:srgbClr val="A0C9CA"/>
              </a:solidFill>
              <a:ln>
                <a:solidFill>
                  <a:srgbClr val="A0C9CA"/>
                </a:solidFill>
              </a:ln>
            </p:spPr>
            <p:style>
              <a:lnRef idx="2">
                <a:schemeClr val="accent1">
                  <a:shade val="15000"/>
                </a:schemeClr>
              </a:lnRef>
              <a:fillRef idx="1">
                <a:schemeClr val="accent1"/>
              </a:fillRef>
              <a:effectRef idx="0">
                <a:schemeClr val="accent1"/>
              </a:effectRef>
              <a:fontRef idx="minor">
                <a:schemeClr val="lt1"/>
              </a:fontRef>
            </p:style>
            <p:txBody>
              <a:bodyPr wrap="square" rtlCol="1" anchor="ctr">
                <a:noAutofit/>
              </a:bodyPr>
              <a:lstStyle/>
              <a:p>
                <a:endParaRPr lang="en-US" sz="3200"/>
              </a:p>
            </p:txBody>
          </p:sp>
          <p:sp>
            <p:nvSpPr>
              <p:cNvPr id="26" name="شكل حر: شكل 25">
                <a:extLst>
                  <a:ext uri="{FF2B5EF4-FFF2-40B4-BE49-F238E27FC236}">
                    <a16:creationId xmlns:a16="http://schemas.microsoft.com/office/drawing/2014/main" id="{EB26FC33-31B6-AE06-9CDC-6A94A1623240}"/>
                  </a:ext>
                </a:extLst>
              </p:cNvPr>
              <p:cNvSpPr/>
              <p:nvPr/>
            </p:nvSpPr>
            <p:spPr>
              <a:xfrm>
                <a:off x="0" y="249990"/>
                <a:ext cx="1390650" cy="1387734"/>
              </a:xfrm>
              <a:custGeom>
                <a:avLst/>
                <a:gdLst>
                  <a:gd name="connsiteX0" fmla="*/ 202850 w 1390650"/>
                  <a:gd name="connsiteY0" fmla="*/ 0 h 1387734"/>
                  <a:gd name="connsiteX1" fmla="*/ 197385 w 1390650"/>
                  <a:gd name="connsiteY1" fmla="*/ 54213 h 1387734"/>
                  <a:gd name="connsiteX2" fmla="*/ 695325 w 1390650"/>
                  <a:gd name="connsiteY2" fmla="*/ 552153 h 1387734"/>
                  <a:gd name="connsiteX3" fmla="*/ 1193265 w 1390650"/>
                  <a:gd name="connsiteY3" fmla="*/ 54213 h 1387734"/>
                  <a:gd name="connsiteX4" fmla="*/ 1187800 w 1390650"/>
                  <a:gd name="connsiteY4" fmla="*/ 0 h 1387734"/>
                  <a:gd name="connsiteX5" fmla="*/ 1205582 w 1390650"/>
                  <a:gd name="connsiteY5" fmla="*/ 1793 h 1387734"/>
                  <a:gd name="connsiteX6" fmla="*/ 1390650 w 1390650"/>
                  <a:gd name="connsiteY6" fmla="*/ 228864 h 1387734"/>
                  <a:gd name="connsiteX7" fmla="*/ 1390650 w 1390650"/>
                  <a:gd name="connsiteY7" fmla="*/ 1155954 h 1387734"/>
                  <a:gd name="connsiteX8" fmla="*/ 1158870 w 1390650"/>
                  <a:gd name="connsiteY8" fmla="*/ 1387734 h 1387734"/>
                  <a:gd name="connsiteX9" fmla="*/ 231780 w 1390650"/>
                  <a:gd name="connsiteY9" fmla="*/ 1387734 h 1387734"/>
                  <a:gd name="connsiteX10" fmla="*/ 0 w 1390650"/>
                  <a:gd name="connsiteY10" fmla="*/ 1155954 h 1387734"/>
                  <a:gd name="connsiteX11" fmla="*/ 0 w 1390650"/>
                  <a:gd name="connsiteY11" fmla="*/ 228864 h 1387734"/>
                  <a:gd name="connsiteX12" fmla="*/ 185068 w 1390650"/>
                  <a:gd name="connsiteY12" fmla="*/ 1793 h 1387734"/>
                  <a:gd name="connsiteX13" fmla="*/ 202850 w 1390650"/>
                  <a:gd name="connsiteY13" fmla="*/ 0 h 13877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390650" h="1387734">
                    <a:moveTo>
                      <a:pt x="202850" y="0"/>
                    </a:moveTo>
                    <a:lnTo>
                      <a:pt x="197385" y="54213"/>
                    </a:lnTo>
                    <a:cubicBezTo>
                      <a:pt x="197385" y="329218"/>
                      <a:pt x="420320" y="552153"/>
                      <a:pt x="695325" y="552153"/>
                    </a:cubicBezTo>
                    <a:cubicBezTo>
                      <a:pt x="970330" y="552153"/>
                      <a:pt x="1193265" y="329218"/>
                      <a:pt x="1193265" y="54213"/>
                    </a:cubicBezTo>
                    <a:lnTo>
                      <a:pt x="1187800" y="0"/>
                    </a:lnTo>
                    <a:lnTo>
                      <a:pt x="1205582" y="1793"/>
                    </a:lnTo>
                    <a:cubicBezTo>
                      <a:pt x="1311200" y="23406"/>
                      <a:pt x="1390650" y="116856"/>
                      <a:pt x="1390650" y="228864"/>
                    </a:cubicBezTo>
                    <a:lnTo>
                      <a:pt x="1390650" y="1155954"/>
                    </a:lnTo>
                    <a:cubicBezTo>
                      <a:pt x="1390650" y="1283963"/>
                      <a:pt x="1286879" y="1387734"/>
                      <a:pt x="1158870" y="1387734"/>
                    </a:cubicBezTo>
                    <a:lnTo>
                      <a:pt x="231780" y="1387734"/>
                    </a:lnTo>
                    <a:cubicBezTo>
                      <a:pt x="103771" y="1387734"/>
                      <a:pt x="0" y="1283963"/>
                      <a:pt x="0" y="1155954"/>
                    </a:cubicBezTo>
                    <a:lnTo>
                      <a:pt x="0" y="228864"/>
                    </a:lnTo>
                    <a:cubicBezTo>
                      <a:pt x="0" y="116856"/>
                      <a:pt x="79450" y="23406"/>
                      <a:pt x="185068" y="1793"/>
                    </a:cubicBezTo>
                    <a:lnTo>
                      <a:pt x="202850" y="0"/>
                    </a:lnTo>
                    <a:close/>
                  </a:path>
                </a:pathLst>
              </a:custGeom>
              <a:solidFill>
                <a:schemeClr val="bg1">
                  <a:lumMod val="95000"/>
                </a:schemeClr>
              </a:solidFill>
              <a:ln>
                <a:solidFill>
                  <a:srgbClr val="A0C9CA"/>
                </a:solidFill>
              </a:ln>
              <a:effectLst/>
            </p:spPr>
            <p:style>
              <a:lnRef idx="2">
                <a:schemeClr val="accent1">
                  <a:shade val="15000"/>
                </a:schemeClr>
              </a:lnRef>
              <a:fillRef idx="1">
                <a:schemeClr val="accent1"/>
              </a:fillRef>
              <a:effectRef idx="0">
                <a:schemeClr val="accent1"/>
              </a:effectRef>
              <a:fontRef idx="minor">
                <a:schemeClr val="lt1"/>
              </a:fontRef>
            </p:style>
            <p:txBody>
              <a:bodyPr wrap="square" rtlCol="1" anchor="ctr">
                <a:noAutofit/>
              </a:bodyPr>
              <a:lstStyle/>
              <a:p>
                <a:endParaRPr lang="en-US" sz="3200"/>
              </a:p>
            </p:txBody>
          </p:sp>
          <p:sp>
            <p:nvSpPr>
              <p:cNvPr id="27" name="مربع نص 23">
                <a:extLst>
                  <a:ext uri="{FF2B5EF4-FFF2-40B4-BE49-F238E27FC236}">
                    <a16:creationId xmlns:a16="http://schemas.microsoft.com/office/drawing/2014/main" id="{F75ACA8C-EFA8-091F-B008-73B63C479B18}"/>
                  </a:ext>
                </a:extLst>
              </p:cNvPr>
              <p:cNvSpPr txBox="1"/>
              <p:nvPr/>
            </p:nvSpPr>
            <p:spPr>
              <a:xfrm>
                <a:off x="34770" y="845579"/>
                <a:ext cx="1284605" cy="664210"/>
              </a:xfrm>
              <a:prstGeom prst="rect">
                <a:avLst/>
              </a:prstGeom>
            </p:spPr>
            <p:txBody>
              <a:bodyPr wrap="square" rtlCol="1">
                <a:noAutofit/>
              </a:bodyPr>
              <a:lstStyle/>
              <a:p>
                <a:pPr algn="ctr" rtl="1">
                  <a:lnSpc>
                    <a:spcPct val="115000"/>
                  </a:lnSpc>
                </a:pPr>
                <a:r>
                  <a:rPr lang="ar-EG"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الاستعانة بخبراء متخصصين</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pic>
          <p:nvPicPr>
            <p:cNvPr id="10" name="رسم 18" descr="الاجتماع">
              <a:extLst>
                <a:ext uri="{FF2B5EF4-FFF2-40B4-BE49-F238E27FC236}">
                  <a16:creationId xmlns:a16="http://schemas.microsoft.com/office/drawing/2014/main" id="{FC4613F3-6B4C-C57B-1A48-1B2808A1D73F}"/>
                </a:ext>
              </a:extLst>
            </p:cNvPr>
            <p:cNvPicPr>
              <a:picLocks noChangeAspect="1"/>
            </p:cNvPicPr>
            <p:nvPr/>
          </p:nvPicPr>
          <p:blipFill>
            <a:blip r:embed="rId10" cstate="print">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1071334" y="2153303"/>
              <a:ext cx="1217355" cy="1217074"/>
            </a:xfrm>
            <a:prstGeom prst="rect">
              <a:avLst/>
            </a:prstGeom>
          </p:spPr>
        </p:pic>
      </p:grpSp>
    </p:spTree>
    <p:extLst>
      <p:ext uri="{BB962C8B-B14F-4D97-AF65-F5344CB8AC3E}">
        <p14:creationId xmlns:p14="http://schemas.microsoft.com/office/powerpoint/2010/main" val="1055944809"/>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additive="base">
                                        <p:cTn id="7" dur="500" fill="hold"/>
                                        <p:tgtEl>
                                          <p:spTgt spid="32"/>
                                        </p:tgtEl>
                                        <p:attrNameLst>
                                          <p:attrName>ppt_x</p:attrName>
                                        </p:attrNameLst>
                                      </p:cBhvr>
                                      <p:tavLst>
                                        <p:tav tm="0">
                                          <p:val>
                                            <p:strVal val="#ppt_x"/>
                                          </p:val>
                                        </p:tav>
                                        <p:tav tm="100000">
                                          <p:val>
                                            <p:strVal val="#ppt_x"/>
                                          </p:val>
                                        </p:tav>
                                      </p:tavLst>
                                    </p:anim>
                                    <p:anim calcmode="lin" valueType="num">
                                      <p:cBhvr additive="base">
                                        <p:cTn id="8" dur="500" fill="hold"/>
                                        <p:tgtEl>
                                          <p:spTgt spid="3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4"/>
                                        </p:tgtEl>
                                        <p:attrNameLst>
                                          <p:attrName>style.visibility</p:attrName>
                                        </p:attrNameLst>
                                      </p:cBhvr>
                                      <p:to>
                                        <p:strVal val="visible"/>
                                      </p:to>
                                    </p:set>
                                    <p:anim calcmode="lin" valueType="num">
                                      <p:cBhvr additive="base">
                                        <p:cTn id="13" dur="500" fill="hold"/>
                                        <p:tgtEl>
                                          <p:spTgt spid="34"/>
                                        </p:tgtEl>
                                        <p:attrNameLst>
                                          <p:attrName>ppt_x</p:attrName>
                                        </p:attrNameLst>
                                      </p:cBhvr>
                                      <p:tavLst>
                                        <p:tav tm="0">
                                          <p:val>
                                            <p:strVal val="#ppt_x"/>
                                          </p:val>
                                        </p:tav>
                                        <p:tav tm="100000">
                                          <p:val>
                                            <p:strVal val="#ppt_x"/>
                                          </p:val>
                                        </p:tav>
                                      </p:tavLst>
                                    </p:anim>
                                    <p:anim calcmode="lin" valueType="num">
                                      <p:cBhvr additive="base">
                                        <p:cTn id="14" dur="500" fill="hold"/>
                                        <p:tgtEl>
                                          <p:spTgt spid="3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54"/>
                                        </p:tgtEl>
                                        <p:attrNameLst>
                                          <p:attrName>style.visibility</p:attrName>
                                        </p:attrNameLst>
                                      </p:cBhvr>
                                      <p:to>
                                        <p:strVal val="visible"/>
                                      </p:to>
                                    </p:set>
                                    <p:anim calcmode="lin" valueType="num">
                                      <p:cBhvr additive="base">
                                        <p:cTn id="19" dur="500" fill="hold"/>
                                        <p:tgtEl>
                                          <p:spTgt spid="54"/>
                                        </p:tgtEl>
                                        <p:attrNameLst>
                                          <p:attrName>ppt_x</p:attrName>
                                        </p:attrNameLst>
                                      </p:cBhvr>
                                      <p:tavLst>
                                        <p:tav tm="0">
                                          <p:val>
                                            <p:strVal val="#ppt_x"/>
                                          </p:val>
                                        </p:tav>
                                        <p:tav tm="100000">
                                          <p:val>
                                            <p:strVal val="#ppt_x"/>
                                          </p:val>
                                        </p:tav>
                                      </p:tavLst>
                                    </p:anim>
                                    <p:anim calcmode="lin" valueType="num">
                                      <p:cBhvr additive="base">
                                        <p:cTn id="20" dur="500" fill="hold"/>
                                        <p:tgtEl>
                                          <p:spTgt spid="54"/>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55"/>
                                        </p:tgtEl>
                                        <p:attrNameLst>
                                          <p:attrName>style.visibility</p:attrName>
                                        </p:attrNameLst>
                                      </p:cBhvr>
                                      <p:to>
                                        <p:strVal val="visible"/>
                                      </p:to>
                                    </p:set>
                                    <p:anim calcmode="lin" valueType="num">
                                      <p:cBhvr additive="base">
                                        <p:cTn id="25" dur="500" fill="hold"/>
                                        <p:tgtEl>
                                          <p:spTgt spid="55"/>
                                        </p:tgtEl>
                                        <p:attrNameLst>
                                          <p:attrName>ppt_x</p:attrName>
                                        </p:attrNameLst>
                                      </p:cBhvr>
                                      <p:tavLst>
                                        <p:tav tm="0">
                                          <p:val>
                                            <p:strVal val="#ppt_x"/>
                                          </p:val>
                                        </p:tav>
                                        <p:tav tm="100000">
                                          <p:val>
                                            <p:strVal val="#ppt_x"/>
                                          </p:val>
                                        </p:tav>
                                      </p:tavLst>
                                    </p:anim>
                                    <p:anim calcmode="lin" valueType="num">
                                      <p:cBhvr additive="base">
                                        <p:cTn id="26" dur="500" fill="hold"/>
                                        <p:tgtEl>
                                          <p:spTgt spid="5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20BBF33-6791-31C4-D8EC-996B7CED4748}"/>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E350AFAA-9066-259A-897A-B02B1DCDBDAA}"/>
              </a:ext>
            </a:extLst>
          </p:cNvPr>
          <p:cNvSpPr txBox="1"/>
          <p:nvPr/>
        </p:nvSpPr>
        <p:spPr>
          <a:xfrm>
            <a:off x="2779494" y="-181335"/>
            <a:ext cx="6633012" cy="729430"/>
          </a:xfrm>
          <a:prstGeom prst="rect">
            <a:avLst/>
          </a:prstGeom>
          <a:noFill/>
        </p:spPr>
        <p:txBody>
          <a:bodyPr wrap="square">
            <a:spAutoFit/>
          </a:bodyPr>
          <a:lstStyle/>
          <a:p>
            <a:pPr algn="ctr" rtl="1">
              <a:lnSpc>
                <a:spcPct val="115000"/>
              </a:lnSpc>
            </a:pPr>
            <a:r>
              <a:rPr lang="ar-SA" sz="3600" b="1" dirty="0">
                <a:solidFill>
                  <a:schemeClr val="bg1"/>
                </a:solidFill>
                <a:latin typeface="Adobe Arabic" panose="02040503050201020203" pitchFamily="18" charset="-78"/>
                <a:cs typeface="Adobe Arabic" panose="02040503050201020203" pitchFamily="18" charset="-78"/>
              </a:rPr>
              <a:t>تنفيذ تمرين</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3A7A1C28-93ED-1C15-3AAA-0CC2F88E83E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2" name="TextBox 1">
            <a:extLst>
              <a:ext uri="{FF2B5EF4-FFF2-40B4-BE49-F238E27FC236}">
                <a16:creationId xmlns:a16="http://schemas.microsoft.com/office/drawing/2014/main" id="{86B09C3E-E651-202F-6898-A2C6BC2ADE77}"/>
              </a:ext>
            </a:extLst>
          </p:cNvPr>
          <p:cNvSpPr txBox="1"/>
          <p:nvPr/>
        </p:nvSpPr>
        <p:spPr>
          <a:xfrm>
            <a:off x="1676848" y="3499787"/>
            <a:ext cx="5009702" cy="658642"/>
          </a:xfrm>
          <a:prstGeom prst="rect">
            <a:avLst/>
          </a:prstGeom>
          <a:noFill/>
        </p:spPr>
        <p:txBody>
          <a:bodyPr wrap="square">
            <a:spAutoFit/>
          </a:bodyPr>
          <a:lstStyle>
            <a:defPPr>
              <a:defRPr lang="en-US"/>
            </a:defPPr>
            <a:lvl1pPr marR="0" algn="ctr">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r>
              <a:rPr lang="ar-SA"/>
              <a:t>كيف تؤثر المخاطر على إجراءات المراجعة؟</a:t>
            </a:r>
            <a:endParaRPr lang="en-US" dirty="0"/>
          </a:p>
        </p:txBody>
      </p:sp>
      <p:pic>
        <p:nvPicPr>
          <p:cNvPr id="3" name="Picture 2">
            <a:extLst>
              <a:ext uri="{FF2B5EF4-FFF2-40B4-BE49-F238E27FC236}">
                <a16:creationId xmlns:a16="http://schemas.microsoft.com/office/drawing/2014/main" id="{7D6364F5-95D8-F94A-9D05-FC158A68BD81}"/>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511682" y="1967726"/>
            <a:ext cx="4287207" cy="4381407"/>
          </a:xfrm>
          <a:prstGeom prst="rect">
            <a:avLst/>
          </a:prstGeom>
        </p:spPr>
      </p:pic>
    </p:spTree>
    <p:extLst>
      <p:ext uri="{BB962C8B-B14F-4D97-AF65-F5344CB8AC3E}">
        <p14:creationId xmlns:p14="http://schemas.microsoft.com/office/powerpoint/2010/main" val="1082407271"/>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par>
                                <p:cTn id="8" presetID="22" presetClass="entr" presetSubtype="4"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wipe(down)">
                                      <p:cBhvr>
                                        <p:cTn id="10"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4EF7FD1-6E19-E7EE-A787-C36BDFB9013A}"/>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7327CADA-BDEA-869A-5875-332D7E635AFA}"/>
              </a:ext>
            </a:extLst>
          </p:cNvPr>
          <p:cNvSpPr txBox="1"/>
          <p:nvPr/>
        </p:nvSpPr>
        <p:spPr>
          <a:xfrm>
            <a:off x="2779494" y="-181335"/>
            <a:ext cx="6633012" cy="729430"/>
          </a:xfrm>
          <a:prstGeom prst="rect">
            <a:avLst/>
          </a:prstGeom>
          <a:noFill/>
        </p:spPr>
        <p:txBody>
          <a:bodyPr wrap="square">
            <a:spAutoFit/>
          </a:bodyPr>
          <a:lstStyle/>
          <a:p>
            <a:pPr algn="ctr" rtl="1">
              <a:lnSpc>
                <a:spcPct val="115000"/>
              </a:lnSpc>
            </a:pPr>
            <a:r>
              <a:rPr lang="ar-SA" sz="3600" b="1" dirty="0">
                <a:solidFill>
                  <a:schemeClr val="bg1"/>
                </a:solidFill>
                <a:latin typeface="Adobe Arabic" panose="02040503050201020203" pitchFamily="18" charset="-78"/>
                <a:cs typeface="Adobe Arabic" panose="02040503050201020203" pitchFamily="18" charset="-78"/>
              </a:rPr>
              <a:t>الحل</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E18117DD-7FBA-2DB5-FA14-87E88F903AC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pic>
        <p:nvPicPr>
          <p:cNvPr id="4" name="Picture 3">
            <a:extLst>
              <a:ext uri="{FF2B5EF4-FFF2-40B4-BE49-F238E27FC236}">
                <a16:creationId xmlns:a16="http://schemas.microsoft.com/office/drawing/2014/main" id="{6D3CB290-B598-F6C8-4AD1-B89B8F4BF50C}"/>
              </a:ext>
            </a:extLst>
          </p:cNvPr>
          <p:cNvPicPr>
            <a:picLocks noChangeAspect="1"/>
          </p:cNvPicPr>
          <p:nvPr/>
        </p:nvPicPr>
        <p:blipFill>
          <a:blip r:embed="rId4" cstate="print">
            <a:extLst>
              <a:ext uri="{BEBA8EAE-BF5A-486C-A8C5-ECC9F3942E4B}">
                <a14:imgProps xmlns:a14="http://schemas.microsoft.com/office/drawing/2010/main">
                  <a14:imgLayer r:embed="rId5">
                    <a14:imgEffect>
                      <a14:backgroundRemoval t="10000" b="90000" l="10000" r="90000">
                        <a14:foregroundMark x1="24182" y1="38353" x2="24182" y2="38353"/>
                        <a14:foregroundMark x1="28058" y1="25555" x2="28058" y2="25555"/>
                        <a14:foregroundMark x1="36940" y1="15260" x2="36940" y2="15260"/>
                        <a14:foregroundMark x1="51958" y1="12798" x2="51958" y2="12798"/>
                        <a14:foregroundMark x1="61647" y1="20549" x2="61647" y2="20549"/>
                        <a14:foregroundMark x1="63625" y1="36375" x2="63625" y2="36375"/>
                      </a14:backgroundRemoval>
                    </a14:imgEffect>
                  </a14:imgLayer>
                </a14:imgProps>
              </a:ext>
              <a:ext uri="{28A0092B-C50C-407E-A947-70E740481C1C}">
                <a14:useLocalDpi xmlns:a14="http://schemas.microsoft.com/office/drawing/2010/main" val="0"/>
              </a:ext>
            </a:extLst>
          </a:blip>
          <a:stretch>
            <a:fillRect/>
          </a:stretch>
        </p:blipFill>
        <p:spPr>
          <a:xfrm>
            <a:off x="279348" y="1711843"/>
            <a:ext cx="5146157" cy="5146157"/>
          </a:xfrm>
          <a:prstGeom prst="rect">
            <a:avLst/>
          </a:prstGeom>
        </p:spPr>
      </p:pic>
      <p:sp>
        <p:nvSpPr>
          <p:cNvPr id="5" name="TextBox 4">
            <a:extLst>
              <a:ext uri="{FF2B5EF4-FFF2-40B4-BE49-F238E27FC236}">
                <a16:creationId xmlns:a16="http://schemas.microsoft.com/office/drawing/2014/main" id="{48AE9FF8-3B2F-A604-D5A0-212E6CC6D50E}"/>
              </a:ext>
            </a:extLst>
          </p:cNvPr>
          <p:cNvSpPr txBox="1"/>
          <p:nvPr/>
        </p:nvSpPr>
        <p:spPr>
          <a:xfrm>
            <a:off x="5215955" y="917495"/>
            <a:ext cx="6224506" cy="941796"/>
          </a:xfrm>
          <a:prstGeom prst="rect">
            <a:avLst/>
          </a:prstGeom>
          <a:noFill/>
        </p:spPr>
        <p:txBody>
          <a:bodyPr wrap="square">
            <a:spAutoFit/>
          </a:bodyPr>
          <a:lstStyle>
            <a:defPPr>
              <a:defRPr lang="en-US"/>
            </a:defPPr>
            <a:lvl1pPr marL="457200" marR="0" indent="-457200" algn="just" rtl="1">
              <a:lnSpc>
                <a:spcPct val="115000"/>
              </a:lnSpc>
              <a:spcBef>
                <a:spcPts val="0"/>
              </a:spcBef>
              <a:spcAft>
                <a:spcPts val="0"/>
              </a:spcAft>
              <a:buSzPct val="130000"/>
              <a:buBlip>
                <a:blip r:embed="rId6"/>
              </a:buBlip>
              <a:defRPr sz="2400" b="1">
                <a:latin typeface="Adobe Arabic" panose="02040503050201020203" pitchFamily="18" charset="-78"/>
                <a:cs typeface="Adobe Arabic" panose="02040503050201020203" pitchFamily="18" charset="-78"/>
              </a:defRPr>
            </a:lvl1pPr>
          </a:lstStyle>
          <a:p>
            <a:r>
              <a:rPr lang="ar-SA" dirty="0">
                <a:solidFill>
                  <a:srgbClr val="168489"/>
                </a:solidFill>
              </a:rPr>
              <a:t>تحديد نطاق المراجعة: </a:t>
            </a:r>
            <a:r>
              <a:rPr lang="ar-SA" dirty="0"/>
              <a:t>عند وجود مستوى مرتفع من المخاطر، يقوم المراجع بتوسيع نطاق الفحص والإجراءات للتأكد من صحة البيانات المالية</a:t>
            </a:r>
            <a:endParaRPr lang="en-US" dirty="0"/>
          </a:p>
        </p:txBody>
      </p:sp>
      <p:sp>
        <p:nvSpPr>
          <p:cNvPr id="7" name="TextBox 6">
            <a:extLst>
              <a:ext uri="{FF2B5EF4-FFF2-40B4-BE49-F238E27FC236}">
                <a16:creationId xmlns:a16="http://schemas.microsoft.com/office/drawing/2014/main" id="{D4B72C92-7AEA-6B0A-A48D-B763BB909165}"/>
              </a:ext>
            </a:extLst>
          </p:cNvPr>
          <p:cNvSpPr txBox="1"/>
          <p:nvPr/>
        </p:nvSpPr>
        <p:spPr>
          <a:xfrm>
            <a:off x="5215955" y="2320875"/>
            <a:ext cx="6224506" cy="941796"/>
          </a:xfrm>
          <a:prstGeom prst="rect">
            <a:avLst/>
          </a:prstGeom>
          <a:noFill/>
        </p:spPr>
        <p:txBody>
          <a:bodyPr wrap="square">
            <a:spAutoFit/>
          </a:bodyPr>
          <a:lstStyle>
            <a:defPPr>
              <a:defRPr lang="en-US"/>
            </a:defPPr>
            <a:lvl1pPr marL="457200" marR="0" indent="-457200" algn="just" rtl="1">
              <a:lnSpc>
                <a:spcPct val="115000"/>
              </a:lnSpc>
              <a:spcBef>
                <a:spcPts val="0"/>
              </a:spcBef>
              <a:spcAft>
                <a:spcPts val="0"/>
              </a:spcAft>
              <a:buSzPct val="130000"/>
              <a:buBlip>
                <a:blip r:embed="rId6"/>
              </a:buBlip>
              <a:defRPr sz="2400" b="1">
                <a:latin typeface="Adobe Arabic" panose="02040503050201020203" pitchFamily="18" charset="-78"/>
                <a:cs typeface="Adobe Arabic" panose="02040503050201020203" pitchFamily="18" charset="-78"/>
              </a:defRPr>
            </a:lvl1pPr>
          </a:lstStyle>
          <a:p>
            <a:r>
              <a:rPr lang="ar-SA" dirty="0">
                <a:solidFill>
                  <a:srgbClr val="168489"/>
                </a:solidFill>
              </a:rPr>
              <a:t>اختيار الإجراءات التحليلية: </a:t>
            </a:r>
            <a:r>
              <a:rPr lang="ar-SA" dirty="0"/>
              <a:t>يتم إجراء اختبارات أكثر تفصيلاً ودقة مع التركيز على المناطق التي تمثل مخاطر أكبر</a:t>
            </a:r>
            <a:endParaRPr lang="en-US" dirty="0"/>
          </a:p>
        </p:txBody>
      </p:sp>
      <p:sp>
        <p:nvSpPr>
          <p:cNvPr id="10" name="TextBox 9">
            <a:extLst>
              <a:ext uri="{FF2B5EF4-FFF2-40B4-BE49-F238E27FC236}">
                <a16:creationId xmlns:a16="http://schemas.microsoft.com/office/drawing/2014/main" id="{B092C6A1-1E7A-D712-A062-260DB5675660}"/>
              </a:ext>
            </a:extLst>
          </p:cNvPr>
          <p:cNvSpPr txBox="1"/>
          <p:nvPr/>
        </p:nvSpPr>
        <p:spPr>
          <a:xfrm>
            <a:off x="5215955" y="3724255"/>
            <a:ext cx="6224506" cy="941796"/>
          </a:xfrm>
          <a:prstGeom prst="rect">
            <a:avLst/>
          </a:prstGeom>
          <a:noFill/>
        </p:spPr>
        <p:txBody>
          <a:bodyPr wrap="square">
            <a:spAutoFit/>
          </a:bodyPr>
          <a:lstStyle>
            <a:defPPr>
              <a:defRPr lang="en-US"/>
            </a:defPPr>
            <a:lvl1pPr marL="457200" marR="0" indent="-457200" algn="just" rtl="1">
              <a:lnSpc>
                <a:spcPct val="115000"/>
              </a:lnSpc>
              <a:spcBef>
                <a:spcPts val="0"/>
              </a:spcBef>
              <a:spcAft>
                <a:spcPts val="0"/>
              </a:spcAft>
              <a:buSzPct val="130000"/>
              <a:buBlip>
                <a:blip r:embed="rId6"/>
              </a:buBlip>
              <a:defRPr sz="2400" b="1">
                <a:latin typeface="Adobe Arabic" panose="02040503050201020203" pitchFamily="18" charset="-78"/>
                <a:cs typeface="Adobe Arabic" panose="02040503050201020203" pitchFamily="18" charset="-78"/>
              </a:defRPr>
            </a:lvl1pPr>
          </a:lstStyle>
          <a:p>
            <a:r>
              <a:rPr lang="ar-SA" dirty="0">
                <a:solidFill>
                  <a:srgbClr val="168489"/>
                </a:solidFill>
              </a:rPr>
              <a:t>زيادة العناية المهنية: </a:t>
            </a:r>
            <a:r>
              <a:rPr lang="ar-SA" dirty="0"/>
              <a:t>يلتزم المراجع بتطبيق مزيد من العناية المهنية عند تقييم المخاطر العالية، مثل الاحتيال أو ضعف الرقابة الداخلية</a:t>
            </a:r>
            <a:endParaRPr lang="en-US" dirty="0"/>
          </a:p>
        </p:txBody>
      </p:sp>
      <p:sp>
        <p:nvSpPr>
          <p:cNvPr id="11" name="TextBox 10">
            <a:extLst>
              <a:ext uri="{FF2B5EF4-FFF2-40B4-BE49-F238E27FC236}">
                <a16:creationId xmlns:a16="http://schemas.microsoft.com/office/drawing/2014/main" id="{190D78BD-CAF8-8DC0-D25F-F303B3DF63DF}"/>
              </a:ext>
            </a:extLst>
          </p:cNvPr>
          <p:cNvSpPr txBox="1"/>
          <p:nvPr/>
        </p:nvSpPr>
        <p:spPr>
          <a:xfrm>
            <a:off x="5215955" y="5127636"/>
            <a:ext cx="6224506" cy="1366528"/>
          </a:xfrm>
          <a:prstGeom prst="rect">
            <a:avLst/>
          </a:prstGeom>
          <a:noFill/>
        </p:spPr>
        <p:txBody>
          <a:bodyPr wrap="square">
            <a:spAutoFit/>
          </a:bodyPr>
          <a:lstStyle>
            <a:defPPr>
              <a:defRPr lang="en-US"/>
            </a:defPPr>
            <a:lvl1pPr marL="457200" marR="0" indent="-457200" algn="just" rtl="1">
              <a:lnSpc>
                <a:spcPct val="115000"/>
              </a:lnSpc>
              <a:spcBef>
                <a:spcPts val="0"/>
              </a:spcBef>
              <a:spcAft>
                <a:spcPts val="0"/>
              </a:spcAft>
              <a:buSzPct val="130000"/>
              <a:buBlip>
                <a:blip r:embed="rId6"/>
              </a:buBlip>
              <a:defRPr sz="2400" b="1">
                <a:latin typeface="Adobe Arabic" panose="02040503050201020203" pitchFamily="18" charset="-78"/>
                <a:cs typeface="Adobe Arabic" panose="02040503050201020203" pitchFamily="18" charset="-78"/>
              </a:defRPr>
            </a:lvl1pPr>
          </a:lstStyle>
          <a:p>
            <a:r>
              <a:rPr lang="ar-SA" dirty="0">
                <a:solidFill>
                  <a:srgbClr val="168489"/>
                </a:solidFill>
              </a:rPr>
              <a:t>تعديل خطة المراجعة: </a:t>
            </a:r>
            <a:r>
              <a:rPr lang="ar-SA" dirty="0"/>
              <a:t>إذا تم تحديد مخاطر كبيرة أثناء عملية التخطيط، قد يقوم المراجع بإعادة تصميم خطة المراجعة والتركيز على مجالات معينة</a:t>
            </a:r>
            <a:endParaRPr lang="en-US" dirty="0"/>
          </a:p>
        </p:txBody>
      </p:sp>
    </p:spTree>
    <p:extLst>
      <p:ext uri="{BB962C8B-B14F-4D97-AF65-F5344CB8AC3E}">
        <p14:creationId xmlns:p14="http://schemas.microsoft.com/office/powerpoint/2010/main" val="1374348422"/>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par>
                                <p:cTn id="8" presetID="42"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1000"/>
                                        <p:tgtEl>
                                          <p:spTgt spid="5"/>
                                        </p:tgtEl>
                                      </p:cBhvr>
                                    </p:animEffect>
                                    <p:anim calcmode="lin" valueType="num">
                                      <p:cBhvr>
                                        <p:cTn id="11" dur="1000" fill="hold"/>
                                        <p:tgtEl>
                                          <p:spTgt spid="5"/>
                                        </p:tgtEl>
                                        <p:attrNameLst>
                                          <p:attrName>ppt_x</p:attrName>
                                        </p:attrNameLst>
                                      </p:cBhvr>
                                      <p:tavLst>
                                        <p:tav tm="0">
                                          <p:val>
                                            <p:strVal val="#ppt_x"/>
                                          </p:val>
                                        </p:tav>
                                        <p:tav tm="100000">
                                          <p:val>
                                            <p:strVal val="#ppt_x"/>
                                          </p:val>
                                        </p:tav>
                                      </p:tavLst>
                                    </p:anim>
                                    <p:anim calcmode="lin" valueType="num">
                                      <p:cBhvr>
                                        <p:cTn id="12"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1000"/>
                                        <p:tgtEl>
                                          <p:spTgt spid="7"/>
                                        </p:tgtEl>
                                      </p:cBhvr>
                                    </p:animEffect>
                                    <p:anim calcmode="lin" valueType="num">
                                      <p:cBhvr>
                                        <p:cTn id="18" dur="1000" fill="hold"/>
                                        <p:tgtEl>
                                          <p:spTgt spid="7"/>
                                        </p:tgtEl>
                                        <p:attrNameLst>
                                          <p:attrName>ppt_x</p:attrName>
                                        </p:attrNameLst>
                                      </p:cBhvr>
                                      <p:tavLst>
                                        <p:tav tm="0">
                                          <p:val>
                                            <p:strVal val="#ppt_x"/>
                                          </p:val>
                                        </p:tav>
                                        <p:tav tm="100000">
                                          <p:val>
                                            <p:strVal val="#ppt_x"/>
                                          </p:val>
                                        </p:tav>
                                      </p:tavLst>
                                    </p:anim>
                                    <p:anim calcmode="lin" valueType="num">
                                      <p:cBhvr>
                                        <p:cTn id="1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grpId="0" nodeType="click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fade">
                                      <p:cBhvr>
                                        <p:cTn id="24" dur="1000"/>
                                        <p:tgtEl>
                                          <p:spTgt spid="10"/>
                                        </p:tgtEl>
                                      </p:cBhvr>
                                    </p:animEffect>
                                    <p:anim calcmode="lin" valueType="num">
                                      <p:cBhvr>
                                        <p:cTn id="25" dur="1000" fill="hold"/>
                                        <p:tgtEl>
                                          <p:spTgt spid="10"/>
                                        </p:tgtEl>
                                        <p:attrNameLst>
                                          <p:attrName>ppt_x</p:attrName>
                                        </p:attrNameLst>
                                      </p:cBhvr>
                                      <p:tavLst>
                                        <p:tav tm="0">
                                          <p:val>
                                            <p:strVal val="#ppt_x"/>
                                          </p:val>
                                        </p:tav>
                                        <p:tav tm="100000">
                                          <p:val>
                                            <p:strVal val="#ppt_x"/>
                                          </p:val>
                                        </p:tav>
                                      </p:tavLst>
                                    </p:anim>
                                    <p:anim calcmode="lin" valueType="num">
                                      <p:cBhvr>
                                        <p:cTn id="26"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grpId="0" nodeType="click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fade">
                                      <p:cBhvr>
                                        <p:cTn id="31" dur="1000"/>
                                        <p:tgtEl>
                                          <p:spTgt spid="11"/>
                                        </p:tgtEl>
                                      </p:cBhvr>
                                    </p:animEffect>
                                    <p:anim calcmode="lin" valueType="num">
                                      <p:cBhvr>
                                        <p:cTn id="32" dur="1000" fill="hold"/>
                                        <p:tgtEl>
                                          <p:spTgt spid="11"/>
                                        </p:tgtEl>
                                        <p:attrNameLst>
                                          <p:attrName>ppt_x</p:attrName>
                                        </p:attrNameLst>
                                      </p:cBhvr>
                                      <p:tavLst>
                                        <p:tav tm="0">
                                          <p:val>
                                            <p:strVal val="#ppt_x"/>
                                          </p:val>
                                        </p:tav>
                                        <p:tav tm="100000">
                                          <p:val>
                                            <p:strVal val="#ppt_x"/>
                                          </p:val>
                                        </p:tav>
                                      </p:tavLst>
                                    </p:anim>
                                    <p:anim calcmode="lin" valueType="num">
                                      <p:cBhvr>
                                        <p:cTn id="33"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P spid="10" grpId="0"/>
      <p:bldP spid="11"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7DA92BB-E8CB-6859-A87D-DD656DE8D1E5}"/>
            </a:ext>
          </a:extLst>
        </p:cNvPr>
        <p:cNvGrpSpPr/>
        <p:nvPr/>
      </p:nvGrpSpPr>
      <p:grpSpPr>
        <a:xfrm>
          <a:off x="0" y="0"/>
          <a:ext cx="0" cy="0"/>
          <a:chOff x="0" y="0"/>
          <a:chExt cx="0" cy="0"/>
        </a:xfrm>
      </p:grpSpPr>
      <p:pic>
        <p:nvPicPr>
          <p:cNvPr id="7" name="Picture 6">
            <a:extLst>
              <a:ext uri="{FF2B5EF4-FFF2-40B4-BE49-F238E27FC236}">
                <a16:creationId xmlns:a16="http://schemas.microsoft.com/office/drawing/2014/main" id="{7A70AACC-7A6A-1E17-EFD0-32805784DC1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3" name="TextBox 2">
            <a:extLst>
              <a:ext uri="{FF2B5EF4-FFF2-40B4-BE49-F238E27FC236}">
                <a16:creationId xmlns:a16="http://schemas.microsoft.com/office/drawing/2014/main" id="{A966A8FB-590A-DFF2-29A1-6BC511CA12CF}"/>
              </a:ext>
            </a:extLst>
          </p:cNvPr>
          <p:cNvSpPr txBox="1"/>
          <p:nvPr/>
        </p:nvSpPr>
        <p:spPr>
          <a:xfrm>
            <a:off x="5224952" y="1237526"/>
            <a:ext cx="6364661" cy="1936428"/>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800">
                <a:solidFill>
                  <a:srgbClr val="000000"/>
                </a:solidFill>
                <a:effectLst/>
                <a:latin typeface="Calibri" panose="020F0502020204030204" pitchFamily="34" charset="0"/>
                <a:ea typeface="Calibri" panose="020F0502020204030204" pitchFamily="34" charset="0"/>
                <a:cs typeface="Sakkal Majalla" panose="02000000000000000000" pitchFamily="2" charset="-78"/>
              </a:defRPr>
            </a:lvl1pPr>
          </a:lstStyle>
          <a:p>
            <a:pPr>
              <a:buBlip>
                <a:blip r:embed="rId5"/>
              </a:buBlip>
            </a:pPr>
            <a:r>
              <a:rPr lang="ar-SA"/>
              <a:t>تتم المراجعة الخارجية بناءً على مجموعة من المعايير المهنية التي تضمن جودة العمل واستقلاليته، مثل المعايير الدولية للتدقيق (</a:t>
            </a:r>
            <a:r>
              <a:rPr lang="en-US"/>
              <a:t>ISA</a:t>
            </a:r>
            <a:r>
              <a:rPr lang="ar-SA"/>
              <a:t>) ومعايير الأخلاقيات المهنية التي تشمل النزاهة، الموضوعية، الكفاءة المهنية، والسرية</a:t>
            </a:r>
            <a:endParaRPr lang="en-US" dirty="0"/>
          </a:p>
        </p:txBody>
      </p:sp>
      <p:sp>
        <p:nvSpPr>
          <p:cNvPr id="4" name="TextBox 3">
            <a:extLst>
              <a:ext uri="{FF2B5EF4-FFF2-40B4-BE49-F238E27FC236}">
                <a16:creationId xmlns:a16="http://schemas.microsoft.com/office/drawing/2014/main" id="{4A499BB7-04D5-2994-39AB-1D600B61F906}"/>
              </a:ext>
            </a:extLst>
          </p:cNvPr>
          <p:cNvSpPr txBox="1"/>
          <p:nvPr/>
        </p:nvSpPr>
        <p:spPr>
          <a:xfrm>
            <a:off x="5224952" y="4014498"/>
            <a:ext cx="6364661" cy="1936428"/>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800">
                <a:solidFill>
                  <a:srgbClr val="000000"/>
                </a:solidFill>
                <a:effectLst/>
                <a:latin typeface="Calibri" panose="020F0502020204030204" pitchFamily="34" charset="0"/>
                <a:ea typeface="Calibri" panose="020F0502020204030204" pitchFamily="34" charset="0"/>
                <a:cs typeface="Sakkal Majalla" panose="02000000000000000000" pitchFamily="2" charset="-78"/>
              </a:defRPr>
            </a:lvl1pPr>
          </a:lstStyle>
          <a:p>
            <a:pPr>
              <a:buBlip>
                <a:blip r:embed="rId5"/>
              </a:buBlip>
            </a:pPr>
            <a:r>
              <a:rPr lang="ar-SA"/>
              <a:t>ويقوم المراجع الخارجي بدور محوري يتمثل في تقديم رأي مستقل حول القوائم المالية بعد إجراء الفحوصات والإجراءات اللازمة، ويجب أن يتمتع بالاستقلالية الكاملة عن المنشأة لتجنب تضارب المصالح وضمان حيادية التقييم</a:t>
            </a:r>
            <a:endParaRPr lang="en-US" dirty="0"/>
          </a:p>
        </p:txBody>
      </p:sp>
      <p:pic>
        <p:nvPicPr>
          <p:cNvPr id="5" name="Picture 4">
            <a:extLst>
              <a:ext uri="{FF2B5EF4-FFF2-40B4-BE49-F238E27FC236}">
                <a16:creationId xmlns:a16="http://schemas.microsoft.com/office/drawing/2014/main" id="{157E4989-052B-72BB-4125-7874857FF74C}"/>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02387" y="1814731"/>
            <a:ext cx="4136195" cy="4136195"/>
          </a:xfrm>
          <a:prstGeom prst="rect">
            <a:avLst/>
          </a:prstGeom>
        </p:spPr>
      </p:pic>
    </p:spTree>
    <p:extLst>
      <p:ext uri="{BB962C8B-B14F-4D97-AF65-F5344CB8AC3E}">
        <p14:creationId xmlns:p14="http://schemas.microsoft.com/office/powerpoint/2010/main" val="2911355018"/>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fade">
                                      <p:cBhvr>
                                        <p:cTn id="14" dur="1000"/>
                                        <p:tgtEl>
                                          <p:spTgt spid="4"/>
                                        </p:tgtEl>
                                      </p:cBhvr>
                                    </p:animEffect>
                                    <p:anim calcmode="lin" valueType="num">
                                      <p:cBhvr>
                                        <p:cTn id="15" dur="1000" fill="hold"/>
                                        <p:tgtEl>
                                          <p:spTgt spid="4"/>
                                        </p:tgtEl>
                                        <p:attrNameLst>
                                          <p:attrName>ppt_x</p:attrName>
                                        </p:attrNameLst>
                                      </p:cBhvr>
                                      <p:tavLst>
                                        <p:tav tm="0">
                                          <p:val>
                                            <p:strVal val="#ppt_x"/>
                                          </p:val>
                                        </p:tav>
                                        <p:tav tm="100000">
                                          <p:val>
                                            <p:strVal val="#ppt_x"/>
                                          </p:val>
                                        </p:tav>
                                      </p:tavLst>
                                    </p:anim>
                                    <p:anim calcmode="lin" valueType="num">
                                      <p:cBhvr>
                                        <p:cTn id="16"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70.xml><?xml version="1.0" encoding="utf-8"?>
<p:sld xmlns:a="http://schemas.openxmlformats.org/drawingml/2006/main" xmlns:r="http://schemas.openxmlformats.org/officeDocument/2006/relationships" xmlns:p="http://schemas.openxmlformats.org/presentationml/2006/main">
  <p:cSld>
    <p:bg>
      <p:bgPr>
        <a:solidFill>
          <a:srgbClr val="A0C9CA"/>
        </a:solidFill>
        <a:effectLst/>
      </p:bgPr>
    </p:bg>
    <p:spTree>
      <p:nvGrpSpPr>
        <p:cNvPr id="1" name="">
          <a:extLst>
            <a:ext uri="{FF2B5EF4-FFF2-40B4-BE49-F238E27FC236}">
              <a16:creationId xmlns:a16="http://schemas.microsoft.com/office/drawing/2014/main" id="{F4F6B391-10B3-98DF-1FEE-E324F87B99A2}"/>
            </a:ext>
          </a:extLst>
        </p:cNvPr>
        <p:cNvGrpSpPr/>
        <p:nvPr/>
      </p:nvGrpSpPr>
      <p:grpSpPr>
        <a:xfrm>
          <a:off x="0" y="0"/>
          <a:ext cx="0" cy="0"/>
          <a:chOff x="0" y="0"/>
          <a:chExt cx="0" cy="0"/>
        </a:xfrm>
      </p:grpSpPr>
      <p:sp>
        <p:nvSpPr>
          <p:cNvPr id="35" name="Rectangle: Rounded Corners 34">
            <a:extLst>
              <a:ext uri="{FF2B5EF4-FFF2-40B4-BE49-F238E27FC236}">
                <a16:creationId xmlns:a16="http://schemas.microsoft.com/office/drawing/2014/main" id="{6946EB4B-441D-C15B-EEF2-DF8831026781}"/>
              </a:ext>
            </a:extLst>
          </p:cNvPr>
          <p:cNvSpPr/>
          <p:nvPr/>
        </p:nvSpPr>
        <p:spPr>
          <a:xfrm>
            <a:off x="4739621" y="1447801"/>
            <a:ext cx="7650048" cy="8235084"/>
          </a:xfrm>
          <a:prstGeom prst="roundRect">
            <a:avLst>
              <a:gd name="adj" fmla="val 6240"/>
            </a:avLst>
          </a:prstGeom>
          <a:solidFill>
            <a:schemeClr val="bg1"/>
          </a:solidFill>
          <a:ln>
            <a:noFill/>
          </a:ln>
          <a:scene3d>
            <a:camera prst="isometricTopUp"/>
            <a:lightRig rig="threePt" dir="t"/>
          </a:scene3d>
          <a:sp3d extrusionH="120650" prstMaterial="translucentPowder"/>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99" name="Rectangle: Rounded Corners 98">
            <a:extLst>
              <a:ext uri="{FF2B5EF4-FFF2-40B4-BE49-F238E27FC236}">
                <a16:creationId xmlns:a16="http://schemas.microsoft.com/office/drawing/2014/main" id="{B5EC6C21-AA2F-7569-A168-7C1777B88F41}"/>
              </a:ext>
            </a:extLst>
          </p:cNvPr>
          <p:cNvSpPr/>
          <p:nvPr/>
        </p:nvSpPr>
        <p:spPr>
          <a:xfrm>
            <a:off x="4737292" y="2162437"/>
            <a:ext cx="7860092" cy="6964236"/>
          </a:xfrm>
          <a:prstGeom prst="roundRect">
            <a:avLst>
              <a:gd name="adj" fmla="val 3329"/>
            </a:avLst>
          </a:prstGeom>
          <a:noFill/>
          <a:ln w="28575">
            <a:solidFill>
              <a:schemeClr val="bg1">
                <a:lumMod val="65000"/>
              </a:schemeClr>
            </a:solidFill>
            <a:prstDash val="dash"/>
          </a:ln>
          <a:scene3d>
            <a:camera prst="isometricBottomDown"/>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nvGrpSpPr>
          <p:cNvPr id="50" name="Group 49">
            <a:extLst>
              <a:ext uri="{FF2B5EF4-FFF2-40B4-BE49-F238E27FC236}">
                <a16:creationId xmlns:a16="http://schemas.microsoft.com/office/drawing/2014/main" id="{5B07A220-057F-1428-0719-D0171810EF9E}"/>
              </a:ext>
            </a:extLst>
          </p:cNvPr>
          <p:cNvGrpSpPr/>
          <p:nvPr/>
        </p:nvGrpSpPr>
        <p:grpSpPr>
          <a:xfrm>
            <a:off x="7979267" y="-972868"/>
            <a:ext cx="5613451" cy="4492039"/>
            <a:chOff x="8034976" y="-699337"/>
            <a:chExt cx="5613451" cy="4492039"/>
          </a:xfrm>
        </p:grpSpPr>
        <p:sp>
          <p:nvSpPr>
            <p:cNvPr id="46" name="Rectangle: Rounded Corners 45">
              <a:extLst>
                <a:ext uri="{FF2B5EF4-FFF2-40B4-BE49-F238E27FC236}">
                  <a16:creationId xmlns:a16="http://schemas.microsoft.com/office/drawing/2014/main" id="{1C57CA13-6BD0-DE72-8D52-68F0D44900CE}"/>
                </a:ext>
              </a:extLst>
            </p:cNvPr>
            <p:cNvSpPr/>
            <p:nvPr/>
          </p:nvSpPr>
          <p:spPr>
            <a:xfrm>
              <a:off x="9169208" y="-699337"/>
              <a:ext cx="4479219" cy="3715798"/>
            </a:xfrm>
            <a:prstGeom prst="roundRect">
              <a:avLst>
                <a:gd name="adj" fmla="val 6240"/>
              </a:avLst>
            </a:prstGeom>
            <a:solidFill>
              <a:schemeClr val="bg1"/>
            </a:solidFill>
            <a:ln>
              <a:noFill/>
            </a:ln>
            <a:scene3d>
              <a:camera prst="isometricLeftDown"/>
              <a:lightRig rig="threePt" dir="t"/>
            </a:scene3d>
            <a:sp3d extrusionH="120650" prstMaterial="translucentPowder"/>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7" name="Rectangle: Rounded Corners 46">
              <a:extLst>
                <a:ext uri="{FF2B5EF4-FFF2-40B4-BE49-F238E27FC236}">
                  <a16:creationId xmlns:a16="http://schemas.microsoft.com/office/drawing/2014/main" id="{1E520574-A6B4-4B15-703E-8D11B50F6BC2}"/>
                </a:ext>
              </a:extLst>
            </p:cNvPr>
            <p:cNvSpPr/>
            <p:nvPr/>
          </p:nvSpPr>
          <p:spPr>
            <a:xfrm>
              <a:off x="8803305" y="-424622"/>
              <a:ext cx="4479219" cy="3715798"/>
            </a:xfrm>
            <a:prstGeom prst="roundRect">
              <a:avLst>
                <a:gd name="adj" fmla="val 6240"/>
              </a:avLst>
            </a:prstGeom>
            <a:solidFill>
              <a:schemeClr val="bg1"/>
            </a:solidFill>
            <a:ln>
              <a:noFill/>
            </a:ln>
            <a:scene3d>
              <a:camera prst="isometricLeftDown"/>
              <a:lightRig rig="threePt" dir="t"/>
            </a:scene3d>
            <a:sp3d extrusionH="120650" prstMaterial="translucentPowder"/>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8" name="Rectangle: Rounded Corners 47">
              <a:extLst>
                <a:ext uri="{FF2B5EF4-FFF2-40B4-BE49-F238E27FC236}">
                  <a16:creationId xmlns:a16="http://schemas.microsoft.com/office/drawing/2014/main" id="{3884A8AB-BBFD-A085-E25D-5686E63238F4}"/>
                </a:ext>
              </a:extLst>
            </p:cNvPr>
            <p:cNvSpPr/>
            <p:nvPr/>
          </p:nvSpPr>
          <p:spPr>
            <a:xfrm>
              <a:off x="8437402" y="-175427"/>
              <a:ext cx="4479219" cy="3715798"/>
            </a:xfrm>
            <a:prstGeom prst="roundRect">
              <a:avLst>
                <a:gd name="adj" fmla="val 6240"/>
              </a:avLst>
            </a:prstGeom>
            <a:solidFill>
              <a:schemeClr val="bg1"/>
            </a:solidFill>
            <a:ln>
              <a:noFill/>
            </a:ln>
            <a:scene3d>
              <a:camera prst="isometricLeftDown"/>
              <a:lightRig rig="threePt" dir="t"/>
            </a:scene3d>
            <a:sp3d extrusionH="120650" prstMaterial="translucentPowder"/>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9" name="Rectangle: Rounded Corners 48">
              <a:extLst>
                <a:ext uri="{FF2B5EF4-FFF2-40B4-BE49-F238E27FC236}">
                  <a16:creationId xmlns:a16="http://schemas.microsoft.com/office/drawing/2014/main" id="{8EA5DAA4-DC20-9F02-7E1C-EDE94902B9A0}"/>
                </a:ext>
              </a:extLst>
            </p:cNvPr>
            <p:cNvSpPr/>
            <p:nvPr/>
          </p:nvSpPr>
          <p:spPr>
            <a:xfrm>
              <a:off x="8034976" y="76904"/>
              <a:ext cx="4479219" cy="3715798"/>
            </a:xfrm>
            <a:prstGeom prst="roundRect">
              <a:avLst>
                <a:gd name="adj" fmla="val 6240"/>
              </a:avLst>
            </a:prstGeom>
            <a:gradFill flip="none" rotWithShape="1">
              <a:gsLst>
                <a:gs pos="0">
                  <a:srgbClr val="168489"/>
                </a:gs>
                <a:gs pos="58000">
                  <a:srgbClr val="82ADD1"/>
                </a:gs>
                <a:gs pos="100000">
                  <a:srgbClr val="A0C9CA"/>
                </a:gs>
              </a:gsLst>
              <a:lin ang="2700000" scaled="1"/>
              <a:tileRect/>
            </a:gradFill>
            <a:ln>
              <a:noFill/>
            </a:ln>
            <a:scene3d>
              <a:camera prst="isometricLeftDown"/>
              <a:lightRig rig="threePt" dir="t"/>
            </a:scene3d>
            <a:sp3d extrusionH="120650" prstMaterial="translucentPowder"/>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pic>
        <p:nvPicPr>
          <p:cNvPr id="9" name="Picture 8">
            <a:extLst>
              <a:ext uri="{FF2B5EF4-FFF2-40B4-BE49-F238E27FC236}">
                <a16:creationId xmlns:a16="http://schemas.microsoft.com/office/drawing/2014/main" id="{DD1D8EA6-61B2-52C0-0B10-37A36CB9A5EE}"/>
              </a:ext>
            </a:extLst>
          </p:cNvPr>
          <p:cNvPicPr>
            <a:picLocks noChangeAspect="1"/>
          </p:cNvPicPr>
          <p:nvPr/>
        </p:nvPicPr>
        <p:blipFill>
          <a:blip r:embed="rId3">
            <a:extLst>
              <a:ext uri="{BEBA8EAE-BF5A-486C-A8C5-ECC9F3942E4B}">
                <a14:imgProps xmlns:a14="http://schemas.microsoft.com/office/drawing/2010/main">
                  <a14:imgLayer r:embed="rId4">
                    <a14:imgEffect>
                      <a14:sharpenSoften amount="-100000"/>
                    </a14:imgEffect>
                  </a14:imgLayer>
                </a14:imgProps>
              </a:ext>
            </a:extLst>
          </a:blip>
          <a:stretch>
            <a:fillRect/>
          </a:stretch>
        </p:blipFill>
        <p:spPr>
          <a:xfrm>
            <a:off x="6260762" y="3379748"/>
            <a:ext cx="4102964" cy="2365453"/>
          </a:xfrm>
          <a:prstGeom prst="rect">
            <a:avLst/>
          </a:prstGeom>
        </p:spPr>
      </p:pic>
      <p:sp>
        <p:nvSpPr>
          <p:cNvPr id="4" name="Rectangle: Rounded Corners 3">
            <a:extLst>
              <a:ext uri="{FF2B5EF4-FFF2-40B4-BE49-F238E27FC236}">
                <a16:creationId xmlns:a16="http://schemas.microsoft.com/office/drawing/2014/main" id="{BDBB67E1-4809-8E21-DC41-975D599D4731}"/>
              </a:ext>
            </a:extLst>
          </p:cNvPr>
          <p:cNvSpPr/>
          <p:nvPr/>
        </p:nvSpPr>
        <p:spPr>
          <a:xfrm>
            <a:off x="6877051" y="2790825"/>
            <a:ext cx="2876550" cy="2876550"/>
          </a:xfrm>
          <a:prstGeom prst="roundRect">
            <a:avLst>
              <a:gd name="adj" fmla="val 6240"/>
            </a:avLst>
          </a:prstGeom>
          <a:gradFill flip="none" rotWithShape="1">
            <a:gsLst>
              <a:gs pos="0">
                <a:srgbClr val="168489"/>
              </a:gs>
              <a:gs pos="43000">
                <a:srgbClr val="A0C9CA"/>
              </a:gs>
              <a:gs pos="100000">
                <a:srgbClr val="82ADD1"/>
              </a:gs>
            </a:gsLst>
            <a:path path="circle">
              <a:fillToRect l="100000" t="100000"/>
            </a:path>
            <a:tileRect r="-100000" b="-100000"/>
          </a:gradFill>
          <a:ln>
            <a:noFill/>
          </a:ln>
          <a:scene3d>
            <a:camera prst="isometricTopUp"/>
            <a:lightRig rig="threePt" dir="t"/>
          </a:scene3d>
          <a:sp3d extrusionH="209550" prstMaterial="meta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7" name="Freeform: Shape 6">
            <a:extLst>
              <a:ext uri="{FF2B5EF4-FFF2-40B4-BE49-F238E27FC236}">
                <a16:creationId xmlns:a16="http://schemas.microsoft.com/office/drawing/2014/main" id="{FE57893A-9DAA-4E87-0557-B5100A8ED511}"/>
              </a:ext>
            </a:extLst>
          </p:cNvPr>
          <p:cNvSpPr/>
          <p:nvPr/>
        </p:nvSpPr>
        <p:spPr>
          <a:xfrm>
            <a:off x="6880412" y="2790825"/>
            <a:ext cx="2863664" cy="2876550"/>
          </a:xfrm>
          <a:custGeom>
            <a:avLst/>
            <a:gdLst>
              <a:gd name="connsiteX0" fmla="*/ 179497 w 2863664"/>
              <a:gd name="connsiteY0" fmla="*/ 0 h 2876550"/>
              <a:gd name="connsiteX1" fmla="*/ 2697053 w 2863664"/>
              <a:gd name="connsiteY1" fmla="*/ 0 h 2876550"/>
              <a:gd name="connsiteX2" fmla="*/ 2862444 w 2863664"/>
              <a:gd name="connsiteY2" fmla="*/ 109629 h 2876550"/>
              <a:gd name="connsiteX3" fmla="*/ 2863664 w 2863664"/>
              <a:gd name="connsiteY3" fmla="*/ 115668 h 2876550"/>
              <a:gd name="connsiteX4" fmla="*/ 2647949 w 2863664"/>
              <a:gd name="connsiteY4" fmla="*/ 104775 h 2876550"/>
              <a:gd name="connsiteX5" fmla="*/ 209549 w 2863664"/>
              <a:gd name="connsiteY5" fmla="*/ 2543175 h 2876550"/>
              <a:gd name="connsiteX6" fmla="*/ 222138 w 2863664"/>
              <a:gd name="connsiteY6" fmla="*/ 2792487 h 2876550"/>
              <a:gd name="connsiteX7" fmla="*/ 234968 w 2863664"/>
              <a:gd name="connsiteY7" fmla="*/ 2876550 h 2876550"/>
              <a:gd name="connsiteX8" fmla="*/ 179497 w 2863664"/>
              <a:gd name="connsiteY8" fmla="*/ 2876550 h 2876550"/>
              <a:gd name="connsiteX9" fmla="*/ 0 w 2863664"/>
              <a:gd name="connsiteY9" fmla="*/ 2697053 h 2876550"/>
              <a:gd name="connsiteX10" fmla="*/ 0 w 2863664"/>
              <a:gd name="connsiteY10" fmla="*/ 179497 h 2876550"/>
              <a:gd name="connsiteX11" fmla="*/ 179497 w 2863664"/>
              <a:gd name="connsiteY11" fmla="*/ 0 h 287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863664" h="2876550">
                <a:moveTo>
                  <a:pt x="179497" y="0"/>
                </a:moveTo>
                <a:lnTo>
                  <a:pt x="2697053" y="0"/>
                </a:lnTo>
                <a:cubicBezTo>
                  <a:pt x="2771403" y="0"/>
                  <a:pt x="2835195" y="45205"/>
                  <a:pt x="2862444" y="109629"/>
                </a:cubicBezTo>
                <a:lnTo>
                  <a:pt x="2863664" y="115668"/>
                </a:lnTo>
                <a:lnTo>
                  <a:pt x="2647949" y="104775"/>
                </a:lnTo>
                <a:cubicBezTo>
                  <a:pt x="1301258" y="104775"/>
                  <a:pt x="209549" y="1196484"/>
                  <a:pt x="209549" y="2543175"/>
                </a:cubicBezTo>
                <a:cubicBezTo>
                  <a:pt x="209549" y="2627343"/>
                  <a:pt x="213814" y="2710516"/>
                  <a:pt x="222138" y="2792487"/>
                </a:cubicBezTo>
                <a:lnTo>
                  <a:pt x="234968" y="2876550"/>
                </a:lnTo>
                <a:lnTo>
                  <a:pt x="179497" y="2876550"/>
                </a:lnTo>
                <a:cubicBezTo>
                  <a:pt x="80364" y="2876550"/>
                  <a:pt x="0" y="2796186"/>
                  <a:pt x="0" y="2697053"/>
                </a:cubicBezTo>
                <a:lnTo>
                  <a:pt x="0" y="179497"/>
                </a:lnTo>
                <a:cubicBezTo>
                  <a:pt x="0" y="80364"/>
                  <a:pt x="80364" y="0"/>
                  <a:pt x="179497" y="0"/>
                </a:cubicBezTo>
                <a:close/>
              </a:path>
            </a:pathLst>
          </a:custGeom>
          <a:solidFill>
            <a:schemeClr val="bg1">
              <a:alpha val="26000"/>
            </a:schemeClr>
          </a:solidFill>
          <a:ln>
            <a:noFill/>
          </a:ln>
          <a:scene3d>
            <a:camera prst="isometricTopUp"/>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6" name="Oval 15">
            <a:extLst>
              <a:ext uri="{FF2B5EF4-FFF2-40B4-BE49-F238E27FC236}">
                <a16:creationId xmlns:a16="http://schemas.microsoft.com/office/drawing/2014/main" id="{033120C4-8E18-A215-F3DA-6D3B14F8B13C}"/>
              </a:ext>
            </a:extLst>
          </p:cNvPr>
          <p:cNvSpPr/>
          <p:nvPr/>
        </p:nvSpPr>
        <p:spPr>
          <a:xfrm>
            <a:off x="6698914" y="1428752"/>
            <a:ext cx="3223300" cy="3124196"/>
          </a:xfrm>
          <a:prstGeom prst="ellipse">
            <a:avLst/>
          </a:prstGeom>
          <a:gradFill>
            <a:gsLst>
              <a:gs pos="57000">
                <a:schemeClr val="bg1">
                  <a:lumMod val="95000"/>
                  <a:alpha val="87000"/>
                </a:schemeClr>
              </a:gs>
              <a:gs pos="100000">
                <a:schemeClr val="tx2">
                  <a:lumMod val="40000"/>
                  <a:lumOff val="60000"/>
                </a:schemeClr>
              </a:gs>
            </a:gsLst>
            <a:path path="circle">
              <a:fillToRect l="100000" t="100000"/>
            </a:path>
          </a:gradFill>
          <a:ln>
            <a:solidFill>
              <a:schemeClr val="accent1">
                <a:shade val="50000"/>
              </a:schemeClr>
            </a:solidFill>
          </a:ln>
          <a:scene3d>
            <a:camera prst="isometricLeftDown"/>
            <a:lightRig rig="threePt" dir="t"/>
          </a:scene3d>
          <a:sp3d extrusionH="2095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2" name="TextBox 111">
            <a:extLst>
              <a:ext uri="{FF2B5EF4-FFF2-40B4-BE49-F238E27FC236}">
                <a16:creationId xmlns:a16="http://schemas.microsoft.com/office/drawing/2014/main" id="{1DBB5343-28DF-D164-B432-FCB46C21789F}"/>
              </a:ext>
            </a:extLst>
          </p:cNvPr>
          <p:cNvSpPr txBox="1"/>
          <p:nvPr/>
        </p:nvSpPr>
        <p:spPr>
          <a:xfrm>
            <a:off x="8776490" y="1217568"/>
            <a:ext cx="3167751" cy="1200329"/>
          </a:xfrm>
          <a:prstGeom prst="rect">
            <a:avLst/>
          </a:prstGeom>
          <a:noFill/>
        </p:spPr>
        <p:txBody>
          <a:bodyPr wrap="square" rtlCol="0">
            <a:spAutoFit/>
            <a:scene3d>
              <a:camera prst="isometricLeftDown"/>
              <a:lightRig rig="threePt" dir="t"/>
            </a:scene3d>
            <a:sp3d extrusionH="31750" prstMaterial="metal"/>
          </a:bodyPr>
          <a:lstStyle/>
          <a:p>
            <a:pPr algn="ctr"/>
            <a:r>
              <a:rPr lang="ar-SY" sz="3600" dirty="0">
                <a:latin typeface="Adobe Arabic" panose="02040503050201020203" pitchFamily="18" charset="-78"/>
                <a:cs typeface="Adobe Arabic" panose="02040503050201020203" pitchFamily="18" charset="-78"/>
              </a:rPr>
              <a:t>إعداد التقارير والمتطلبات النهائية</a:t>
            </a:r>
            <a:endParaRPr lang="en-US" sz="3600" dirty="0">
              <a:latin typeface="Adobe Arabic" panose="02040503050201020203" pitchFamily="18" charset="-78"/>
              <a:cs typeface="Adobe Arabic" panose="02040503050201020203" pitchFamily="18" charset="-78"/>
            </a:endParaRPr>
          </a:p>
        </p:txBody>
      </p:sp>
      <p:grpSp>
        <p:nvGrpSpPr>
          <p:cNvPr id="28" name="Group 27">
            <a:extLst>
              <a:ext uri="{FF2B5EF4-FFF2-40B4-BE49-F238E27FC236}">
                <a16:creationId xmlns:a16="http://schemas.microsoft.com/office/drawing/2014/main" id="{AC6DA71E-AB62-80B0-DA88-AB17396771AB}"/>
              </a:ext>
            </a:extLst>
          </p:cNvPr>
          <p:cNvGrpSpPr/>
          <p:nvPr/>
        </p:nvGrpSpPr>
        <p:grpSpPr>
          <a:xfrm>
            <a:off x="6945835" y="5057528"/>
            <a:ext cx="7105650" cy="1543500"/>
            <a:chOff x="6945835" y="5057528"/>
            <a:chExt cx="7105650" cy="1543500"/>
          </a:xfrm>
        </p:grpSpPr>
        <p:grpSp>
          <p:nvGrpSpPr>
            <p:cNvPr id="78" name="Group 77">
              <a:extLst>
                <a:ext uri="{FF2B5EF4-FFF2-40B4-BE49-F238E27FC236}">
                  <a16:creationId xmlns:a16="http://schemas.microsoft.com/office/drawing/2014/main" id="{576563B9-3401-ED48-323F-C2A19D1D00F8}"/>
                </a:ext>
              </a:extLst>
            </p:cNvPr>
            <p:cNvGrpSpPr/>
            <p:nvPr/>
          </p:nvGrpSpPr>
          <p:grpSpPr>
            <a:xfrm>
              <a:off x="9172624" y="5057528"/>
              <a:ext cx="2738477" cy="1543500"/>
              <a:chOff x="5099804" y="4684840"/>
              <a:chExt cx="2738477" cy="1543500"/>
            </a:xfrm>
          </p:grpSpPr>
          <p:sp>
            <p:nvSpPr>
              <p:cNvPr id="79" name="Rectangle: Rounded Corners 78">
                <a:extLst>
                  <a:ext uri="{FF2B5EF4-FFF2-40B4-BE49-F238E27FC236}">
                    <a16:creationId xmlns:a16="http://schemas.microsoft.com/office/drawing/2014/main" id="{4A134477-5204-4D1E-C966-D724A70775FE}"/>
                  </a:ext>
                </a:extLst>
              </p:cNvPr>
              <p:cNvSpPr/>
              <p:nvPr/>
            </p:nvSpPr>
            <p:spPr>
              <a:xfrm>
                <a:off x="5099804" y="4783195"/>
                <a:ext cx="2733715" cy="1445145"/>
              </a:xfrm>
              <a:prstGeom prst="roundRect">
                <a:avLst/>
              </a:prstGeom>
              <a:gradFill flip="none" rotWithShape="1">
                <a:gsLst>
                  <a:gs pos="0">
                    <a:srgbClr val="168489"/>
                  </a:gs>
                  <a:gs pos="85000">
                    <a:srgbClr val="168489"/>
                  </a:gs>
                </a:gsLst>
                <a:lin ang="2700000" scaled="1"/>
                <a:tileRect/>
              </a:gradFill>
              <a:ln>
                <a:noFill/>
              </a:ln>
              <a:scene3d>
                <a:camera prst="isometricBottomDown"/>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80" name="Rectangle: Rounded Corners 79">
                <a:extLst>
                  <a:ext uri="{FF2B5EF4-FFF2-40B4-BE49-F238E27FC236}">
                    <a16:creationId xmlns:a16="http://schemas.microsoft.com/office/drawing/2014/main" id="{6D71FDEF-EA59-EEC3-36CA-455E3AF55037}"/>
                  </a:ext>
                </a:extLst>
              </p:cNvPr>
              <p:cNvSpPr/>
              <p:nvPr/>
            </p:nvSpPr>
            <p:spPr>
              <a:xfrm>
                <a:off x="5104566" y="4684840"/>
                <a:ext cx="2733715" cy="1445145"/>
              </a:xfrm>
              <a:prstGeom prst="roundRect">
                <a:avLst/>
              </a:prstGeom>
              <a:solidFill>
                <a:schemeClr val="bg1">
                  <a:alpha val="74000"/>
                </a:schemeClr>
              </a:solidFill>
              <a:ln>
                <a:noFill/>
              </a:ln>
              <a:scene3d>
                <a:camera prst="isometricBottomDown"/>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sp>
          <p:nvSpPr>
            <p:cNvPr id="125" name="TextBox 124">
              <a:extLst>
                <a:ext uri="{FF2B5EF4-FFF2-40B4-BE49-F238E27FC236}">
                  <a16:creationId xmlns:a16="http://schemas.microsoft.com/office/drawing/2014/main" id="{A338F0F3-63DD-6E5B-0677-E30633A02F19}"/>
                </a:ext>
              </a:extLst>
            </p:cNvPr>
            <p:cNvSpPr txBox="1"/>
            <p:nvPr/>
          </p:nvSpPr>
          <p:spPr>
            <a:xfrm>
              <a:off x="6945835" y="5124817"/>
              <a:ext cx="7105650" cy="800219"/>
            </a:xfrm>
            <a:prstGeom prst="rect">
              <a:avLst/>
            </a:prstGeom>
            <a:noFill/>
            <a:scene3d>
              <a:camera prst="isometricLeftDown"/>
              <a:lightRig rig="threePt" dir="t"/>
            </a:scene3d>
          </p:spPr>
          <p:txBody>
            <a:bodyPr wrap="square">
              <a:spAutoFit/>
              <a:scene3d>
                <a:camera prst="isometricTopUp"/>
                <a:lightRig rig="threePt" dir="t"/>
              </a:scene3d>
            </a:bodyPr>
            <a:lstStyle/>
            <a:p>
              <a:pPr algn="ctr">
                <a:lnSpc>
                  <a:spcPct val="115000"/>
                </a:lnSpc>
                <a:spcAft>
                  <a:spcPts val="800"/>
                </a:spcAft>
              </a:pPr>
              <a:r>
                <a:rPr lang="ar-SA" sz="4000" b="1" dirty="0">
                  <a:latin typeface="Adobe Arabic" panose="02040503050201020203" pitchFamily="18" charset="-78"/>
                  <a:ea typeface="GE Dinar Two Medium" panose="020A0503020102020204" pitchFamily="18" charset="-78"/>
                  <a:cs typeface="Adobe Arabic" panose="02040503050201020203" pitchFamily="18" charset="-78"/>
                </a:rPr>
                <a:t>الوحدة الرابعة</a:t>
              </a:r>
              <a:endParaRPr lang="ar-SY" sz="4000" b="1" dirty="0">
                <a:latin typeface="Adobe Arabic" panose="02040503050201020203" pitchFamily="18" charset="-78"/>
                <a:ea typeface="GE Dinar Two Medium" panose="020A0503020102020204" pitchFamily="18" charset="-78"/>
                <a:cs typeface="Adobe Arabic" panose="02040503050201020203" pitchFamily="18" charset="-78"/>
              </a:endParaRPr>
            </a:p>
          </p:txBody>
        </p:sp>
      </p:grpSp>
      <p:grpSp>
        <p:nvGrpSpPr>
          <p:cNvPr id="17" name="Group 16">
            <a:extLst>
              <a:ext uri="{FF2B5EF4-FFF2-40B4-BE49-F238E27FC236}">
                <a16:creationId xmlns:a16="http://schemas.microsoft.com/office/drawing/2014/main" id="{E6CA7DA9-2AE0-E738-F74A-25D19DBFBCCB}"/>
              </a:ext>
            </a:extLst>
          </p:cNvPr>
          <p:cNvGrpSpPr/>
          <p:nvPr/>
        </p:nvGrpSpPr>
        <p:grpSpPr>
          <a:xfrm>
            <a:off x="6790840" y="1447801"/>
            <a:ext cx="3039448" cy="3095622"/>
            <a:chOff x="1216363" y="952500"/>
            <a:chExt cx="4276725" cy="4276725"/>
          </a:xfrm>
          <a:scene3d>
            <a:camera prst="isometricLeftDown"/>
            <a:lightRig rig="threePt" dir="t"/>
          </a:scene3d>
        </p:grpSpPr>
        <p:sp>
          <p:nvSpPr>
            <p:cNvPr id="10" name="Oval 9">
              <a:extLst>
                <a:ext uri="{FF2B5EF4-FFF2-40B4-BE49-F238E27FC236}">
                  <a16:creationId xmlns:a16="http://schemas.microsoft.com/office/drawing/2014/main" id="{0DCFE92C-CF6B-16D1-B2D7-D1245E7574F7}"/>
                </a:ext>
              </a:extLst>
            </p:cNvPr>
            <p:cNvSpPr/>
            <p:nvPr/>
          </p:nvSpPr>
          <p:spPr>
            <a:xfrm>
              <a:off x="1216363" y="952500"/>
              <a:ext cx="4276725" cy="4276725"/>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 name="Oval 10">
              <a:extLst>
                <a:ext uri="{FF2B5EF4-FFF2-40B4-BE49-F238E27FC236}">
                  <a16:creationId xmlns:a16="http://schemas.microsoft.com/office/drawing/2014/main" id="{E34CAA7E-38BA-5AC7-C61A-C007A2BF209E}"/>
                </a:ext>
              </a:extLst>
            </p:cNvPr>
            <p:cNvSpPr/>
            <p:nvPr/>
          </p:nvSpPr>
          <p:spPr>
            <a:xfrm>
              <a:off x="1487825" y="1223962"/>
              <a:ext cx="3733800" cy="3733800"/>
            </a:xfrm>
            <a:prstGeom prst="ellipse">
              <a:avLst/>
            </a:prstGeom>
            <a:gradFill>
              <a:gsLst>
                <a:gs pos="0">
                  <a:srgbClr val="168489"/>
                </a:gs>
                <a:gs pos="43000">
                  <a:srgbClr val="82ADD1"/>
                </a:gs>
                <a:gs pos="100000">
                  <a:srgbClr val="A0C9CA"/>
                </a:gs>
              </a:gsLst>
              <a:path path="circle">
                <a:fillToRect l="100000" t="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2" name="Oval 11">
              <a:extLst>
                <a:ext uri="{FF2B5EF4-FFF2-40B4-BE49-F238E27FC236}">
                  <a16:creationId xmlns:a16="http://schemas.microsoft.com/office/drawing/2014/main" id="{7FD9CACC-AB91-1153-95FB-C826E7B6A0D3}"/>
                </a:ext>
              </a:extLst>
            </p:cNvPr>
            <p:cNvSpPr/>
            <p:nvPr/>
          </p:nvSpPr>
          <p:spPr>
            <a:xfrm>
              <a:off x="1854537" y="1590674"/>
              <a:ext cx="3000376" cy="3000376"/>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3" name="Oval 12">
              <a:extLst>
                <a:ext uri="{FF2B5EF4-FFF2-40B4-BE49-F238E27FC236}">
                  <a16:creationId xmlns:a16="http://schemas.microsoft.com/office/drawing/2014/main" id="{4E3F6B8E-52BC-7BFA-1938-38197F00A36D}"/>
                </a:ext>
              </a:extLst>
            </p:cNvPr>
            <p:cNvSpPr/>
            <p:nvPr/>
          </p:nvSpPr>
          <p:spPr>
            <a:xfrm>
              <a:off x="2162295" y="1904999"/>
              <a:ext cx="2372400" cy="2371726"/>
            </a:xfrm>
            <a:prstGeom prst="ellipse">
              <a:avLst/>
            </a:prstGeom>
            <a:gradFill>
              <a:gsLst>
                <a:gs pos="0">
                  <a:srgbClr val="168489"/>
                </a:gs>
                <a:gs pos="43000">
                  <a:srgbClr val="A0C9CA"/>
                </a:gs>
                <a:gs pos="100000">
                  <a:srgbClr val="82ADD1"/>
                </a:gs>
              </a:gsLst>
              <a:path path="circle">
                <a:fillToRect l="100000" t="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4" name="Oval 13">
              <a:extLst>
                <a:ext uri="{FF2B5EF4-FFF2-40B4-BE49-F238E27FC236}">
                  <a16:creationId xmlns:a16="http://schemas.microsoft.com/office/drawing/2014/main" id="{A9C79521-CD7C-2C29-CE58-2CE0089869AB}"/>
                </a:ext>
              </a:extLst>
            </p:cNvPr>
            <p:cNvSpPr/>
            <p:nvPr/>
          </p:nvSpPr>
          <p:spPr>
            <a:xfrm>
              <a:off x="2582190" y="2325371"/>
              <a:ext cx="1532610" cy="153098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5" name="Oval 14">
              <a:extLst>
                <a:ext uri="{FF2B5EF4-FFF2-40B4-BE49-F238E27FC236}">
                  <a16:creationId xmlns:a16="http://schemas.microsoft.com/office/drawing/2014/main" id="{BF755E24-8604-1C29-6DC0-2A82427F0667}"/>
                </a:ext>
              </a:extLst>
            </p:cNvPr>
            <p:cNvSpPr/>
            <p:nvPr/>
          </p:nvSpPr>
          <p:spPr>
            <a:xfrm>
              <a:off x="2895576" y="2638424"/>
              <a:ext cx="905838" cy="904876"/>
            </a:xfrm>
            <a:prstGeom prst="ellipse">
              <a:avLst/>
            </a:prstGeom>
            <a:gradFill>
              <a:gsLst>
                <a:gs pos="0">
                  <a:srgbClr val="168489"/>
                </a:gs>
                <a:gs pos="43000">
                  <a:srgbClr val="82ADD1"/>
                </a:gs>
                <a:gs pos="100000">
                  <a:srgbClr val="A0C9CA"/>
                </a:gs>
              </a:gsLst>
              <a:path path="circle">
                <a:fillToRect l="100000" t="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grpSp>
        <p:nvGrpSpPr>
          <p:cNvPr id="130" name="Group 129">
            <a:extLst>
              <a:ext uri="{FF2B5EF4-FFF2-40B4-BE49-F238E27FC236}">
                <a16:creationId xmlns:a16="http://schemas.microsoft.com/office/drawing/2014/main" id="{D009FAD6-C1B4-A108-3E9F-D5B74DC10A1C}"/>
              </a:ext>
            </a:extLst>
          </p:cNvPr>
          <p:cNvGrpSpPr/>
          <p:nvPr/>
        </p:nvGrpSpPr>
        <p:grpSpPr>
          <a:xfrm>
            <a:off x="8681899" y="1820062"/>
            <a:ext cx="1300101" cy="1108933"/>
            <a:chOff x="8752423" y="2038437"/>
            <a:chExt cx="1300101" cy="1108933"/>
          </a:xfrm>
        </p:grpSpPr>
        <p:sp>
          <p:nvSpPr>
            <p:cNvPr id="27" name="Rectangle: Rounded Corners 26">
              <a:extLst>
                <a:ext uri="{FF2B5EF4-FFF2-40B4-BE49-F238E27FC236}">
                  <a16:creationId xmlns:a16="http://schemas.microsoft.com/office/drawing/2014/main" id="{738BBBFD-F885-B2C2-8763-ECEBDCE0CACE}"/>
                </a:ext>
              </a:extLst>
            </p:cNvPr>
            <p:cNvSpPr/>
            <p:nvPr/>
          </p:nvSpPr>
          <p:spPr>
            <a:xfrm>
              <a:off x="8752423" y="2038437"/>
              <a:ext cx="1300101" cy="1108933"/>
            </a:xfrm>
            <a:prstGeom prst="roundRect">
              <a:avLst>
                <a:gd name="adj" fmla="val 24190"/>
              </a:avLst>
            </a:prstGeom>
            <a:solidFill>
              <a:schemeClr val="bg1">
                <a:alpha val="91000"/>
              </a:schemeClr>
            </a:solidFill>
            <a:ln>
              <a:gradFill>
                <a:gsLst>
                  <a:gs pos="0">
                    <a:srgbClr val="0066FF"/>
                  </a:gs>
                  <a:gs pos="100000">
                    <a:srgbClr val="0000FF"/>
                  </a:gs>
                </a:gsLst>
                <a:lin ang="5400000" scaled="1"/>
              </a:gradFill>
            </a:ln>
            <a:effectLst>
              <a:reflection blurRad="38100" stA="45000" endPos="65000" dist="50800" dir="5400000" sy="-100000" algn="bl" rotWithShape="0"/>
            </a:effectLst>
            <a:scene3d>
              <a:camera prst="isometricLeftDown"/>
              <a:lightRig rig="threePt" dir="t"/>
            </a:scene3d>
            <a:sp3d extrusionH="152400" prstMaterial="meta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30" name="Graphic 29" descr="Checkmark with solid fill">
              <a:extLst>
                <a:ext uri="{FF2B5EF4-FFF2-40B4-BE49-F238E27FC236}">
                  <a16:creationId xmlns:a16="http://schemas.microsoft.com/office/drawing/2014/main" id="{E2027305-0A54-274E-5DB6-09EE37CA2979}"/>
                </a:ext>
              </a:extLst>
            </p:cNvPr>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8919540" y="2179148"/>
              <a:ext cx="914400" cy="914400"/>
            </a:xfrm>
            <a:prstGeom prst="rect">
              <a:avLst/>
            </a:prstGeom>
            <a:scene3d>
              <a:camera prst="isometricLeftDown"/>
              <a:lightRig rig="threePt" dir="t"/>
            </a:scene3d>
          </p:spPr>
        </p:pic>
      </p:grpSp>
      <p:grpSp>
        <p:nvGrpSpPr>
          <p:cNvPr id="2" name="Group 1">
            <a:extLst>
              <a:ext uri="{FF2B5EF4-FFF2-40B4-BE49-F238E27FC236}">
                <a16:creationId xmlns:a16="http://schemas.microsoft.com/office/drawing/2014/main" id="{AB2B0156-1D8D-EA9B-EA12-4DD516ED84EB}"/>
              </a:ext>
            </a:extLst>
          </p:cNvPr>
          <p:cNvGrpSpPr/>
          <p:nvPr/>
        </p:nvGrpSpPr>
        <p:grpSpPr>
          <a:xfrm>
            <a:off x="5032937" y="4236812"/>
            <a:ext cx="3115326" cy="2024047"/>
            <a:chOff x="5222454" y="4201683"/>
            <a:chExt cx="3115326" cy="2024047"/>
          </a:xfrm>
        </p:grpSpPr>
        <p:grpSp>
          <p:nvGrpSpPr>
            <p:cNvPr id="3" name="Group 2">
              <a:extLst>
                <a:ext uri="{FF2B5EF4-FFF2-40B4-BE49-F238E27FC236}">
                  <a16:creationId xmlns:a16="http://schemas.microsoft.com/office/drawing/2014/main" id="{4DFEFCFD-AEA5-6176-9A33-C955CB2C2884}"/>
                </a:ext>
              </a:extLst>
            </p:cNvPr>
            <p:cNvGrpSpPr/>
            <p:nvPr/>
          </p:nvGrpSpPr>
          <p:grpSpPr>
            <a:xfrm>
              <a:off x="5318415" y="4435758"/>
              <a:ext cx="411011" cy="411011"/>
              <a:chOff x="5318415" y="4435758"/>
              <a:chExt cx="411011" cy="411011"/>
            </a:xfrm>
          </p:grpSpPr>
          <p:sp>
            <p:nvSpPr>
              <p:cNvPr id="6" name="Oval 5">
                <a:extLst>
                  <a:ext uri="{FF2B5EF4-FFF2-40B4-BE49-F238E27FC236}">
                    <a16:creationId xmlns:a16="http://schemas.microsoft.com/office/drawing/2014/main" id="{F5E28CFD-1A27-1637-BA42-04D53C7625A2}"/>
                  </a:ext>
                </a:extLst>
              </p:cNvPr>
              <p:cNvSpPr/>
              <p:nvPr/>
            </p:nvSpPr>
            <p:spPr>
              <a:xfrm>
                <a:off x="5538447" y="4455558"/>
                <a:ext cx="175729" cy="175729"/>
              </a:xfrm>
              <a:prstGeom prst="ellipse">
                <a:avLst/>
              </a:prstGeom>
              <a:gradFill>
                <a:gsLst>
                  <a:gs pos="0">
                    <a:srgbClr val="168489"/>
                  </a:gs>
                  <a:gs pos="48000">
                    <a:srgbClr val="A0C9CA"/>
                  </a:gs>
                  <a:gs pos="100000">
                    <a:srgbClr val="82ADD1"/>
                  </a:gs>
                </a:gsLst>
                <a:path path="circle">
                  <a:fillToRect l="100000" t="100000"/>
                </a:path>
              </a:gradFill>
              <a:ln>
                <a:noFill/>
              </a:ln>
              <a:scene3d>
                <a:camera prst="isometricLeftDown"/>
                <a:lightRig rig="threePt" dir="t">
                  <a:rot lat="0" lon="0" rev="7200000"/>
                </a:lightRig>
              </a:scene3d>
              <a:sp3d extrusionH="3048000">
                <a:bevelT w="38100" h="127000" prst="relaxedInset"/>
                <a:bevelB h="6096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8" name="Arrow: Chevron 7">
                <a:extLst>
                  <a:ext uri="{FF2B5EF4-FFF2-40B4-BE49-F238E27FC236}">
                    <a16:creationId xmlns:a16="http://schemas.microsoft.com/office/drawing/2014/main" id="{B0267E7C-F781-89E7-2FE5-AB72BDED2479}"/>
                  </a:ext>
                </a:extLst>
              </p:cNvPr>
              <p:cNvSpPr/>
              <p:nvPr/>
            </p:nvSpPr>
            <p:spPr>
              <a:xfrm>
                <a:off x="5318415" y="4435758"/>
                <a:ext cx="411011" cy="411011"/>
              </a:xfrm>
              <a:prstGeom prst="chevron">
                <a:avLst/>
              </a:prstGeom>
              <a:gradFill>
                <a:gsLst>
                  <a:gs pos="0">
                    <a:srgbClr val="0000FF"/>
                  </a:gs>
                  <a:gs pos="48000">
                    <a:srgbClr val="0066FF"/>
                  </a:gs>
                  <a:gs pos="100000">
                    <a:srgbClr val="6600CC"/>
                  </a:gs>
                </a:gsLst>
                <a:path path="circle">
                  <a:fillToRect l="100000" t="100000"/>
                </a:path>
              </a:gradFill>
              <a:ln>
                <a:noFill/>
              </a:ln>
              <a:scene3d>
                <a:camera prst="isometricRightUp"/>
                <a:lightRig rig="threePt" dir="t"/>
              </a:scene3d>
              <a:sp3d extrusionH="1397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pic>
          <p:nvPicPr>
            <p:cNvPr id="5" name="Picture 4">
              <a:extLst>
                <a:ext uri="{FF2B5EF4-FFF2-40B4-BE49-F238E27FC236}">
                  <a16:creationId xmlns:a16="http://schemas.microsoft.com/office/drawing/2014/main" id="{28898E84-FC0F-B56B-B19C-91584F9A9A3C}"/>
                </a:ext>
              </a:extLst>
            </p:cNvPr>
            <p:cNvPicPr>
              <a:picLocks noChangeAspect="1"/>
            </p:cNvPicPr>
            <p:nvPr/>
          </p:nvPicPr>
          <p:blipFill>
            <a:blip r:embed="rId7">
              <a:alphaModFix amt="16000"/>
              <a:extLst>
                <a:ext uri="{BEBA8EAE-BF5A-486C-A8C5-ECC9F3942E4B}">
                  <a14:imgProps xmlns:a14="http://schemas.microsoft.com/office/drawing/2010/main">
                    <a14:imgLayer r:embed="rId8">
                      <a14:imgEffect>
                        <a14:sharpenSoften amount="-100000"/>
                      </a14:imgEffect>
                    </a14:imgLayer>
                  </a14:imgProps>
                </a:ext>
              </a:extLst>
            </a:blip>
            <a:stretch>
              <a:fillRect/>
            </a:stretch>
          </p:blipFill>
          <p:spPr>
            <a:xfrm>
              <a:off x="5222454" y="4201683"/>
              <a:ext cx="3115326" cy="2024047"/>
            </a:xfrm>
            <a:prstGeom prst="rect">
              <a:avLst/>
            </a:prstGeom>
          </p:spPr>
        </p:pic>
      </p:grpSp>
      <p:grpSp>
        <p:nvGrpSpPr>
          <p:cNvPr id="31" name="Group 30">
            <a:extLst>
              <a:ext uri="{FF2B5EF4-FFF2-40B4-BE49-F238E27FC236}">
                <a16:creationId xmlns:a16="http://schemas.microsoft.com/office/drawing/2014/main" id="{BDDB9617-C2DD-1B6B-5C36-6567D862EBE6}"/>
              </a:ext>
            </a:extLst>
          </p:cNvPr>
          <p:cNvGrpSpPr/>
          <p:nvPr/>
        </p:nvGrpSpPr>
        <p:grpSpPr>
          <a:xfrm>
            <a:off x="6282078" y="3797084"/>
            <a:ext cx="2966488" cy="1672015"/>
            <a:chOff x="5099804" y="4684840"/>
            <a:chExt cx="2738477" cy="1543500"/>
          </a:xfrm>
        </p:grpSpPr>
        <p:sp>
          <p:nvSpPr>
            <p:cNvPr id="33" name="Rectangle: Rounded Corners 32">
              <a:extLst>
                <a:ext uri="{FF2B5EF4-FFF2-40B4-BE49-F238E27FC236}">
                  <a16:creationId xmlns:a16="http://schemas.microsoft.com/office/drawing/2014/main" id="{A7652C1B-9F6C-7C28-B494-7DFF3D17E643}"/>
                </a:ext>
              </a:extLst>
            </p:cNvPr>
            <p:cNvSpPr/>
            <p:nvPr/>
          </p:nvSpPr>
          <p:spPr>
            <a:xfrm>
              <a:off x="5099804" y="4783195"/>
              <a:ext cx="2733715" cy="1445145"/>
            </a:xfrm>
            <a:prstGeom prst="roundRect">
              <a:avLst/>
            </a:prstGeom>
            <a:gradFill flip="none" rotWithShape="1">
              <a:gsLst>
                <a:gs pos="0">
                  <a:srgbClr val="168489"/>
                </a:gs>
                <a:gs pos="85000">
                  <a:srgbClr val="168489"/>
                </a:gs>
              </a:gsLst>
              <a:lin ang="2700000" scaled="1"/>
              <a:tileRect/>
            </a:gradFill>
            <a:ln>
              <a:noFill/>
            </a:ln>
            <a:scene3d>
              <a:camera prst="isometricBottomDown"/>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4" name="Rectangle: Rounded Corners 33">
              <a:extLst>
                <a:ext uri="{FF2B5EF4-FFF2-40B4-BE49-F238E27FC236}">
                  <a16:creationId xmlns:a16="http://schemas.microsoft.com/office/drawing/2014/main" id="{9DFBB61E-6327-1706-82D1-866340D52E93}"/>
                </a:ext>
              </a:extLst>
            </p:cNvPr>
            <p:cNvSpPr/>
            <p:nvPr/>
          </p:nvSpPr>
          <p:spPr>
            <a:xfrm>
              <a:off x="5104566" y="4684840"/>
              <a:ext cx="2733715" cy="1445145"/>
            </a:xfrm>
            <a:prstGeom prst="roundRect">
              <a:avLst/>
            </a:prstGeom>
            <a:solidFill>
              <a:schemeClr val="bg1">
                <a:alpha val="74000"/>
              </a:schemeClr>
            </a:solidFill>
            <a:ln>
              <a:noFill/>
            </a:ln>
            <a:scene3d>
              <a:camera prst="isometricBottomDown"/>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grpSp>
        <p:nvGrpSpPr>
          <p:cNvPr id="40" name="Group 39">
            <a:extLst>
              <a:ext uri="{FF2B5EF4-FFF2-40B4-BE49-F238E27FC236}">
                <a16:creationId xmlns:a16="http://schemas.microsoft.com/office/drawing/2014/main" id="{F1AAF056-C014-F9F3-0104-52AD06A0D5AF}"/>
              </a:ext>
            </a:extLst>
          </p:cNvPr>
          <p:cNvGrpSpPr/>
          <p:nvPr/>
        </p:nvGrpSpPr>
        <p:grpSpPr>
          <a:xfrm>
            <a:off x="717622" y="326831"/>
            <a:ext cx="4719172" cy="1224951"/>
            <a:chOff x="862835" y="1302787"/>
            <a:chExt cx="4719172" cy="1224951"/>
          </a:xfrm>
        </p:grpSpPr>
        <p:sp>
          <p:nvSpPr>
            <p:cNvPr id="18" name="TextBox 17">
              <a:extLst>
                <a:ext uri="{FF2B5EF4-FFF2-40B4-BE49-F238E27FC236}">
                  <a16:creationId xmlns:a16="http://schemas.microsoft.com/office/drawing/2014/main" id="{1F9D889D-280A-D840-02CE-9F4254B86E77}"/>
                </a:ext>
              </a:extLst>
            </p:cNvPr>
            <p:cNvSpPr txBox="1"/>
            <p:nvPr/>
          </p:nvSpPr>
          <p:spPr>
            <a:xfrm>
              <a:off x="862835" y="1302787"/>
              <a:ext cx="3985898" cy="1224951"/>
            </a:xfrm>
            <a:prstGeom prst="rect">
              <a:avLst/>
            </a:prstGeom>
            <a:noFill/>
          </p:spPr>
          <p:txBody>
            <a:bodyPr wrap="square" rtlCol="0">
              <a:spAutoFit/>
            </a:bodyPr>
            <a:lstStyle/>
            <a:p>
              <a:pPr lvl="0" algn="r" rtl="1">
                <a:lnSpc>
                  <a:spcPct val="115000"/>
                </a:lnSpc>
                <a:spcAft>
                  <a:spcPts val="800"/>
                </a:spcAft>
                <a:buSzPts val="1800"/>
              </a:pPr>
              <a:r>
                <a:rPr lang="ar-SY" sz="3200" b="1" dirty="0">
                  <a:solidFill>
                    <a:schemeClr val="bg1"/>
                  </a:solidFill>
                  <a:latin typeface="Adobe Arabic" panose="02040503050201020203" pitchFamily="18" charset="-78"/>
                  <a:cs typeface="Adobe Arabic" panose="02040503050201020203" pitchFamily="18" charset="-78"/>
                </a:rPr>
                <a:t>صياغة تقرير المراجع الخارجي (الأجزاء والمكونات) </a:t>
              </a:r>
              <a:endParaRPr lang="en-US" sz="3200" b="1" dirty="0">
                <a:solidFill>
                  <a:schemeClr val="bg1"/>
                </a:solidFill>
                <a:latin typeface="Adobe Arabic" panose="02040503050201020203" pitchFamily="18" charset="-78"/>
                <a:cs typeface="Adobe Arabic" panose="02040503050201020203" pitchFamily="18" charset="-78"/>
              </a:endParaRPr>
            </a:p>
          </p:txBody>
        </p:sp>
        <p:pic>
          <p:nvPicPr>
            <p:cNvPr id="39" name="Picture 38">
              <a:extLst>
                <a:ext uri="{FF2B5EF4-FFF2-40B4-BE49-F238E27FC236}">
                  <a16:creationId xmlns:a16="http://schemas.microsoft.com/office/drawing/2014/main" id="{D1F9F773-E40C-FA12-B12D-615D8D79F151}"/>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5067939" y="1751334"/>
              <a:ext cx="514068" cy="514068"/>
            </a:xfrm>
            <a:prstGeom prst="rect">
              <a:avLst/>
            </a:prstGeom>
          </p:spPr>
        </p:pic>
      </p:grpSp>
      <p:grpSp>
        <p:nvGrpSpPr>
          <p:cNvPr id="57" name="Group 56">
            <a:extLst>
              <a:ext uri="{FF2B5EF4-FFF2-40B4-BE49-F238E27FC236}">
                <a16:creationId xmlns:a16="http://schemas.microsoft.com/office/drawing/2014/main" id="{AD56C5C4-049E-7A76-2358-945F75906187}"/>
              </a:ext>
            </a:extLst>
          </p:cNvPr>
          <p:cNvGrpSpPr/>
          <p:nvPr/>
        </p:nvGrpSpPr>
        <p:grpSpPr>
          <a:xfrm>
            <a:off x="717622" y="1712502"/>
            <a:ext cx="4719172" cy="1224951"/>
            <a:chOff x="862835" y="782033"/>
            <a:chExt cx="4719172" cy="1224951"/>
          </a:xfrm>
        </p:grpSpPr>
        <p:sp>
          <p:nvSpPr>
            <p:cNvPr id="58" name="TextBox 57">
              <a:extLst>
                <a:ext uri="{FF2B5EF4-FFF2-40B4-BE49-F238E27FC236}">
                  <a16:creationId xmlns:a16="http://schemas.microsoft.com/office/drawing/2014/main" id="{12515172-007B-27A4-9749-B90551E9467C}"/>
                </a:ext>
              </a:extLst>
            </p:cNvPr>
            <p:cNvSpPr txBox="1"/>
            <p:nvPr/>
          </p:nvSpPr>
          <p:spPr>
            <a:xfrm>
              <a:off x="862835" y="782033"/>
              <a:ext cx="3985898" cy="1224951"/>
            </a:xfrm>
            <a:prstGeom prst="rect">
              <a:avLst/>
            </a:prstGeom>
          </p:spPr>
          <p:txBody>
            <a:bodyPr wrap="square" rtlCol="0">
              <a:spAutoFit/>
            </a:bodyPr>
            <a:lstStyle/>
            <a:p>
              <a:pPr lvl="0" algn="r" rtl="1">
                <a:lnSpc>
                  <a:spcPct val="115000"/>
                </a:lnSpc>
                <a:spcAft>
                  <a:spcPts val="800"/>
                </a:spcAft>
                <a:buSzPts val="1800"/>
              </a:pPr>
              <a:r>
                <a:rPr lang="ar-SY" sz="3200" b="1" dirty="0">
                  <a:solidFill>
                    <a:schemeClr val="bg1"/>
                  </a:solidFill>
                  <a:latin typeface="Adobe Arabic" panose="02040503050201020203" pitchFamily="18" charset="-78"/>
                  <a:cs typeface="Adobe Arabic" panose="02040503050201020203" pitchFamily="18" charset="-78"/>
                </a:rPr>
                <a:t>أنواع تقارير المراجعة الخارجية (المقيدة وغير المقيدة) </a:t>
              </a:r>
              <a:endParaRPr lang="en-US" sz="3200" b="1" dirty="0">
                <a:solidFill>
                  <a:schemeClr val="bg1"/>
                </a:solidFill>
                <a:latin typeface="Adobe Arabic" panose="02040503050201020203" pitchFamily="18" charset="-78"/>
                <a:cs typeface="Adobe Arabic" panose="02040503050201020203" pitchFamily="18" charset="-78"/>
              </a:endParaRPr>
            </a:p>
          </p:txBody>
        </p:sp>
        <p:pic>
          <p:nvPicPr>
            <p:cNvPr id="59" name="Picture 58">
              <a:extLst>
                <a:ext uri="{FF2B5EF4-FFF2-40B4-BE49-F238E27FC236}">
                  <a16:creationId xmlns:a16="http://schemas.microsoft.com/office/drawing/2014/main" id="{E0A11ABB-642A-D5F1-60EB-F62C5D4300ED}"/>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5067939" y="1215744"/>
              <a:ext cx="514068" cy="514068"/>
            </a:xfrm>
            <a:prstGeom prst="rect">
              <a:avLst/>
            </a:prstGeom>
          </p:spPr>
        </p:pic>
      </p:grpSp>
      <p:grpSp>
        <p:nvGrpSpPr>
          <p:cNvPr id="63" name="Group 62">
            <a:extLst>
              <a:ext uri="{FF2B5EF4-FFF2-40B4-BE49-F238E27FC236}">
                <a16:creationId xmlns:a16="http://schemas.microsoft.com/office/drawing/2014/main" id="{4A37C4A0-2D81-13A0-8C15-EDD05D697FD0}"/>
              </a:ext>
            </a:extLst>
          </p:cNvPr>
          <p:cNvGrpSpPr/>
          <p:nvPr/>
        </p:nvGrpSpPr>
        <p:grpSpPr>
          <a:xfrm>
            <a:off x="717622" y="3098173"/>
            <a:ext cx="4719172" cy="1077218"/>
            <a:chOff x="862835" y="787411"/>
            <a:chExt cx="4719172" cy="1077218"/>
          </a:xfrm>
        </p:grpSpPr>
        <p:sp>
          <p:nvSpPr>
            <p:cNvPr id="64" name="TextBox 63">
              <a:extLst>
                <a:ext uri="{FF2B5EF4-FFF2-40B4-BE49-F238E27FC236}">
                  <a16:creationId xmlns:a16="http://schemas.microsoft.com/office/drawing/2014/main" id="{B277A60E-C198-FC23-FBFA-930AE19ACCBA}"/>
                </a:ext>
              </a:extLst>
            </p:cNvPr>
            <p:cNvSpPr txBox="1"/>
            <p:nvPr/>
          </p:nvSpPr>
          <p:spPr>
            <a:xfrm>
              <a:off x="862835" y="787411"/>
              <a:ext cx="3985898" cy="1077218"/>
            </a:xfrm>
            <a:prstGeom prst="rect">
              <a:avLst/>
            </a:prstGeom>
            <a:noFill/>
          </p:spPr>
          <p:txBody>
            <a:bodyPr wrap="square" rtlCol="0">
              <a:spAutoFit/>
            </a:bodyPr>
            <a:lstStyle/>
            <a:p>
              <a:pPr algn="r" rtl="1"/>
              <a:r>
                <a:rPr lang="ar-SY" sz="3200" b="1" dirty="0">
                  <a:solidFill>
                    <a:schemeClr val="bg1"/>
                  </a:solidFill>
                  <a:latin typeface="Adobe Arabic" panose="02040503050201020203" pitchFamily="18" charset="-78"/>
                  <a:cs typeface="Adobe Arabic" panose="02040503050201020203" pitchFamily="18" charset="-78"/>
                </a:rPr>
                <a:t>كيفية تجنب الأخطاء الشائعة في إعداد تقارير المراجعة الخارجية</a:t>
              </a:r>
              <a:endParaRPr lang="en-US" sz="3200" b="1" dirty="0">
                <a:solidFill>
                  <a:schemeClr val="bg1"/>
                </a:solidFill>
                <a:latin typeface="Adobe Arabic" panose="02040503050201020203" pitchFamily="18" charset="-78"/>
                <a:cs typeface="Adobe Arabic" panose="02040503050201020203" pitchFamily="18" charset="-78"/>
              </a:endParaRPr>
            </a:p>
          </p:txBody>
        </p:sp>
        <p:pic>
          <p:nvPicPr>
            <p:cNvPr id="65" name="Picture 64">
              <a:extLst>
                <a:ext uri="{FF2B5EF4-FFF2-40B4-BE49-F238E27FC236}">
                  <a16:creationId xmlns:a16="http://schemas.microsoft.com/office/drawing/2014/main" id="{8A48BA0A-A8E5-7FC8-7939-8205AECB004E}"/>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5067939" y="1068986"/>
              <a:ext cx="514068" cy="514068"/>
            </a:xfrm>
            <a:prstGeom prst="rect">
              <a:avLst/>
            </a:prstGeom>
          </p:spPr>
        </p:pic>
      </p:grpSp>
    </p:spTree>
    <p:extLst>
      <p:ext uri="{BB962C8B-B14F-4D97-AF65-F5344CB8AC3E}">
        <p14:creationId xmlns:p14="http://schemas.microsoft.com/office/powerpoint/2010/main" val="2577559335"/>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path" presetSubtype="0" repeatCount="indefinite" accel="50000" decel="50000" autoRev="1" fill="hold" nodeType="withEffect">
                                  <p:stCondLst>
                                    <p:cond delay="0"/>
                                  </p:stCondLst>
                                  <p:childTnLst>
                                    <p:animMotion origin="layout" path="M 0 0 L 0.25 0.25 E" pathEditMode="relative" ptsTypes="">
                                      <p:cBhvr>
                                        <p:cTn id="6" dur="5750" fill="hold"/>
                                        <p:tgtEl>
                                          <p:spTgt spid="130"/>
                                        </p:tgtEl>
                                        <p:attrNameLst>
                                          <p:attrName>ppt_x</p:attrName>
                                          <p:attrName>ppt_y</p:attrName>
                                        </p:attrNameLst>
                                      </p:cBhvr>
                                    </p:animMotion>
                                  </p:childTnLst>
                                </p:cTn>
                              </p:par>
                              <p:par>
                                <p:cTn id="7" presetID="56" presetClass="path" presetSubtype="0" repeatCount="indefinite" accel="50000" decel="50000" autoRev="1" fill="hold" grpId="0" nodeType="withEffect">
                                  <p:stCondLst>
                                    <p:cond delay="0"/>
                                  </p:stCondLst>
                                  <p:childTnLst>
                                    <p:animMotion origin="layout" path="M 4.16667E-7 3.7037E-6 L 0.02214 -0.02871 " pathEditMode="relative" rAng="0" ptsTypes="AA">
                                      <p:cBhvr>
                                        <p:cTn id="8" dur="9000" fill="hold"/>
                                        <p:tgtEl>
                                          <p:spTgt spid="112"/>
                                        </p:tgtEl>
                                        <p:attrNameLst>
                                          <p:attrName>ppt_x</p:attrName>
                                          <p:attrName>ppt_y</p:attrName>
                                        </p:attrNameLst>
                                      </p:cBhvr>
                                      <p:rCtr x="1107" y="-1435"/>
                                    </p:animMotion>
                                  </p:childTnLst>
                                </p:cTn>
                              </p:par>
                            </p:childTnLst>
                          </p:cTn>
                        </p:par>
                        <p:par>
                          <p:cTn id="9" fill="hold">
                            <p:stCondLst>
                              <p:cond delay="18000"/>
                            </p:stCondLst>
                            <p:childTnLst>
                              <p:par>
                                <p:cTn id="10" presetID="0" presetClass="path" presetSubtype="0" repeatCount="indefinite" accel="50000" decel="50000" autoRev="1" fill="hold" nodeType="afterEffect">
                                  <p:stCondLst>
                                    <p:cond delay="0"/>
                                  </p:stCondLst>
                                  <p:childTnLst>
                                    <p:animMotion origin="layout" path="M -0.00403 -0.00162 L -0.00403 -0.0007 C 0.00248 -0.00834 0.00951 -0.01459 0.01615 -0.02222 C 0.02344 -0.03056 0.02982 -0.04144 0.03737 -0.04931 C 0.05352 -0.06551 0.0474 -0.06528 0.05443 -0.06528 L 0.05443 -0.06505 " pathEditMode="relative" rAng="0" ptsTypes="AAAAAA">
                                      <p:cBhvr>
                                        <p:cTn id="11" dur="2000" fill="hold"/>
                                        <p:tgtEl>
                                          <p:spTgt spid="2"/>
                                        </p:tgtEl>
                                        <p:attrNameLst>
                                          <p:attrName>ppt_x</p:attrName>
                                          <p:attrName>ppt_y</p:attrName>
                                        </p:attrNameLst>
                                      </p:cBhvr>
                                      <p:rCtr x="2917" y="-3148"/>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 grpId="0"/>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07CA625-A54B-1631-AC4D-7E643BFC497A}"/>
            </a:ext>
          </a:extLst>
        </p:cNvPr>
        <p:cNvGrpSpPr/>
        <p:nvPr/>
      </p:nvGrpSpPr>
      <p:grpSpPr>
        <a:xfrm>
          <a:off x="0" y="0"/>
          <a:ext cx="0" cy="0"/>
          <a:chOff x="0" y="0"/>
          <a:chExt cx="0" cy="0"/>
        </a:xfrm>
      </p:grpSpPr>
      <p:pic>
        <p:nvPicPr>
          <p:cNvPr id="7" name="Picture 6">
            <a:extLst>
              <a:ext uri="{FF2B5EF4-FFF2-40B4-BE49-F238E27FC236}">
                <a16:creationId xmlns:a16="http://schemas.microsoft.com/office/drawing/2014/main" id="{5C973A8D-674C-26C5-3013-F089D591ADB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2" name="TextBox 1">
            <a:extLst>
              <a:ext uri="{FF2B5EF4-FFF2-40B4-BE49-F238E27FC236}">
                <a16:creationId xmlns:a16="http://schemas.microsoft.com/office/drawing/2014/main" id="{5064F0C2-33DF-EFAE-BF3E-6A50D70C0654}"/>
              </a:ext>
            </a:extLst>
          </p:cNvPr>
          <p:cNvSpPr txBox="1"/>
          <p:nvPr/>
        </p:nvSpPr>
        <p:spPr>
          <a:xfrm>
            <a:off x="6551097" y="3143250"/>
            <a:ext cx="4459683" cy="1366528"/>
          </a:xfrm>
          <a:prstGeom prst="rect">
            <a:avLst/>
          </a:prstGeom>
          <a:noFill/>
        </p:spPr>
        <p:txBody>
          <a:bodyPr wrap="square">
            <a:spAutoFit/>
          </a:bodyPr>
          <a:lstStyle>
            <a:defPPr>
              <a:defRPr lang="en-US"/>
            </a:defPPr>
            <a:lvl1pPr marR="0" algn="ctr" rtl="1">
              <a:lnSpc>
                <a:spcPct val="115000"/>
              </a:lnSpc>
              <a:spcBef>
                <a:spcPts val="0"/>
              </a:spcBef>
              <a:spcAft>
                <a:spcPts val="0"/>
              </a:spcAft>
              <a:defRPr sz="3600" b="1">
                <a:solidFill>
                  <a:srgbClr val="168489"/>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Y"/>
              <a:t>مقطع الفيديو الآتي يقدم معلومات عن أوراق عمل المراجع الخارجي:</a:t>
            </a:r>
            <a:endParaRPr lang="en-US"/>
          </a:p>
        </p:txBody>
      </p:sp>
      <p:sp>
        <p:nvSpPr>
          <p:cNvPr id="4" name="TextBox 3">
            <a:extLst>
              <a:ext uri="{FF2B5EF4-FFF2-40B4-BE49-F238E27FC236}">
                <a16:creationId xmlns:a16="http://schemas.microsoft.com/office/drawing/2014/main" id="{0646CC75-392A-F145-C622-F15DDD2E3BC2}"/>
              </a:ext>
            </a:extLst>
          </p:cNvPr>
          <p:cNvSpPr txBox="1"/>
          <p:nvPr/>
        </p:nvSpPr>
        <p:spPr>
          <a:xfrm>
            <a:off x="1181220" y="915909"/>
            <a:ext cx="4829799" cy="729430"/>
          </a:xfrm>
          <a:prstGeom prst="rect">
            <a:avLst/>
          </a:prstGeom>
          <a:noFill/>
        </p:spPr>
        <p:txBody>
          <a:bodyPr wrap="square">
            <a:spAutoFit/>
          </a:bodyPr>
          <a:lstStyle>
            <a:defPPr>
              <a:defRPr lang="en-US"/>
            </a:defPPr>
            <a:lvl1pPr marR="0" algn="ctr" rtl="1">
              <a:lnSpc>
                <a:spcPct val="115000"/>
              </a:lnSpc>
              <a:spcBef>
                <a:spcPts val="0"/>
              </a:spcBef>
              <a:spcAft>
                <a:spcPts val="0"/>
              </a:spcAft>
              <a:defRPr sz="3600" b="1">
                <a:solidFill>
                  <a:srgbClr val="168489"/>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solidFill>
                  <a:schemeClr val="tx1"/>
                </a:solidFill>
              </a:rPr>
              <a:t>اضغط للمشاهدة</a:t>
            </a:r>
            <a:endParaRPr lang="en-US" dirty="0">
              <a:solidFill>
                <a:schemeClr val="tx1"/>
              </a:solidFill>
            </a:endParaRPr>
          </a:p>
        </p:txBody>
      </p:sp>
      <p:pic>
        <p:nvPicPr>
          <p:cNvPr id="3" name="Picture 2">
            <a:hlinkClick r:id="rId4"/>
            <a:extLst>
              <a:ext uri="{FF2B5EF4-FFF2-40B4-BE49-F238E27FC236}">
                <a16:creationId xmlns:a16="http://schemas.microsoft.com/office/drawing/2014/main" id="{1B28BFA2-8CD8-0F77-BF6E-3D221EB3E7CC}"/>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198035" y="1645339"/>
            <a:ext cx="5183098" cy="5183098"/>
          </a:xfrm>
          <a:prstGeom prst="rect">
            <a:avLst/>
          </a:prstGeom>
          <a:noFill/>
          <a:ln>
            <a:noFill/>
          </a:ln>
        </p:spPr>
      </p:pic>
    </p:spTree>
    <p:extLst>
      <p:ext uri="{BB962C8B-B14F-4D97-AF65-F5344CB8AC3E}">
        <p14:creationId xmlns:p14="http://schemas.microsoft.com/office/powerpoint/2010/main" val="2514324054"/>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wipe(down)">
                                      <p:cBhvr>
                                        <p:cTn id="1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F520EC4-D96F-13B9-BA23-61A871D6396F}"/>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3DB7D2EE-9868-B5E8-7FE9-31A5D15CDC89}"/>
              </a:ext>
            </a:extLst>
          </p:cNvPr>
          <p:cNvSpPr txBox="1"/>
          <p:nvPr/>
        </p:nvSpPr>
        <p:spPr>
          <a:xfrm>
            <a:off x="2779494" y="-181335"/>
            <a:ext cx="6633012" cy="729430"/>
          </a:xfrm>
          <a:prstGeom prst="rect">
            <a:avLst/>
          </a:prstGeom>
          <a:noFill/>
        </p:spPr>
        <p:txBody>
          <a:bodyPr wrap="square">
            <a:spAutoFit/>
          </a:bodyPr>
          <a:lstStyle/>
          <a:p>
            <a:pPr algn="ctr" rtl="1">
              <a:lnSpc>
                <a:spcPct val="115000"/>
              </a:lnSpc>
            </a:pPr>
            <a:r>
              <a:rPr lang="ar-EG" sz="3600" b="1" dirty="0">
                <a:solidFill>
                  <a:schemeClr val="bg1"/>
                </a:solidFill>
                <a:latin typeface="Adobe Arabic" panose="02040503050201020203" pitchFamily="18" charset="-78"/>
                <a:cs typeface="Adobe Arabic" panose="02040503050201020203" pitchFamily="18" charset="-78"/>
              </a:rPr>
              <a:t>صياغة تقرير المراجع الخارجي (الأجزاء والمكونات)</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38D5620C-756A-8F00-6F92-611EA9B996D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pic>
        <p:nvPicPr>
          <p:cNvPr id="3" name="Picture 2">
            <a:extLst>
              <a:ext uri="{FF2B5EF4-FFF2-40B4-BE49-F238E27FC236}">
                <a16:creationId xmlns:a16="http://schemas.microsoft.com/office/drawing/2014/main" id="{FEA5A9BE-3E6B-989A-63D7-03F2FE4FEBB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98244" y="1581150"/>
            <a:ext cx="4762500" cy="4762500"/>
          </a:xfrm>
          <a:prstGeom prst="rect">
            <a:avLst/>
          </a:prstGeom>
        </p:spPr>
      </p:pic>
      <p:sp>
        <p:nvSpPr>
          <p:cNvPr id="10" name="TextBox 9">
            <a:extLst>
              <a:ext uri="{FF2B5EF4-FFF2-40B4-BE49-F238E27FC236}">
                <a16:creationId xmlns:a16="http://schemas.microsoft.com/office/drawing/2014/main" id="{9DD65E60-6085-EE01-06A8-250B8CACE760}"/>
              </a:ext>
            </a:extLst>
          </p:cNvPr>
          <p:cNvSpPr txBox="1"/>
          <p:nvPr/>
        </p:nvSpPr>
        <p:spPr>
          <a:xfrm>
            <a:off x="5692878" y="2408128"/>
            <a:ext cx="5338916" cy="3108543"/>
          </a:xfrm>
          <a:prstGeom prst="rect">
            <a:avLst/>
          </a:prstGeom>
          <a:noFill/>
        </p:spPr>
        <p:txBody>
          <a:bodyPr wrap="square">
            <a:spAutoFit/>
          </a:bodyPr>
          <a:lstStyle>
            <a:defPPr>
              <a:defRPr lang="en-US"/>
            </a:defPPr>
            <a:lvl1pPr algn="just" rtl="1">
              <a:defRPr sz="2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defRPr>
            </a:lvl1pPr>
          </a:lstStyle>
          <a:p>
            <a:r>
              <a:rPr lang="ar-SA" dirty="0"/>
              <a:t>تقرير المراجع الخارجي هو مستند رسمي يُصدره المراجع الخارجي بعد انتهاء عملية المراجعة. يُعبّر التقرير عن رأي المراجع بشأن ما إذا كانت القوائم المالية تُظهر بشكل عادل الوضع المالي للشركة وأداءها وفقاً لإطار إعداد التقارير المالية المطبق (مثل المعايير الدولية لإعداد التقارير المالية </a:t>
            </a:r>
            <a:r>
              <a:rPr lang="en-US" dirty="0"/>
              <a:t>IFRS </a:t>
            </a:r>
            <a:r>
              <a:rPr lang="ar-SA" dirty="0"/>
              <a:t>أو المبادئ المحاسبية المقبولة عموماً </a:t>
            </a:r>
            <a:r>
              <a:rPr lang="en-US" dirty="0"/>
              <a:t>GAAP</a:t>
            </a:r>
            <a:r>
              <a:rPr lang="ar-SA" dirty="0"/>
              <a:t>)</a:t>
            </a:r>
            <a:endParaRPr lang="en-US" dirty="0"/>
          </a:p>
        </p:txBody>
      </p:sp>
    </p:spTree>
    <p:extLst>
      <p:ext uri="{BB962C8B-B14F-4D97-AF65-F5344CB8AC3E}">
        <p14:creationId xmlns:p14="http://schemas.microsoft.com/office/powerpoint/2010/main" val="1852176988"/>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down)">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DBFD53B-D75E-5F60-7F34-3CD0AA7464D3}"/>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B645B2BD-0CA7-C3DA-A410-4C5D1E72FCC9}"/>
              </a:ext>
            </a:extLst>
          </p:cNvPr>
          <p:cNvSpPr txBox="1"/>
          <p:nvPr/>
        </p:nvSpPr>
        <p:spPr>
          <a:xfrm>
            <a:off x="2779494" y="-181335"/>
            <a:ext cx="6633012" cy="729430"/>
          </a:xfrm>
          <a:prstGeom prst="rect">
            <a:avLst/>
          </a:prstGeom>
          <a:noFill/>
        </p:spPr>
        <p:txBody>
          <a:bodyPr wrap="square">
            <a:spAutoFit/>
          </a:bodyPr>
          <a:lstStyle/>
          <a:p>
            <a:pPr algn="ctr" rtl="1">
              <a:lnSpc>
                <a:spcPct val="115000"/>
              </a:lnSpc>
            </a:pPr>
            <a:r>
              <a:rPr lang="ar-SA" sz="3600" b="1" dirty="0">
                <a:solidFill>
                  <a:schemeClr val="bg1"/>
                </a:solidFill>
                <a:latin typeface="Adobe Arabic" panose="02040503050201020203" pitchFamily="18" charset="-78"/>
                <a:cs typeface="Adobe Arabic" panose="02040503050201020203" pitchFamily="18" charset="-78"/>
              </a:rPr>
              <a:t>أهمية تقرير المراجع الخارجي</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61838916-23CC-30BF-0D4E-FE698B7204D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grpSp>
        <p:nvGrpSpPr>
          <p:cNvPr id="29" name="Group 28">
            <a:extLst>
              <a:ext uri="{FF2B5EF4-FFF2-40B4-BE49-F238E27FC236}">
                <a16:creationId xmlns:a16="http://schemas.microsoft.com/office/drawing/2014/main" id="{0D84608C-3FEC-4333-B7A3-B5AA38B7C3EA}"/>
              </a:ext>
            </a:extLst>
          </p:cNvPr>
          <p:cNvGrpSpPr/>
          <p:nvPr/>
        </p:nvGrpSpPr>
        <p:grpSpPr>
          <a:xfrm>
            <a:off x="8726764" y="1981200"/>
            <a:ext cx="3465236" cy="3399825"/>
            <a:chOff x="8726764" y="1809750"/>
            <a:chExt cx="3465236" cy="3399825"/>
          </a:xfrm>
        </p:grpSpPr>
        <p:grpSp>
          <p:nvGrpSpPr>
            <p:cNvPr id="15" name="Group 14">
              <a:extLst>
                <a:ext uri="{FF2B5EF4-FFF2-40B4-BE49-F238E27FC236}">
                  <a16:creationId xmlns:a16="http://schemas.microsoft.com/office/drawing/2014/main" id="{765593CF-A5AA-9655-9303-3C0E213087A4}"/>
                </a:ext>
              </a:extLst>
            </p:cNvPr>
            <p:cNvGrpSpPr/>
            <p:nvPr/>
          </p:nvGrpSpPr>
          <p:grpSpPr>
            <a:xfrm>
              <a:off x="8726764" y="1809750"/>
              <a:ext cx="3465236" cy="3399825"/>
              <a:chOff x="4037800" y="0"/>
              <a:chExt cx="1681635" cy="1650308"/>
            </a:xfrm>
          </p:grpSpPr>
          <p:sp>
            <p:nvSpPr>
              <p:cNvPr id="20" name="Freeform: Shape 19">
                <a:extLst>
                  <a:ext uri="{FF2B5EF4-FFF2-40B4-BE49-F238E27FC236}">
                    <a16:creationId xmlns:a16="http://schemas.microsoft.com/office/drawing/2014/main" id="{061DEE2C-0503-29BF-008D-AF5899B1F0EC}"/>
                  </a:ext>
                </a:extLst>
              </p:cNvPr>
              <p:cNvSpPr/>
              <p:nvPr/>
            </p:nvSpPr>
            <p:spPr>
              <a:xfrm rot="16200000" flipV="1">
                <a:off x="4157667" y="18563"/>
                <a:ext cx="1155964" cy="1155959"/>
              </a:xfrm>
              <a:custGeom>
                <a:avLst/>
                <a:gdLst>
                  <a:gd name="connsiteX0" fmla="*/ 903732 w 2383587"/>
                  <a:gd name="connsiteY0" fmla="*/ 0 h 2383577"/>
                  <a:gd name="connsiteX1" fmla="*/ 1284870 w 2383587"/>
                  <a:gd name="connsiteY1" fmla="*/ 157611 h 2383577"/>
                  <a:gd name="connsiteX2" fmla="*/ 1588517 w 2383587"/>
                  <a:gd name="connsiteY2" fmla="*/ 461273 h 2383577"/>
                  <a:gd name="connsiteX3" fmla="*/ 1588517 w 2383587"/>
                  <a:gd name="connsiteY3" fmla="*/ 1223460 h 2383577"/>
                  <a:gd name="connsiteX4" fmla="*/ 1588517 w 2383587"/>
                  <a:gd name="connsiteY4" fmla="*/ 1545550 h 2383577"/>
                  <a:gd name="connsiteX5" fmla="*/ 1593112 w 2383587"/>
                  <a:gd name="connsiteY5" fmla="*/ 1550128 h 2383577"/>
                  <a:gd name="connsiteX6" fmla="*/ 1832422 w 2383587"/>
                  <a:gd name="connsiteY6" fmla="*/ 1602322 h 2383577"/>
                  <a:gd name="connsiteX7" fmla="*/ 2264973 w 2383587"/>
                  <a:gd name="connsiteY7" fmla="*/ 1692860 h 2383577"/>
                  <a:gd name="connsiteX8" fmla="*/ 2246476 w 2383587"/>
                  <a:gd name="connsiteY8" fmla="*/ 2283243 h 2383577"/>
                  <a:gd name="connsiteX9" fmla="*/ 1703634 w 2383587"/>
                  <a:gd name="connsiteY9" fmla="*/ 2275574 h 2383577"/>
                  <a:gd name="connsiteX10" fmla="*/ 1602303 w 2383587"/>
                  <a:gd name="connsiteY10" fmla="*/ 1832386 h 2383577"/>
                  <a:gd name="connsiteX11" fmla="*/ 1550260 w 2383587"/>
                  <a:gd name="connsiteY11" fmla="*/ 1593165 h 2383577"/>
                  <a:gd name="connsiteX12" fmla="*/ 1545549 w 2383587"/>
                  <a:gd name="connsiteY12" fmla="*/ 1588472 h 2383577"/>
                  <a:gd name="connsiteX13" fmla="*/ 1223520 w 2383587"/>
                  <a:gd name="connsiteY13" fmla="*/ 1588472 h 2383577"/>
                  <a:gd name="connsiteX14" fmla="*/ 461244 w 2383587"/>
                  <a:gd name="connsiteY14" fmla="*/ 1588472 h 2383577"/>
                  <a:gd name="connsiteX15" fmla="*/ 157597 w 2383587"/>
                  <a:gd name="connsiteY15" fmla="*/ 1284811 h 2383577"/>
                  <a:gd name="connsiteX16" fmla="*/ 157597 w 2383587"/>
                  <a:gd name="connsiteY16" fmla="*/ 522623 h 2383577"/>
                  <a:gd name="connsiteX17" fmla="*/ 522594 w 2383587"/>
                  <a:gd name="connsiteY17" fmla="*/ 157611 h 2383577"/>
                  <a:gd name="connsiteX18" fmla="*/ 903732 w 2383587"/>
                  <a:gd name="connsiteY18" fmla="*/ 0 h 23835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383587" h="2383577">
                    <a:moveTo>
                      <a:pt x="903732" y="0"/>
                    </a:moveTo>
                    <a:cubicBezTo>
                      <a:pt x="1041769" y="0"/>
                      <a:pt x="1179806" y="52537"/>
                      <a:pt x="1284870" y="157611"/>
                    </a:cubicBezTo>
                    <a:lnTo>
                      <a:pt x="1588517" y="461273"/>
                    </a:lnTo>
                    <a:cubicBezTo>
                      <a:pt x="1798646" y="671421"/>
                      <a:pt x="1798646" y="1013427"/>
                      <a:pt x="1588517" y="1223460"/>
                    </a:cubicBezTo>
                    <a:cubicBezTo>
                      <a:pt x="1499594" y="1312510"/>
                      <a:pt x="1499594" y="1456615"/>
                      <a:pt x="1588517" y="1545550"/>
                    </a:cubicBezTo>
                    <a:lnTo>
                      <a:pt x="1593112" y="1550128"/>
                    </a:lnTo>
                    <a:cubicBezTo>
                      <a:pt x="1656071" y="1613081"/>
                      <a:pt x="1749589" y="1634485"/>
                      <a:pt x="1832422" y="1602322"/>
                    </a:cubicBezTo>
                    <a:cubicBezTo>
                      <a:pt x="1976606" y="1545550"/>
                      <a:pt x="2148362" y="1576225"/>
                      <a:pt x="2264973" y="1692860"/>
                    </a:cubicBezTo>
                    <a:cubicBezTo>
                      <a:pt x="2429031" y="1856880"/>
                      <a:pt x="2422942" y="2126891"/>
                      <a:pt x="2246476" y="2283243"/>
                    </a:cubicBezTo>
                    <a:cubicBezTo>
                      <a:pt x="2091608" y="2419793"/>
                      <a:pt x="1853906" y="2416703"/>
                      <a:pt x="1703634" y="2275574"/>
                    </a:cubicBezTo>
                    <a:cubicBezTo>
                      <a:pt x="1577833" y="2157566"/>
                      <a:pt x="1544056" y="1981184"/>
                      <a:pt x="1602303" y="1832386"/>
                    </a:cubicBezTo>
                    <a:cubicBezTo>
                      <a:pt x="1634587" y="1749517"/>
                      <a:pt x="1613103" y="1656004"/>
                      <a:pt x="1550260" y="1593165"/>
                    </a:cubicBezTo>
                    <a:lnTo>
                      <a:pt x="1545549" y="1588472"/>
                    </a:lnTo>
                    <a:cubicBezTo>
                      <a:pt x="1456627" y="1499537"/>
                      <a:pt x="1312443" y="1499537"/>
                      <a:pt x="1223520" y="1588472"/>
                    </a:cubicBezTo>
                    <a:cubicBezTo>
                      <a:pt x="1013392" y="1798620"/>
                      <a:pt x="671373" y="1798620"/>
                      <a:pt x="461244" y="1588472"/>
                    </a:cubicBezTo>
                    <a:lnTo>
                      <a:pt x="157597" y="1284811"/>
                    </a:lnTo>
                    <a:cubicBezTo>
                      <a:pt x="-52532" y="1074777"/>
                      <a:pt x="-52532" y="732771"/>
                      <a:pt x="157597" y="522623"/>
                    </a:cubicBezTo>
                    <a:lnTo>
                      <a:pt x="522594" y="157611"/>
                    </a:lnTo>
                    <a:cubicBezTo>
                      <a:pt x="627658" y="52537"/>
                      <a:pt x="765695" y="0"/>
                      <a:pt x="903732" y="0"/>
                    </a:cubicBezTo>
                    <a:close/>
                  </a:path>
                </a:pathLst>
              </a:custGeom>
              <a:solidFill>
                <a:srgbClr val="168489"/>
              </a:solidFill>
              <a:ln w="12700">
                <a:miter lim="400000"/>
              </a:ln>
            </p:spPr>
            <p:txBody>
              <a:bodyPr wrap="square" lIns="38100" tIns="38100" rIns="38100" bIns="38100" anchor="ctr">
                <a:noAutofit/>
              </a:bodyPr>
              <a:lstStyle/>
              <a:p>
                <a:endParaRPr lang="en-US" sz="3200"/>
              </a:p>
            </p:txBody>
          </p:sp>
          <p:sp>
            <p:nvSpPr>
              <p:cNvPr id="21" name="مربع نص 28">
                <a:extLst>
                  <a:ext uri="{FF2B5EF4-FFF2-40B4-BE49-F238E27FC236}">
                    <a16:creationId xmlns:a16="http://schemas.microsoft.com/office/drawing/2014/main" id="{86AB04A7-205E-31EE-0B39-0A218B1FFE98}"/>
                  </a:ext>
                </a:extLst>
              </p:cNvPr>
              <p:cNvSpPr txBox="1"/>
              <p:nvPr/>
            </p:nvSpPr>
            <p:spPr>
              <a:xfrm>
                <a:off x="4037800" y="1339561"/>
                <a:ext cx="1681635" cy="310747"/>
              </a:xfrm>
              <a:prstGeom prst="rect">
                <a:avLst/>
              </a:prstGeom>
              <a:noFill/>
            </p:spPr>
            <p:txBody>
              <a:bodyPr wrap="square" rtlCol="1">
                <a:spAutoFit/>
              </a:bodyPr>
              <a:lstStyle/>
              <a:p>
                <a:pPr algn="ctr" rtl="0">
                  <a:lnSpc>
                    <a:spcPct val="115000"/>
                  </a:lnSpc>
                </a:pPr>
                <a:r>
                  <a:rPr lang="ar-SA"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تعزيز الثقة</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22" name="مربع نص 28">
                <a:extLst>
                  <a:ext uri="{FF2B5EF4-FFF2-40B4-BE49-F238E27FC236}">
                    <a16:creationId xmlns:a16="http://schemas.microsoft.com/office/drawing/2014/main" id="{DEB711FA-3CC7-39F1-E7FC-B330FA1E7F26}"/>
                  </a:ext>
                </a:extLst>
              </p:cNvPr>
              <p:cNvSpPr txBox="1"/>
              <p:nvPr/>
            </p:nvSpPr>
            <p:spPr>
              <a:xfrm>
                <a:off x="4235584" y="0"/>
                <a:ext cx="246380" cy="300476"/>
              </a:xfrm>
              <a:prstGeom prst="rect">
                <a:avLst/>
              </a:prstGeom>
              <a:noFill/>
            </p:spPr>
            <p:txBody>
              <a:bodyPr wrap="square" rtlCol="1">
                <a:spAutoFit/>
              </a:bodyPr>
              <a:lstStyle/>
              <a:p>
                <a:pPr algn="ctr" rtl="0">
                  <a:lnSpc>
                    <a:spcPct val="115000"/>
                  </a:lnSpc>
                </a:pPr>
                <a:r>
                  <a:rPr lang="en-GB" sz="3200" kern="1200">
                    <a:solidFill>
                      <a:srgbClr val="FFFFFF"/>
                    </a:solidFill>
                    <a:effectLst/>
                    <a:latin typeface="Aller" panose="02000503030000020004" pitchFamily="2" charset="0"/>
                    <a:ea typeface="Calibri" panose="020F0502020204030204" pitchFamily="34" charset="0"/>
                    <a:cs typeface="GE Dinar Two Medium" panose="020A0503020102020204" pitchFamily="18" charset="-78"/>
                  </a:rPr>
                  <a:t>1</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pic>
          <p:nvPicPr>
            <p:cNvPr id="5" name="Graphic 54" descr="Questions with solid fill">
              <a:extLst>
                <a:ext uri="{FF2B5EF4-FFF2-40B4-BE49-F238E27FC236}">
                  <a16:creationId xmlns:a16="http://schemas.microsoft.com/office/drawing/2014/main" id="{6E7F56F9-A548-B6BD-6E36-8ED9ED9A2685}"/>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9887430" y="2738581"/>
              <a:ext cx="1099583" cy="1099327"/>
            </a:xfrm>
            <a:prstGeom prst="rect">
              <a:avLst/>
            </a:prstGeom>
          </p:spPr>
        </p:pic>
      </p:grpSp>
      <p:grpSp>
        <p:nvGrpSpPr>
          <p:cNvPr id="31" name="Group 30">
            <a:extLst>
              <a:ext uri="{FF2B5EF4-FFF2-40B4-BE49-F238E27FC236}">
                <a16:creationId xmlns:a16="http://schemas.microsoft.com/office/drawing/2014/main" id="{17EF6DF6-DADD-BD14-EB39-8C477DC2617A}"/>
              </a:ext>
            </a:extLst>
          </p:cNvPr>
          <p:cNvGrpSpPr/>
          <p:nvPr/>
        </p:nvGrpSpPr>
        <p:grpSpPr>
          <a:xfrm>
            <a:off x="3187552" y="1981200"/>
            <a:ext cx="3002922" cy="3399825"/>
            <a:chOff x="3187552" y="1809750"/>
            <a:chExt cx="3002922" cy="3399825"/>
          </a:xfrm>
        </p:grpSpPr>
        <p:grpSp>
          <p:nvGrpSpPr>
            <p:cNvPr id="16" name="Group 15">
              <a:extLst>
                <a:ext uri="{FF2B5EF4-FFF2-40B4-BE49-F238E27FC236}">
                  <a16:creationId xmlns:a16="http://schemas.microsoft.com/office/drawing/2014/main" id="{39F171B5-E6D5-D889-6A40-0768B1A27373}"/>
                </a:ext>
              </a:extLst>
            </p:cNvPr>
            <p:cNvGrpSpPr/>
            <p:nvPr/>
          </p:nvGrpSpPr>
          <p:grpSpPr>
            <a:xfrm>
              <a:off x="3187552" y="1809750"/>
              <a:ext cx="3002922" cy="3399825"/>
              <a:chOff x="1349937" y="0"/>
              <a:chExt cx="1457282" cy="1650307"/>
            </a:xfrm>
          </p:grpSpPr>
          <p:sp>
            <p:nvSpPr>
              <p:cNvPr id="17" name="Freeform: Shape 16">
                <a:extLst>
                  <a:ext uri="{FF2B5EF4-FFF2-40B4-BE49-F238E27FC236}">
                    <a16:creationId xmlns:a16="http://schemas.microsoft.com/office/drawing/2014/main" id="{095CEEEF-7B51-7686-E279-783ED0960D79}"/>
                  </a:ext>
                </a:extLst>
              </p:cNvPr>
              <p:cNvSpPr/>
              <p:nvPr/>
            </p:nvSpPr>
            <p:spPr>
              <a:xfrm rot="16200000" flipV="1">
                <a:off x="1349935" y="18563"/>
                <a:ext cx="1155964" cy="1155959"/>
              </a:xfrm>
              <a:custGeom>
                <a:avLst/>
                <a:gdLst>
                  <a:gd name="connsiteX0" fmla="*/ 903732 w 2383587"/>
                  <a:gd name="connsiteY0" fmla="*/ 0 h 2383577"/>
                  <a:gd name="connsiteX1" fmla="*/ 1284870 w 2383587"/>
                  <a:gd name="connsiteY1" fmla="*/ 157611 h 2383577"/>
                  <a:gd name="connsiteX2" fmla="*/ 1588517 w 2383587"/>
                  <a:gd name="connsiteY2" fmla="*/ 461273 h 2383577"/>
                  <a:gd name="connsiteX3" fmla="*/ 1588517 w 2383587"/>
                  <a:gd name="connsiteY3" fmla="*/ 1223460 h 2383577"/>
                  <a:gd name="connsiteX4" fmla="*/ 1588517 w 2383587"/>
                  <a:gd name="connsiteY4" fmla="*/ 1545550 h 2383577"/>
                  <a:gd name="connsiteX5" fmla="*/ 1593112 w 2383587"/>
                  <a:gd name="connsiteY5" fmla="*/ 1550128 h 2383577"/>
                  <a:gd name="connsiteX6" fmla="*/ 1832422 w 2383587"/>
                  <a:gd name="connsiteY6" fmla="*/ 1602322 h 2383577"/>
                  <a:gd name="connsiteX7" fmla="*/ 2264973 w 2383587"/>
                  <a:gd name="connsiteY7" fmla="*/ 1692860 h 2383577"/>
                  <a:gd name="connsiteX8" fmla="*/ 2246476 w 2383587"/>
                  <a:gd name="connsiteY8" fmla="*/ 2283243 h 2383577"/>
                  <a:gd name="connsiteX9" fmla="*/ 1703634 w 2383587"/>
                  <a:gd name="connsiteY9" fmla="*/ 2275574 h 2383577"/>
                  <a:gd name="connsiteX10" fmla="*/ 1602303 w 2383587"/>
                  <a:gd name="connsiteY10" fmla="*/ 1832386 h 2383577"/>
                  <a:gd name="connsiteX11" fmla="*/ 1550260 w 2383587"/>
                  <a:gd name="connsiteY11" fmla="*/ 1593165 h 2383577"/>
                  <a:gd name="connsiteX12" fmla="*/ 1545549 w 2383587"/>
                  <a:gd name="connsiteY12" fmla="*/ 1588472 h 2383577"/>
                  <a:gd name="connsiteX13" fmla="*/ 1223520 w 2383587"/>
                  <a:gd name="connsiteY13" fmla="*/ 1588472 h 2383577"/>
                  <a:gd name="connsiteX14" fmla="*/ 461244 w 2383587"/>
                  <a:gd name="connsiteY14" fmla="*/ 1588472 h 2383577"/>
                  <a:gd name="connsiteX15" fmla="*/ 157597 w 2383587"/>
                  <a:gd name="connsiteY15" fmla="*/ 1284811 h 2383577"/>
                  <a:gd name="connsiteX16" fmla="*/ 157597 w 2383587"/>
                  <a:gd name="connsiteY16" fmla="*/ 522623 h 2383577"/>
                  <a:gd name="connsiteX17" fmla="*/ 522594 w 2383587"/>
                  <a:gd name="connsiteY17" fmla="*/ 157611 h 2383577"/>
                  <a:gd name="connsiteX18" fmla="*/ 903732 w 2383587"/>
                  <a:gd name="connsiteY18" fmla="*/ 0 h 23835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383587" h="2383577">
                    <a:moveTo>
                      <a:pt x="903732" y="0"/>
                    </a:moveTo>
                    <a:cubicBezTo>
                      <a:pt x="1041769" y="0"/>
                      <a:pt x="1179806" y="52537"/>
                      <a:pt x="1284870" y="157611"/>
                    </a:cubicBezTo>
                    <a:lnTo>
                      <a:pt x="1588517" y="461273"/>
                    </a:lnTo>
                    <a:cubicBezTo>
                      <a:pt x="1798646" y="671421"/>
                      <a:pt x="1798646" y="1013427"/>
                      <a:pt x="1588517" y="1223460"/>
                    </a:cubicBezTo>
                    <a:cubicBezTo>
                      <a:pt x="1499594" y="1312510"/>
                      <a:pt x="1499594" y="1456615"/>
                      <a:pt x="1588517" y="1545550"/>
                    </a:cubicBezTo>
                    <a:lnTo>
                      <a:pt x="1593112" y="1550128"/>
                    </a:lnTo>
                    <a:cubicBezTo>
                      <a:pt x="1656071" y="1613081"/>
                      <a:pt x="1749589" y="1634485"/>
                      <a:pt x="1832422" y="1602322"/>
                    </a:cubicBezTo>
                    <a:cubicBezTo>
                      <a:pt x="1976606" y="1545550"/>
                      <a:pt x="2148362" y="1576225"/>
                      <a:pt x="2264973" y="1692860"/>
                    </a:cubicBezTo>
                    <a:cubicBezTo>
                      <a:pt x="2429031" y="1856880"/>
                      <a:pt x="2422942" y="2126891"/>
                      <a:pt x="2246476" y="2283243"/>
                    </a:cubicBezTo>
                    <a:cubicBezTo>
                      <a:pt x="2091608" y="2419793"/>
                      <a:pt x="1853906" y="2416703"/>
                      <a:pt x="1703634" y="2275574"/>
                    </a:cubicBezTo>
                    <a:cubicBezTo>
                      <a:pt x="1577833" y="2157566"/>
                      <a:pt x="1544056" y="1981184"/>
                      <a:pt x="1602303" y="1832386"/>
                    </a:cubicBezTo>
                    <a:cubicBezTo>
                      <a:pt x="1634587" y="1749517"/>
                      <a:pt x="1613103" y="1656004"/>
                      <a:pt x="1550260" y="1593165"/>
                    </a:cubicBezTo>
                    <a:lnTo>
                      <a:pt x="1545549" y="1588472"/>
                    </a:lnTo>
                    <a:cubicBezTo>
                      <a:pt x="1456627" y="1499537"/>
                      <a:pt x="1312443" y="1499537"/>
                      <a:pt x="1223520" y="1588472"/>
                    </a:cubicBezTo>
                    <a:cubicBezTo>
                      <a:pt x="1013392" y="1798620"/>
                      <a:pt x="671373" y="1798620"/>
                      <a:pt x="461244" y="1588472"/>
                    </a:cubicBezTo>
                    <a:lnTo>
                      <a:pt x="157597" y="1284811"/>
                    </a:lnTo>
                    <a:cubicBezTo>
                      <a:pt x="-52532" y="1074777"/>
                      <a:pt x="-52532" y="732771"/>
                      <a:pt x="157597" y="522623"/>
                    </a:cubicBezTo>
                    <a:lnTo>
                      <a:pt x="522594" y="157611"/>
                    </a:lnTo>
                    <a:cubicBezTo>
                      <a:pt x="627658" y="52537"/>
                      <a:pt x="765695" y="0"/>
                      <a:pt x="903732" y="0"/>
                    </a:cubicBezTo>
                    <a:close/>
                  </a:path>
                </a:pathLst>
              </a:custGeom>
              <a:solidFill>
                <a:srgbClr val="FFD366"/>
              </a:solidFill>
              <a:ln w="12700">
                <a:miter lim="400000"/>
              </a:ln>
            </p:spPr>
            <p:txBody>
              <a:bodyPr wrap="square" lIns="38100" tIns="38100" rIns="38100" bIns="38100" anchor="ctr">
                <a:noAutofit/>
              </a:bodyPr>
              <a:lstStyle/>
              <a:p>
                <a:endParaRPr lang="en-US" sz="3200"/>
              </a:p>
            </p:txBody>
          </p:sp>
          <p:sp>
            <p:nvSpPr>
              <p:cNvPr id="18" name="مربع نص 28">
                <a:extLst>
                  <a:ext uri="{FF2B5EF4-FFF2-40B4-BE49-F238E27FC236}">
                    <a16:creationId xmlns:a16="http://schemas.microsoft.com/office/drawing/2014/main" id="{31DB0011-A350-5995-07AD-B83335FDCC66}"/>
                  </a:ext>
                </a:extLst>
              </p:cNvPr>
              <p:cNvSpPr txBox="1"/>
              <p:nvPr/>
            </p:nvSpPr>
            <p:spPr>
              <a:xfrm>
                <a:off x="1392307" y="1339560"/>
                <a:ext cx="1414912" cy="310747"/>
              </a:xfrm>
              <a:prstGeom prst="rect">
                <a:avLst/>
              </a:prstGeom>
              <a:noFill/>
            </p:spPr>
            <p:txBody>
              <a:bodyPr wrap="square" rtlCol="1">
                <a:spAutoFit/>
              </a:bodyPr>
              <a:lstStyle/>
              <a:p>
                <a:pPr algn="ctr" rtl="0">
                  <a:lnSpc>
                    <a:spcPct val="115000"/>
                  </a:lnSpc>
                </a:pPr>
                <a:r>
                  <a:rPr lang="ar-SA" sz="32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مساعدة أصحاب القرار</a:t>
                </a:r>
                <a:endParaRPr lang="en-US"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19" name="مربع نص 28">
                <a:extLst>
                  <a:ext uri="{FF2B5EF4-FFF2-40B4-BE49-F238E27FC236}">
                    <a16:creationId xmlns:a16="http://schemas.microsoft.com/office/drawing/2014/main" id="{54482FCF-F6F5-752E-B0F6-F21983306233}"/>
                  </a:ext>
                </a:extLst>
              </p:cNvPr>
              <p:cNvSpPr txBox="1"/>
              <p:nvPr/>
            </p:nvSpPr>
            <p:spPr>
              <a:xfrm>
                <a:off x="1428117" y="0"/>
                <a:ext cx="247015" cy="300476"/>
              </a:xfrm>
              <a:prstGeom prst="rect">
                <a:avLst/>
              </a:prstGeom>
              <a:noFill/>
            </p:spPr>
            <p:txBody>
              <a:bodyPr wrap="square" rtlCol="1">
                <a:spAutoFit/>
              </a:bodyPr>
              <a:lstStyle/>
              <a:p>
                <a:pPr algn="ctr" rtl="0">
                  <a:lnSpc>
                    <a:spcPct val="115000"/>
                  </a:lnSpc>
                </a:pPr>
                <a:r>
                  <a:rPr lang="en-GB" sz="3200" kern="1200">
                    <a:solidFill>
                      <a:srgbClr val="FFFFFF"/>
                    </a:solidFill>
                    <a:effectLst/>
                    <a:latin typeface="Aller" panose="02000503030000020004" pitchFamily="2" charset="0"/>
                    <a:ea typeface="Calibri" panose="020F0502020204030204" pitchFamily="34" charset="0"/>
                    <a:cs typeface="GE Dinar Two Medium" panose="020A0503020102020204" pitchFamily="18" charset="-78"/>
                  </a:rPr>
                  <a:t>3</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pic>
          <p:nvPicPr>
            <p:cNvPr id="6" name="Graphic 60" descr="Document with solid fill">
              <a:extLst>
                <a:ext uri="{FF2B5EF4-FFF2-40B4-BE49-F238E27FC236}">
                  <a16:creationId xmlns:a16="http://schemas.microsoft.com/office/drawing/2014/main" id="{ABC35F98-6754-3232-8208-3B64C996635D}"/>
                </a:ext>
              </a:extLst>
            </p:cNvPr>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4075098" y="2732872"/>
              <a:ext cx="1215393" cy="1215111"/>
            </a:xfrm>
            <a:prstGeom prst="rect">
              <a:avLst/>
            </a:prstGeom>
          </p:spPr>
        </p:pic>
      </p:grpSp>
      <p:grpSp>
        <p:nvGrpSpPr>
          <p:cNvPr id="32" name="Group 31">
            <a:extLst>
              <a:ext uri="{FF2B5EF4-FFF2-40B4-BE49-F238E27FC236}">
                <a16:creationId xmlns:a16="http://schemas.microsoft.com/office/drawing/2014/main" id="{443A3FB9-307D-BDFE-1CF6-FEEDFFC23C4B}"/>
              </a:ext>
            </a:extLst>
          </p:cNvPr>
          <p:cNvGrpSpPr/>
          <p:nvPr/>
        </p:nvGrpSpPr>
        <p:grpSpPr>
          <a:xfrm>
            <a:off x="405566" y="1981200"/>
            <a:ext cx="2939979" cy="3399827"/>
            <a:chOff x="405566" y="1809750"/>
            <a:chExt cx="2939979" cy="3399827"/>
          </a:xfrm>
        </p:grpSpPr>
        <p:grpSp>
          <p:nvGrpSpPr>
            <p:cNvPr id="12" name="Group 11">
              <a:extLst>
                <a:ext uri="{FF2B5EF4-FFF2-40B4-BE49-F238E27FC236}">
                  <a16:creationId xmlns:a16="http://schemas.microsoft.com/office/drawing/2014/main" id="{D3B15CCA-3BFA-6B7E-9FA9-EA3258148F87}"/>
                </a:ext>
              </a:extLst>
            </p:cNvPr>
            <p:cNvGrpSpPr/>
            <p:nvPr/>
          </p:nvGrpSpPr>
          <p:grpSpPr>
            <a:xfrm>
              <a:off x="405566" y="1809750"/>
              <a:ext cx="2939979" cy="3399827"/>
              <a:chOff x="0" y="0"/>
              <a:chExt cx="1426737" cy="1650307"/>
            </a:xfrm>
          </p:grpSpPr>
          <p:sp>
            <p:nvSpPr>
              <p:cNvPr id="26" name="Freeform: Shape 25">
                <a:extLst>
                  <a:ext uri="{FF2B5EF4-FFF2-40B4-BE49-F238E27FC236}">
                    <a16:creationId xmlns:a16="http://schemas.microsoft.com/office/drawing/2014/main" id="{FB9CBA5D-66A6-D0D3-4933-35E95D51930C}"/>
                  </a:ext>
                </a:extLst>
              </p:cNvPr>
              <p:cNvSpPr/>
              <p:nvPr/>
            </p:nvSpPr>
            <p:spPr>
              <a:xfrm rot="16200000" flipV="1">
                <a:off x="-2" y="18563"/>
                <a:ext cx="1155964" cy="1155959"/>
              </a:xfrm>
              <a:custGeom>
                <a:avLst/>
                <a:gdLst>
                  <a:gd name="connsiteX0" fmla="*/ 903732 w 2383587"/>
                  <a:gd name="connsiteY0" fmla="*/ 0 h 2383577"/>
                  <a:gd name="connsiteX1" fmla="*/ 1284870 w 2383587"/>
                  <a:gd name="connsiteY1" fmla="*/ 157611 h 2383577"/>
                  <a:gd name="connsiteX2" fmla="*/ 1588517 w 2383587"/>
                  <a:gd name="connsiteY2" fmla="*/ 461273 h 2383577"/>
                  <a:gd name="connsiteX3" fmla="*/ 1588517 w 2383587"/>
                  <a:gd name="connsiteY3" fmla="*/ 1223460 h 2383577"/>
                  <a:gd name="connsiteX4" fmla="*/ 1588517 w 2383587"/>
                  <a:gd name="connsiteY4" fmla="*/ 1545550 h 2383577"/>
                  <a:gd name="connsiteX5" fmla="*/ 1593112 w 2383587"/>
                  <a:gd name="connsiteY5" fmla="*/ 1550128 h 2383577"/>
                  <a:gd name="connsiteX6" fmla="*/ 1832422 w 2383587"/>
                  <a:gd name="connsiteY6" fmla="*/ 1602322 h 2383577"/>
                  <a:gd name="connsiteX7" fmla="*/ 2264973 w 2383587"/>
                  <a:gd name="connsiteY7" fmla="*/ 1692860 h 2383577"/>
                  <a:gd name="connsiteX8" fmla="*/ 2246476 w 2383587"/>
                  <a:gd name="connsiteY8" fmla="*/ 2283243 h 2383577"/>
                  <a:gd name="connsiteX9" fmla="*/ 1703634 w 2383587"/>
                  <a:gd name="connsiteY9" fmla="*/ 2275574 h 2383577"/>
                  <a:gd name="connsiteX10" fmla="*/ 1602303 w 2383587"/>
                  <a:gd name="connsiteY10" fmla="*/ 1832386 h 2383577"/>
                  <a:gd name="connsiteX11" fmla="*/ 1550260 w 2383587"/>
                  <a:gd name="connsiteY11" fmla="*/ 1593165 h 2383577"/>
                  <a:gd name="connsiteX12" fmla="*/ 1545549 w 2383587"/>
                  <a:gd name="connsiteY12" fmla="*/ 1588472 h 2383577"/>
                  <a:gd name="connsiteX13" fmla="*/ 1223520 w 2383587"/>
                  <a:gd name="connsiteY13" fmla="*/ 1588472 h 2383577"/>
                  <a:gd name="connsiteX14" fmla="*/ 461244 w 2383587"/>
                  <a:gd name="connsiteY14" fmla="*/ 1588472 h 2383577"/>
                  <a:gd name="connsiteX15" fmla="*/ 157597 w 2383587"/>
                  <a:gd name="connsiteY15" fmla="*/ 1284811 h 2383577"/>
                  <a:gd name="connsiteX16" fmla="*/ 157597 w 2383587"/>
                  <a:gd name="connsiteY16" fmla="*/ 522623 h 2383577"/>
                  <a:gd name="connsiteX17" fmla="*/ 522594 w 2383587"/>
                  <a:gd name="connsiteY17" fmla="*/ 157611 h 2383577"/>
                  <a:gd name="connsiteX18" fmla="*/ 903732 w 2383587"/>
                  <a:gd name="connsiteY18" fmla="*/ 0 h 23835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383587" h="2383577">
                    <a:moveTo>
                      <a:pt x="903732" y="0"/>
                    </a:moveTo>
                    <a:cubicBezTo>
                      <a:pt x="1041769" y="0"/>
                      <a:pt x="1179806" y="52537"/>
                      <a:pt x="1284870" y="157611"/>
                    </a:cubicBezTo>
                    <a:lnTo>
                      <a:pt x="1588517" y="461273"/>
                    </a:lnTo>
                    <a:cubicBezTo>
                      <a:pt x="1798646" y="671421"/>
                      <a:pt x="1798646" y="1013427"/>
                      <a:pt x="1588517" y="1223460"/>
                    </a:cubicBezTo>
                    <a:cubicBezTo>
                      <a:pt x="1499594" y="1312510"/>
                      <a:pt x="1499594" y="1456615"/>
                      <a:pt x="1588517" y="1545550"/>
                    </a:cubicBezTo>
                    <a:lnTo>
                      <a:pt x="1593112" y="1550128"/>
                    </a:lnTo>
                    <a:cubicBezTo>
                      <a:pt x="1656071" y="1613081"/>
                      <a:pt x="1749589" y="1634485"/>
                      <a:pt x="1832422" y="1602322"/>
                    </a:cubicBezTo>
                    <a:cubicBezTo>
                      <a:pt x="1976606" y="1545550"/>
                      <a:pt x="2148362" y="1576225"/>
                      <a:pt x="2264973" y="1692860"/>
                    </a:cubicBezTo>
                    <a:cubicBezTo>
                      <a:pt x="2429031" y="1856880"/>
                      <a:pt x="2422942" y="2126891"/>
                      <a:pt x="2246476" y="2283243"/>
                    </a:cubicBezTo>
                    <a:cubicBezTo>
                      <a:pt x="2091608" y="2419793"/>
                      <a:pt x="1853906" y="2416703"/>
                      <a:pt x="1703634" y="2275574"/>
                    </a:cubicBezTo>
                    <a:cubicBezTo>
                      <a:pt x="1577833" y="2157566"/>
                      <a:pt x="1544056" y="1981184"/>
                      <a:pt x="1602303" y="1832386"/>
                    </a:cubicBezTo>
                    <a:cubicBezTo>
                      <a:pt x="1634587" y="1749517"/>
                      <a:pt x="1613103" y="1656004"/>
                      <a:pt x="1550260" y="1593165"/>
                    </a:cubicBezTo>
                    <a:lnTo>
                      <a:pt x="1545549" y="1588472"/>
                    </a:lnTo>
                    <a:cubicBezTo>
                      <a:pt x="1456627" y="1499537"/>
                      <a:pt x="1312443" y="1499537"/>
                      <a:pt x="1223520" y="1588472"/>
                    </a:cubicBezTo>
                    <a:cubicBezTo>
                      <a:pt x="1013392" y="1798620"/>
                      <a:pt x="671373" y="1798620"/>
                      <a:pt x="461244" y="1588472"/>
                    </a:cubicBezTo>
                    <a:lnTo>
                      <a:pt x="157597" y="1284811"/>
                    </a:lnTo>
                    <a:cubicBezTo>
                      <a:pt x="-52532" y="1074777"/>
                      <a:pt x="-52532" y="732771"/>
                      <a:pt x="157597" y="522623"/>
                    </a:cubicBezTo>
                    <a:lnTo>
                      <a:pt x="522594" y="157611"/>
                    </a:lnTo>
                    <a:cubicBezTo>
                      <a:pt x="627658" y="52537"/>
                      <a:pt x="765695" y="0"/>
                      <a:pt x="903732" y="0"/>
                    </a:cubicBezTo>
                    <a:close/>
                  </a:path>
                </a:pathLst>
              </a:custGeom>
              <a:solidFill>
                <a:srgbClr val="B2CDE3"/>
              </a:solidFill>
              <a:ln w="12700">
                <a:miter lim="400000"/>
              </a:ln>
            </p:spPr>
            <p:txBody>
              <a:bodyPr wrap="square" lIns="38100" tIns="38100" rIns="38100" bIns="38100" anchor="ctr">
                <a:noAutofit/>
              </a:bodyPr>
              <a:lstStyle/>
              <a:p>
                <a:endParaRPr lang="en-US" sz="3200"/>
              </a:p>
            </p:txBody>
          </p:sp>
          <p:sp>
            <p:nvSpPr>
              <p:cNvPr id="27" name="مربع نص 28">
                <a:extLst>
                  <a:ext uri="{FF2B5EF4-FFF2-40B4-BE49-F238E27FC236}">
                    <a16:creationId xmlns:a16="http://schemas.microsoft.com/office/drawing/2014/main" id="{ED0325F7-3879-A50F-A11E-F0C2AB570B72}"/>
                  </a:ext>
                </a:extLst>
              </p:cNvPr>
              <p:cNvSpPr txBox="1"/>
              <p:nvPr/>
            </p:nvSpPr>
            <p:spPr>
              <a:xfrm>
                <a:off x="16270" y="1339560"/>
                <a:ext cx="1410467" cy="310747"/>
              </a:xfrm>
              <a:prstGeom prst="rect">
                <a:avLst/>
              </a:prstGeom>
              <a:noFill/>
            </p:spPr>
            <p:txBody>
              <a:bodyPr wrap="square" rtlCol="1">
                <a:spAutoFit/>
              </a:bodyPr>
              <a:lstStyle/>
              <a:p>
                <a:pPr algn="ctr" rtl="0">
                  <a:lnSpc>
                    <a:spcPct val="115000"/>
                  </a:lnSpc>
                </a:pPr>
                <a:r>
                  <a:rPr lang="ar-SA"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الامتثال التنظيمي</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28" name="مربع نص 28">
                <a:extLst>
                  <a:ext uri="{FF2B5EF4-FFF2-40B4-BE49-F238E27FC236}">
                    <a16:creationId xmlns:a16="http://schemas.microsoft.com/office/drawing/2014/main" id="{C8A51796-1E6B-E693-89E7-E6548039C71E}"/>
                  </a:ext>
                </a:extLst>
              </p:cNvPr>
              <p:cNvSpPr txBox="1"/>
              <p:nvPr/>
            </p:nvSpPr>
            <p:spPr>
              <a:xfrm>
                <a:off x="78311" y="0"/>
                <a:ext cx="247015" cy="300476"/>
              </a:xfrm>
              <a:prstGeom prst="rect">
                <a:avLst/>
              </a:prstGeom>
              <a:noFill/>
            </p:spPr>
            <p:txBody>
              <a:bodyPr wrap="square" rtlCol="1">
                <a:spAutoFit/>
              </a:bodyPr>
              <a:lstStyle/>
              <a:p>
                <a:pPr algn="ctr" rtl="0">
                  <a:lnSpc>
                    <a:spcPct val="115000"/>
                  </a:lnSpc>
                </a:pPr>
                <a:r>
                  <a:rPr lang="en-GB" sz="3200" kern="1200">
                    <a:solidFill>
                      <a:srgbClr val="FFFFFF"/>
                    </a:solidFill>
                    <a:effectLst/>
                    <a:latin typeface="Aller" panose="02000503030000020004" pitchFamily="2" charset="0"/>
                    <a:ea typeface="Calibri" panose="020F0502020204030204" pitchFamily="34" charset="0"/>
                    <a:cs typeface="GE Dinar Two Medium" panose="020A0503020102020204" pitchFamily="18" charset="-78"/>
                  </a:rPr>
                  <a:t>4</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pic>
          <p:nvPicPr>
            <p:cNvPr id="7" name="Graphic 71" descr="List with solid fill">
              <a:extLst>
                <a:ext uri="{FF2B5EF4-FFF2-40B4-BE49-F238E27FC236}">
                  <a16:creationId xmlns:a16="http://schemas.microsoft.com/office/drawing/2014/main" id="{D19495A0-4D9C-D97A-AB03-7B89CCD0B543}"/>
                </a:ext>
              </a:extLst>
            </p:cNvPr>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1306994" y="2726780"/>
              <a:ext cx="1211350" cy="1211046"/>
            </a:xfrm>
            <a:prstGeom prst="rect">
              <a:avLst/>
            </a:prstGeom>
          </p:spPr>
        </p:pic>
      </p:grpSp>
      <p:grpSp>
        <p:nvGrpSpPr>
          <p:cNvPr id="30" name="Group 29">
            <a:extLst>
              <a:ext uri="{FF2B5EF4-FFF2-40B4-BE49-F238E27FC236}">
                <a16:creationId xmlns:a16="http://schemas.microsoft.com/office/drawing/2014/main" id="{C2FE108D-F703-BF40-E6AB-B726F38246C2}"/>
              </a:ext>
            </a:extLst>
          </p:cNvPr>
          <p:cNvGrpSpPr/>
          <p:nvPr/>
        </p:nvGrpSpPr>
        <p:grpSpPr>
          <a:xfrm>
            <a:off x="6056548" y="1981200"/>
            <a:ext cx="2948329" cy="3399825"/>
            <a:chOff x="6056548" y="1809750"/>
            <a:chExt cx="2948329" cy="3399825"/>
          </a:xfrm>
        </p:grpSpPr>
        <p:grpSp>
          <p:nvGrpSpPr>
            <p:cNvPr id="14" name="Group 13">
              <a:extLst>
                <a:ext uri="{FF2B5EF4-FFF2-40B4-BE49-F238E27FC236}">
                  <a16:creationId xmlns:a16="http://schemas.microsoft.com/office/drawing/2014/main" id="{58BA8A4F-E7BE-C425-ACB6-99004CC47348}"/>
                </a:ext>
              </a:extLst>
            </p:cNvPr>
            <p:cNvGrpSpPr/>
            <p:nvPr/>
          </p:nvGrpSpPr>
          <p:grpSpPr>
            <a:xfrm>
              <a:off x="6056548" y="1809750"/>
              <a:ext cx="2948329" cy="3399825"/>
              <a:chOff x="2742095" y="0"/>
              <a:chExt cx="1430790" cy="1650308"/>
            </a:xfrm>
          </p:grpSpPr>
          <p:sp>
            <p:nvSpPr>
              <p:cNvPr id="23" name="Freeform: Shape 22">
                <a:extLst>
                  <a:ext uri="{FF2B5EF4-FFF2-40B4-BE49-F238E27FC236}">
                    <a16:creationId xmlns:a16="http://schemas.microsoft.com/office/drawing/2014/main" id="{7B2410EB-34F9-8E70-81F5-99CF4ED4FFA2}"/>
                  </a:ext>
                </a:extLst>
              </p:cNvPr>
              <p:cNvSpPr/>
              <p:nvPr/>
            </p:nvSpPr>
            <p:spPr>
              <a:xfrm rot="16200000" flipV="1">
                <a:off x="2807726" y="18563"/>
                <a:ext cx="1155964" cy="1155959"/>
              </a:xfrm>
              <a:custGeom>
                <a:avLst/>
                <a:gdLst>
                  <a:gd name="connsiteX0" fmla="*/ 903732 w 2383587"/>
                  <a:gd name="connsiteY0" fmla="*/ 0 h 2383577"/>
                  <a:gd name="connsiteX1" fmla="*/ 1284870 w 2383587"/>
                  <a:gd name="connsiteY1" fmla="*/ 157611 h 2383577"/>
                  <a:gd name="connsiteX2" fmla="*/ 1588517 w 2383587"/>
                  <a:gd name="connsiteY2" fmla="*/ 461273 h 2383577"/>
                  <a:gd name="connsiteX3" fmla="*/ 1588517 w 2383587"/>
                  <a:gd name="connsiteY3" fmla="*/ 1223460 h 2383577"/>
                  <a:gd name="connsiteX4" fmla="*/ 1588517 w 2383587"/>
                  <a:gd name="connsiteY4" fmla="*/ 1545550 h 2383577"/>
                  <a:gd name="connsiteX5" fmla="*/ 1593112 w 2383587"/>
                  <a:gd name="connsiteY5" fmla="*/ 1550128 h 2383577"/>
                  <a:gd name="connsiteX6" fmla="*/ 1832422 w 2383587"/>
                  <a:gd name="connsiteY6" fmla="*/ 1602322 h 2383577"/>
                  <a:gd name="connsiteX7" fmla="*/ 2264973 w 2383587"/>
                  <a:gd name="connsiteY7" fmla="*/ 1692860 h 2383577"/>
                  <a:gd name="connsiteX8" fmla="*/ 2246476 w 2383587"/>
                  <a:gd name="connsiteY8" fmla="*/ 2283243 h 2383577"/>
                  <a:gd name="connsiteX9" fmla="*/ 1703634 w 2383587"/>
                  <a:gd name="connsiteY9" fmla="*/ 2275574 h 2383577"/>
                  <a:gd name="connsiteX10" fmla="*/ 1602303 w 2383587"/>
                  <a:gd name="connsiteY10" fmla="*/ 1832386 h 2383577"/>
                  <a:gd name="connsiteX11" fmla="*/ 1550260 w 2383587"/>
                  <a:gd name="connsiteY11" fmla="*/ 1593165 h 2383577"/>
                  <a:gd name="connsiteX12" fmla="*/ 1545549 w 2383587"/>
                  <a:gd name="connsiteY12" fmla="*/ 1588472 h 2383577"/>
                  <a:gd name="connsiteX13" fmla="*/ 1223520 w 2383587"/>
                  <a:gd name="connsiteY13" fmla="*/ 1588472 h 2383577"/>
                  <a:gd name="connsiteX14" fmla="*/ 461244 w 2383587"/>
                  <a:gd name="connsiteY14" fmla="*/ 1588472 h 2383577"/>
                  <a:gd name="connsiteX15" fmla="*/ 157597 w 2383587"/>
                  <a:gd name="connsiteY15" fmla="*/ 1284811 h 2383577"/>
                  <a:gd name="connsiteX16" fmla="*/ 157597 w 2383587"/>
                  <a:gd name="connsiteY16" fmla="*/ 522623 h 2383577"/>
                  <a:gd name="connsiteX17" fmla="*/ 522594 w 2383587"/>
                  <a:gd name="connsiteY17" fmla="*/ 157611 h 2383577"/>
                  <a:gd name="connsiteX18" fmla="*/ 903732 w 2383587"/>
                  <a:gd name="connsiteY18" fmla="*/ 0 h 23835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383587" h="2383577">
                    <a:moveTo>
                      <a:pt x="903732" y="0"/>
                    </a:moveTo>
                    <a:cubicBezTo>
                      <a:pt x="1041769" y="0"/>
                      <a:pt x="1179806" y="52537"/>
                      <a:pt x="1284870" y="157611"/>
                    </a:cubicBezTo>
                    <a:lnTo>
                      <a:pt x="1588517" y="461273"/>
                    </a:lnTo>
                    <a:cubicBezTo>
                      <a:pt x="1798646" y="671421"/>
                      <a:pt x="1798646" y="1013427"/>
                      <a:pt x="1588517" y="1223460"/>
                    </a:cubicBezTo>
                    <a:cubicBezTo>
                      <a:pt x="1499594" y="1312510"/>
                      <a:pt x="1499594" y="1456615"/>
                      <a:pt x="1588517" y="1545550"/>
                    </a:cubicBezTo>
                    <a:lnTo>
                      <a:pt x="1593112" y="1550128"/>
                    </a:lnTo>
                    <a:cubicBezTo>
                      <a:pt x="1656071" y="1613081"/>
                      <a:pt x="1749589" y="1634485"/>
                      <a:pt x="1832422" y="1602322"/>
                    </a:cubicBezTo>
                    <a:cubicBezTo>
                      <a:pt x="1976606" y="1545550"/>
                      <a:pt x="2148362" y="1576225"/>
                      <a:pt x="2264973" y="1692860"/>
                    </a:cubicBezTo>
                    <a:cubicBezTo>
                      <a:pt x="2429031" y="1856880"/>
                      <a:pt x="2422942" y="2126891"/>
                      <a:pt x="2246476" y="2283243"/>
                    </a:cubicBezTo>
                    <a:cubicBezTo>
                      <a:pt x="2091608" y="2419793"/>
                      <a:pt x="1853906" y="2416703"/>
                      <a:pt x="1703634" y="2275574"/>
                    </a:cubicBezTo>
                    <a:cubicBezTo>
                      <a:pt x="1577833" y="2157566"/>
                      <a:pt x="1544056" y="1981184"/>
                      <a:pt x="1602303" y="1832386"/>
                    </a:cubicBezTo>
                    <a:cubicBezTo>
                      <a:pt x="1634587" y="1749517"/>
                      <a:pt x="1613103" y="1656004"/>
                      <a:pt x="1550260" y="1593165"/>
                    </a:cubicBezTo>
                    <a:lnTo>
                      <a:pt x="1545549" y="1588472"/>
                    </a:lnTo>
                    <a:cubicBezTo>
                      <a:pt x="1456627" y="1499537"/>
                      <a:pt x="1312443" y="1499537"/>
                      <a:pt x="1223520" y="1588472"/>
                    </a:cubicBezTo>
                    <a:cubicBezTo>
                      <a:pt x="1013392" y="1798620"/>
                      <a:pt x="671373" y="1798620"/>
                      <a:pt x="461244" y="1588472"/>
                    </a:cubicBezTo>
                    <a:lnTo>
                      <a:pt x="157597" y="1284811"/>
                    </a:lnTo>
                    <a:cubicBezTo>
                      <a:pt x="-52532" y="1074777"/>
                      <a:pt x="-52532" y="732771"/>
                      <a:pt x="157597" y="522623"/>
                    </a:cubicBezTo>
                    <a:lnTo>
                      <a:pt x="522594" y="157611"/>
                    </a:lnTo>
                    <a:cubicBezTo>
                      <a:pt x="627658" y="52537"/>
                      <a:pt x="765695" y="0"/>
                      <a:pt x="903732" y="0"/>
                    </a:cubicBezTo>
                    <a:close/>
                  </a:path>
                </a:pathLst>
              </a:custGeom>
              <a:solidFill>
                <a:srgbClr val="BFBFBF"/>
              </a:solidFill>
              <a:ln w="12700">
                <a:miter lim="400000"/>
              </a:ln>
            </p:spPr>
            <p:txBody>
              <a:bodyPr wrap="square" lIns="38100" tIns="38100" rIns="38100" bIns="38100" anchor="ctr">
                <a:noAutofit/>
              </a:bodyPr>
              <a:lstStyle/>
              <a:p>
                <a:endParaRPr lang="en-US" sz="3200"/>
              </a:p>
            </p:txBody>
          </p:sp>
          <p:sp>
            <p:nvSpPr>
              <p:cNvPr id="24" name="مربع نص 28">
                <a:extLst>
                  <a:ext uri="{FF2B5EF4-FFF2-40B4-BE49-F238E27FC236}">
                    <a16:creationId xmlns:a16="http://schemas.microsoft.com/office/drawing/2014/main" id="{2D5833FF-D230-ECAF-46BF-938C1B01AE5C}"/>
                  </a:ext>
                </a:extLst>
              </p:cNvPr>
              <p:cNvSpPr txBox="1"/>
              <p:nvPr/>
            </p:nvSpPr>
            <p:spPr>
              <a:xfrm>
                <a:off x="2742095" y="1339561"/>
                <a:ext cx="1430790" cy="310747"/>
              </a:xfrm>
              <a:prstGeom prst="rect">
                <a:avLst/>
              </a:prstGeom>
              <a:noFill/>
            </p:spPr>
            <p:txBody>
              <a:bodyPr wrap="square" rtlCol="1">
                <a:spAutoFit/>
              </a:bodyPr>
              <a:lstStyle/>
              <a:p>
                <a:pPr algn="ctr" rtl="0">
                  <a:lnSpc>
                    <a:spcPct val="115000"/>
                  </a:lnSpc>
                </a:pPr>
                <a:r>
                  <a:rPr lang="ar-SA"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توفير الشفافية</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25" name="مربع نص 28">
                <a:extLst>
                  <a:ext uri="{FF2B5EF4-FFF2-40B4-BE49-F238E27FC236}">
                    <a16:creationId xmlns:a16="http://schemas.microsoft.com/office/drawing/2014/main" id="{786C4733-FB0A-7E30-CE57-3AEAE0F487C6}"/>
                  </a:ext>
                </a:extLst>
              </p:cNvPr>
              <p:cNvSpPr txBox="1"/>
              <p:nvPr/>
            </p:nvSpPr>
            <p:spPr>
              <a:xfrm>
                <a:off x="2885877" y="0"/>
                <a:ext cx="247015" cy="300476"/>
              </a:xfrm>
              <a:prstGeom prst="rect">
                <a:avLst/>
              </a:prstGeom>
              <a:noFill/>
            </p:spPr>
            <p:txBody>
              <a:bodyPr wrap="square" rtlCol="1">
                <a:spAutoFit/>
              </a:bodyPr>
              <a:lstStyle/>
              <a:p>
                <a:pPr algn="ctr" rtl="0">
                  <a:lnSpc>
                    <a:spcPct val="115000"/>
                  </a:lnSpc>
                </a:pPr>
                <a:r>
                  <a:rPr lang="en-GB" sz="3200" kern="1200">
                    <a:solidFill>
                      <a:srgbClr val="FFFFFF"/>
                    </a:solidFill>
                    <a:effectLst/>
                    <a:latin typeface="Aller" panose="02000503030000020004" pitchFamily="2" charset="0"/>
                    <a:ea typeface="Calibri" panose="020F0502020204030204" pitchFamily="34" charset="0"/>
                    <a:cs typeface="GE Dinar Two Medium" panose="020A0503020102020204" pitchFamily="18" charset="-78"/>
                  </a:rPr>
                  <a:t>2</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pic>
          <p:nvPicPr>
            <p:cNvPr id="11" name="Graphic 74" descr="Group brainstorm with solid fill">
              <a:extLst>
                <a:ext uri="{FF2B5EF4-FFF2-40B4-BE49-F238E27FC236}">
                  <a16:creationId xmlns:a16="http://schemas.microsoft.com/office/drawing/2014/main" id="{BAC3FF6B-3D27-D400-8456-4EE21350D14C}"/>
                </a:ext>
              </a:extLst>
            </p:cNvPr>
            <p:cNvPicPr>
              <a:picLocks noChangeAspect="1"/>
            </p:cNvPicPr>
            <p:nvPr/>
          </p:nvPicPr>
          <p:blipFill>
            <a:blip r:embed="rId10" cstate="print">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7019654" y="2565811"/>
              <a:ext cx="1361207" cy="1360891"/>
            </a:xfrm>
            <a:prstGeom prst="rect">
              <a:avLst/>
            </a:prstGeom>
          </p:spPr>
        </p:pic>
      </p:grpSp>
    </p:spTree>
    <p:extLst>
      <p:ext uri="{BB962C8B-B14F-4D97-AF65-F5344CB8AC3E}">
        <p14:creationId xmlns:p14="http://schemas.microsoft.com/office/powerpoint/2010/main" val="2429351409"/>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additive="base">
                                        <p:cTn id="7" dur="500" fill="hold"/>
                                        <p:tgtEl>
                                          <p:spTgt spid="29"/>
                                        </p:tgtEl>
                                        <p:attrNameLst>
                                          <p:attrName>ppt_x</p:attrName>
                                        </p:attrNameLst>
                                      </p:cBhvr>
                                      <p:tavLst>
                                        <p:tav tm="0">
                                          <p:val>
                                            <p:strVal val="#ppt_x"/>
                                          </p:val>
                                        </p:tav>
                                        <p:tav tm="100000">
                                          <p:val>
                                            <p:strVal val="#ppt_x"/>
                                          </p:val>
                                        </p:tav>
                                      </p:tavLst>
                                    </p:anim>
                                    <p:anim calcmode="lin" valueType="num">
                                      <p:cBhvr additive="base">
                                        <p:cTn id="8" dur="500" fill="hold"/>
                                        <p:tgtEl>
                                          <p:spTgt spid="2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0"/>
                                        </p:tgtEl>
                                        <p:attrNameLst>
                                          <p:attrName>style.visibility</p:attrName>
                                        </p:attrNameLst>
                                      </p:cBhvr>
                                      <p:to>
                                        <p:strVal val="visible"/>
                                      </p:to>
                                    </p:set>
                                    <p:anim calcmode="lin" valueType="num">
                                      <p:cBhvr additive="base">
                                        <p:cTn id="13" dur="500" fill="hold"/>
                                        <p:tgtEl>
                                          <p:spTgt spid="30"/>
                                        </p:tgtEl>
                                        <p:attrNameLst>
                                          <p:attrName>ppt_x</p:attrName>
                                        </p:attrNameLst>
                                      </p:cBhvr>
                                      <p:tavLst>
                                        <p:tav tm="0">
                                          <p:val>
                                            <p:strVal val="#ppt_x"/>
                                          </p:val>
                                        </p:tav>
                                        <p:tav tm="100000">
                                          <p:val>
                                            <p:strVal val="#ppt_x"/>
                                          </p:val>
                                        </p:tav>
                                      </p:tavLst>
                                    </p:anim>
                                    <p:anim calcmode="lin" valueType="num">
                                      <p:cBhvr additive="base">
                                        <p:cTn id="14" dur="500" fill="hold"/>
                                        <p:tgtEl>
                                          <p:spTgt spid="30"/>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1"/>
                                        </p:tgtEl>
                                        <p:attrNameLst>
                                          <p:attrName>style.visibility</p:attrName>
                                        </p:attrNameLst>
                                      </p:cBhvr>
                                      <p:to>
                                        <p:strVal val="visible"/>
                                      </p:to>
                                    </p:set>
                                    <p:anim calcmode="lin" valueType="num">
                                      <p:cBhvr additive="base">
                                        <p:cTn id="19" dur="500" fill="hold"/>
                                        <p:tgtEl>
                                          <p:spTgt spid="31"/>
                                        </p:tgtEl>
                                        <p:attrNameLst>
                                          <p:attrName>ppt_x</p:attrName>
                                        </p:attrNameLst>
                                      </p:cBhvr>
                                      <p:tavLst>
                                        <p:tav tm="0">
                                          <p:val>
                                            <p:strVal val="#ppt_x"/>
                                          </p:val>
                                        </p:tav>
                                        <p:tav tm="100000">
                                          <p:val>
                                            <p:strVal val="#ppt_x"/>
                                          </p:val>
                                        </p:tav>
                                      </p:tavLst>
                                    </p:anim>
                                    <p:anim calcmode="lin" valueType="num">
                                      <p:cBhvr additive="base">
                                        <p:cTn id="20" dur="500" fill="hold"/>
                                        <p:tgtEl>
                                          <p:spTgt spid="31"/>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2"/>
                                        </p:tgtEl>
                                        <p:attrNameLst>
                                          <p:attrName>style.visibility</p:attrName>
                                        </p:attrNameLst>
                                      </p:cBhvr>
                                      <p:to>
                                        <p:strVal val="visible"/>
                                      </p:to>
                                    </p:set>
                                    <p:anim calcmode="lin" valueType="num">
                                      <p:cBhvr additive="base">
                                        <p:cTn id="25" dur="500" fill="hold"/>
                                        <p:tgtEl>
                                          <p:spTgt spid="32"/>
                                        </p:tgtEl>
                                        <p:attrNameLst>
                                          <p:attrName>ppt_x</p:attrName>
                                        </p:attrNameLst>
                                      </p:cBhvr>
                                      <p:tavLst>
                                        <p:tav tm="0">
                                          <p:val>
                                            <p:strVal val="#ppt_x"/>
                                          </p:val>
                                        </p:tav>
                                        <p:tav tm="100000">
                                          <p:val>
                                            <p:strVal val="#ppt_x"/>
                                          </p:val>
                                        </p:tav>
                                      </p:tavLst>
                                    </p:anim>
                                    <p:anim calcmode="lin" valueType="num">
                                      <p:cBhvr additive="base">
                                        <p:cTn id="26" dur="500" fill="hold"/>
                                        <p:tgtEl>
                                          <p:spTgt spid="3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E181A74-4F3F-5D9D-E699-F57E7F301F8D}"/>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B26B8E44-97DB-FD97-95F1-02EE63F98A74}"/>
              </a:ext>
            </a:extLst>
          </p:cNvPr>
          <p:cNvSpPr txBox="1"/>
          <p:nvPr/>
        </p:nvSpPr>
        <p:spPr>
          <a:xfrm>
            <a:off x="2779494" y="-181335"/>
            <a:ext cx="6633012" cy="729430"/>
          </a:xfrm>
          <a:prstGeom prst="rect">
            <a:avLst/>
          </a:prstGeom>
          <a:noFill/>
        </p:spPr>
        <p:txBody>
          <a:bodyPr wrap="square">
            <a:spAutoFit/>
          </a:bodyPr>
          <a:lstStyle/>
          <a:p>
            <a:pPr algn="ctr" rtl="1">
              <a:lnSpc>
                <a:spcPct val="115000"/>
              </a:lnSpc>
            </a:pPr>
            <a:r>
              <a:rPr lang="ar-SA" sz="3600" b="1" dirty="0">
                <a:solidFill>
                  <a:schemeClr val="bg1"/>
                </a:solidFill>
                <a:latin typeface="Adobe Arabic" panose="02040503050201020203" pitchFamily="18" charset="-78"/>
                <a:cs typeface="Adobe Arabic" panose="02040503050201020203" pitchFamily="18" charset="-78"/>
              </a:rPr>
              <a:t>الأجزاء والمكونات الأساسية لتقرير المراجع الخارجي</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C41D0E55-D465-9408-7E6F-7EA09CD0D2B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grpSp>
        <p:nvGrpSpPr>
          <p:cNvPr id="3" name="Group 2">
            <a:extLst>
              <a:ext uri="{FF2B5EF4-FFF2-40B4-BE49-F238E27FC236}">
                <a16:creationId xmlns:a16="http://schemas.microsoft.com/office/drawing/2014/main" id="{9A355AC5-F5D0-FBD0-6B86-805AF6CA9303}"/>
              </a:ext>
            </a:extLst>
          </p:cNvPr>
          <p:cNvGrpSpPr/>
          <p:nvPr/>
        </p:nvGrpSpPr>
        <p:grpSpPr>
          <a:xfrm>
            <a:off x="4844273" y="2057401"/>
            <a:ext cx="2650298" cy="3788028"/>
            <a:chOff x="1809676" y="0"/>
            <a:chExt cx="1375976" cy="1966627"/>
          </a:xfrm>
        </p:grpSpPr>
        <p:sp>
          <p:nvSpPr>
            <p:cNvPr id="38" name="Shape">
              <a:extLst>
                <a:ext uri="{FF2B5EF4-FFF2-40B4-BE49-F238E27FC236}">
                  <a16:creationId xmlns:a16="http://schemas.microsoft.com/office/drawing/2014/main" id="{23A8D7AD-C11A-DB8F-161F-B8EACDECA668}"/>
                </a:ext>
              </a:extLst>
            </p:cNvPr>
            <p:cNvSpPr/>
            <p:nvPr/>
          </p:nvSpPr>
          <p:spPr>
            <a:xfrm>
              <a:off x="1809676" y="0"/>
              <a:ext cx="1240538" cy="1239629"/>
            </a:xfrm>
            <a:custGeom>
              <a:avLst/>
              <a:gdLst/>
              <a:ahLst/>
              <a:cxnLst>
                <a:cxn ang="0">
                  <a:pos x="wd2" y="hd2"/>
                </a:cxn>
                <a:cxn ang="5400000">
                  <a:pos x="wd2" y="hd2"/>
                </a:cxn>
                <a:cxn ang="10800000">
                  <a:pos x="wd2" y="hd2"/>
                </a:cxn>
                <a:cxn ang="16200000">
                  <a:pos x="wd2" y="hd2"/>
                </a:cxn>
              </a:cxnLst>
              <a:rect l="0" t="0" r="r" b="b"/>
              <a:pathLst>
                <a:path w="20530" h="20559" extrusionOk="0">
                  <a:moveTo>
                    <a:pt x="9698" y="5651"/>
                  </a:moveTo>
                  <a:cubicBezTo>
                    <a:pt x="9523" y="5727"/>
                    <a:pt x="9350" y="5810"/>
                    <a:pt x="9180" y="5899"/>
                  </a:cubicBezTo>
                  <a:cubicBezTo>
                    <a:pt x="8783" y="6106"/>
                    <a:pt x="8337" y="6211"/>
                    <a:pt x="7893" y="6159"/>
                  </a:cubicBezTo>
                  <a:cubicBezTo>
                    <a:pt x="7363" y="6097"/>
                    <a:pt x="6851" y="5862"/>
                    <a:pt x="6444" y="5455"/>
                  </a:cubicBezTo>
                  <a:cubicBezTo>
                    <a:pt x="6262" y="5272"/>
                    <a:pt x="6114" y="5068"/>
                    <a:pt x="6001" y="4850"/>
                  </a:cubicBezTo>
                  <a:cubicBezTo>
                    <a:pt x="5773" y="4411"/>
                    <a:pt x="5724" y="3905"/>
                    <a:pt x="5806" y="3416"/>
                  </a:cubicBezTo>
                  <a:cubicBezTo>
                    <a:pt x="5832" y="3261"/>
                    <a:pt x="5846" y="3103"/>
                    <a:pt x="5847" y="2946"/>
                  </a:cubicBezTo>
                  <a:cubicBezTo>
                    <a:pt x="5852" y="2145"/>
                    <a:pt x="5533" y="1343"/>
                    <a:pt x="4887" y="755"/>
                  </a:cubicBezTo>
                  <a:cubicBezTo>
                    <a:pt x="3773" y="-259"/>
                    <a:pt x="2042" y="-250"/>
                    <a:pt x="938" y="775"/>
                  </a:cubicBezTo>
                  <a:cubicBezTo>
                    <a:pt x="-285" y="1912"/>
                    <a:pt x="-312" y="3827"/>
                    <a:pt x="857" y="4998"/>
                  </a:cubicBezTo>
                  <a:cubicBezTo>
                    <a:pt x="1432" y="5574"/>
                    <a:pt x="2189" y="5860"/>
                    <a:pt x="2943" y="5855"/>
                  </a:cubicBezTo>
                  <a:cubicBezTo>
                    <a:pt x="3116" y="5854"/>
                    <a:pt x="3289" y="5838"/>
                    <a:pt x="3460" y="5806"/>
                  </a:cubicBezTo>
                  <a:cubicBezTo>
                    <a:pt x="3794" y="5744"/>
                    <a:pt x="4140" y="5747"/>
                    <a:pt x="4465" y="5851"/>
                  </a:cubicBezTo>
                  <a:cubicBezTo>
                    <a:pt x="4824" y="5967"/>
                    <a:pt x="5162" y="6168"/>
                    <a:pt x="5447" y="6454"/>
                  </a:cubicBezTo>
                  <a:cubicBezTo>
                    <a:pt x="5854" y="6861"/>
                    <a:pt x="6088" y="7375"/>
                    <a:pt x="6150" y="7906"/>
                  </a:cubicBezTo>
                  <a:cubicBezTo>
                    <a:pt x="6202" y="8351"/>
                    <a:pt x="6098" y="8798"/>
                    <a:pt x="5891" y="9195"/>
                  </a:cubicBezTo>
                  <a:cubicBezTo>
                    <a:pt x="5802" y="9367"/>
                    <a:pt x="5719" y="9540"/>
                    <a:pt x="5643" y="9716"/>
                  </a:cubicBezTo>
                  <a:cubicBezTo>
                    <a:pt x="4410" y="12586"/>
                    <a:pt x="4982" y="16048"/>
                    <a:pt x="7360" y="18368"/>
                  </a:cubicBezTo>
                  <a:cubicBezTo>
                    <a:pt x="10407" y="21341"/>
                    <a:pt x="15333" y="21282"/>
                    <a:pt x="18311" y="18239"/>
                  </a:cubicBezTo>
                  <a:cubicBezTo>
                    <a:pt x="21288" y="15198"/>
                    <a:pt x="21270" y="10315"/>
                    <a:pt x="18258" y="7296"/>
                  </a:cubicBezTo>
                  <a:cubicBezTo>
                    <a:pt x="15943" y="4976"/>
                    <a:pt x="12532" y="4429"/>
                    <a:pt x="9698" y="5651"/>
                  </a:cubicBezTo>
                  <a:close/>
                </a:path>
              </a:pathLst>
            </a:custGeom>
            <a:solidFill>
              <a:srgbClr val="BFBFBF"/>
            </a:solidFill>
            <a:ln/>
            <a:effectLst/>
          </p:spPr>
          <p:style>
            <a:lnRef idx="0">
              <a:schemeClr val="accent1"/>
            </a:lnRef>
            <a:fillRef idx="3">
              <a:schemeClr val="accent1"/>
            </a:fillRef>
            <a:effectRef idx="3">
              <a:schemeClr val="accent1"/>
            </a:effectRef>
            <a:fontRef idx="minor">
              <a:schemeClr val="lt1"/>
            </a:fontRef>
          </p:style>
          <p:txBody>
            <a:bodyPr lIns="182880" tIns="38100" rIns="38100" bIns="38100" anchor="t"/>
            <a:lstStyle/>
            <a:p>
              <a:endParaRPr lang="en-US" sz="3200"/>
            </a:p>
          </p:txBody>
        </p:sp>
        <p:sp>
          <p:nvSpPr>
            <p:cNvPr id="39" name="مربع نص 28">
              <a:extLst>
                <a:ext uri="{FF2B5EF4-FFF2-40B4-BE49-F238E27FC236}">
                  <a16:creationId xmlns:a16="http://schemas.microsoft.com/office/drawing/2014/main" id="{F9E44251-E1A9-A256-F0E1-B84CA2F07C20}"/>
                </a:ext>
              </a:extLst>
            </p:cNvPr>
            <p:cNvSpPr txBox="1"/>
            <p:nvPr/>
          </p:nvSpPr>
          <p:spPr>
            <a:xfrm>
              <a:off x="2386970" y="441793"/>
              <a:ext cx="371973" cy="611922"/>
            </a:xfrm>
            <a:prstGeom prst="rect">
              <a:avLst/>
            </a:prstGeom>
            <a:noFill/>
          </p:spPr>
          <p:txBody>
            <a:bodyPr wrap="square" rtlCol="1">
              <a:spAutoFit/>
            </a:bodyPr>
            <a:lstStyle/>
            <a:p>
              <a:pPr algn="ctr" rtl="0">
                <a:lnSpc>
                  <a:spcPct val="115000"/>
                </a:lnSpc>
              </a:pPr>
              <a:r>
                <a:rPr lang="en-GB" sz="6600" kern="1200">
                  <a:solidFill>
                    <a:srgbClr val="FFFFFF"/>
                  </a:solidFill>
                  <a:effectLst/>
                  <a:latin typeface="Aller" panose="02000503030000020004" pitchFamily="2" charset="0"/>
                  <a:ea typeface="Calibri" panose="020F0502020204030204" pitchFamily="34" charset="0"/>
                  <a:cs typeface="GE Dinar Two Medium" panose="020A0503020102020204" pitchFamily="18" charset="-78"/>
                </a:rPr>
                <a:t>2</a:t>
              </a:r>
              <a:endParaRPr lang="en-US" sz="66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40" name="مربع نص 28">
              <a:extLst>
                <a:ext uri="{FF2B5EF4-FFF2-40B4-BE49-F238E27FC236}">
                  <a16:creationId xmlns:a16="http://schemas.microsoft.com/office/drawing/2014/main" id="{DD57D85B-BAF8-9782-33C7-1A52AD26AA9F}"/>
                </a:ext>
              </a:extLst>
            </p:cNvPr>
            <p:cNvSpPr txBox="1"/>
            <p:nvPr/>
          </p:nvSpPr>
          <p:spPr>
            <a:xfrm>
              <a:off x="1944857" y="1340258"/>
              <a:ext cx="1240795" cy="626369"/>
            </a:xfrm>
            <a:prstGeom prst="rect">
              <a:avLst/>
            </a:prstGeom>
            <a:noFill/>
          </p:spPr>
          <p:txBody>
            <a:bodyPr wrap="square" rtlCol="1">
              <a:spAutoFit/>
            </a:bodyPr>
            <a:lstStyle/>
            <a:p>
              <a:pPr algn="ctr" rtl="0">
                <a:lnSpc>
                  <a:spcPct val="115000"/>
                </a:lnSpc>
              </a:pPr>
              <a:r>
                <a:rPr lang="ar-SY"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الجهة المُوجه إليها التقرير</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4" name="Group 3">
            <a:extLst>
              <a:ext uri="{FF2B5EF4-FFF2-40B4-BE49-F238E27FC236}">
                <a16:creationId xmlns:a16="http://schemas.microsoft.com/office/drawing/2014/main" id="{31A77B81-00BA-BF23-91F0-793735BBB353}"/>
              </a:ext>
            </a:extLst>
          </p:cNvPr>
          <p:cNvGrpSpPr/>
          <p:nvPr/>
        </p:nvGrpSpPr>
        <p:grpSpPr>
          <a:xfrm>
            <a:off x="8805810" y="2057401"/>
            <a:ext cx="2615482" cy="3543467"/>
            <a:chOff x="3569586" y="0"/>
            <a:chExt cx="1357901" cy="1839656"/>
          </a:xfrm>
        </p:grpSpPr>
        <p:sp>
          <p:nvSpPr>
            <p:cNvPr id="35" name="Shape">
              <a:extLst>
                <a:ext uri="{FF2B5EF4-FFF2-40B4-BE49-F238E27FC236}">
                  <a16:creationId xmlns:a16="http://schemas.microsoft.com/office/drawing/2014/main" id="{6ABA3301-F889-F1C4-4E41-3796726A4A06}"/>
                </a:ext>
              </a:extLst>
            </p:cNvPr>
            <p:cNvSpPr/>
            <p:nvPr/>
          </p:nvSpPr>
          <p:spPr>
            <a:xfrm>
              <a:off x="3569586" y="0"/>
              <a:ext cx="1240538" cy="1239629"/>
            </a:xfrm>
            <a:custGeom>
              <a:avLst/>
              <a:gdLst/>
              <a:ahLst/>
              <a:cxnLst>
                <a:cxn ang="0">
                  <a:pos x="wd2" y="hd2"/>
                </a:cxn>
                <a:cxn ang="5400000">
                  <a:pos x="wd2" y="hd2"/>
                </a:cxn>
                <a:cxn ang="10800000">
                  <a:pos x="wd2" y="hd2"/>
                </a:cxn>
                <a:cxn ang="16200000">
                  <a:pos x="wd2" y="hd2"/>
                </a:cxn>
              </a:cxnLst>
              <a:rect l="0" t="0" r="r" b="b"/>
              <a:pathLst>
                <a:path w="20530" h="20559" extrusionOk="0">
                  <a:moveTo>
                    <a:pt x="9698" y="5651"/>
                  </a:moveTo>
                  <a:cubicBezTo>
                    <a:pt x="9523" y="5727"/>
                    <a:pt x="9350" y="5810"/>
                    <a:pt x="9180" y="5899"/>
                  </a:cubicBezTo>
                  <a:cubicBezTo>
                    <a:pt x="8783" y="6106"/>
                    <a:pt x="8337" y="6211"/>
                    <a:pt x="7893" y="6159"/>
                  </a:cubicBezTo>
                  <a:cubicBezTo>
                    <a:pt x="7363" y="6097"/>
                    <a:pt x="6851" y="5862"/>
                    <a:pt x="6444" y="5455"/>
                  </a:cubicBezTo>
                  <a:cubicBezTo>
                    <a:pt x="6262" y="5272"/>
                    <a:pt x="6114" y="5068"/>
                    <a:pt x="6001" y="4850"/>
                  </a:cubicBezTo>
                  <a:cubicBezTo>
                    <a:pt x="5773" y="4411"/>
                    <a:pt x="5724" y="3905"/>
                    <a:pt x="5806" y="3416"/>
                  </a:cubicBezTo>
                  <a:cubicBezTo>
                    <a:pt x="5832" y="3261"/>
                    <a:pt x="5846" y="3103"/>
                    <a:pt x="5847" y="2946"/>
                  </a:cubicBezTo>
                  <a:cubicBezTo>
                    <a:pt x="5852" y="2145"/>
                    <a:pt x="5533" y="1343"/>
                    <a:pt x="4887" y="755"/>
                  </a:cubicBezTo>
                  <a:cubicBezTo>
                    <a:pt x="3773" y="-259"/>
                    <a:pt x="2042" y="-250"/>
                    <a:pt x="938" y="775"/>
                  </a:cubicBezTo>
                  <a:cubicBezTo>
                    <a:pt x="-285" y="1912"/>
                    <a:pt x="-312" y="3827"/>
                    <a:pt x="857" y="4998"/>
                  </a:cubicBezTo>
                  <a:cubicBezTo>
                    <a:pt x="1432" y="5574"/>
                    <a:pt x="2189" y="5860"/>
                    <a:pt x="2943" y="5855"/>
                  </a:cubicBezTo>
                  <a:cubicBezTo>
                    <a:pt x="3116" y="5854"/>
                    <a:pt x="3289" y="5838"/>
                    <a:pt x="3460" y="5806"/>
                  </a:cubicBezTo>
                  <a:cubicBezTo>
                    <a:pt x="3794" y="5744"/>
                    <a:pt x="4140" y="5747"/>
                    <a:pt x="4465" y="5851"/>
                  </a:cubicBezTo>
                  <a:cubicBezTo>
                    <a:pt x="4824" y="5967"/>
                    <a:pt x="5162" y="6168"/>
                    <a:pt x="5447" y="6454"/>
                  </a:cubicBezTo>
                  <a:cubicBezTo>
                    <a:pt x="5854" y="6861"/>
                    <a:pt x="6088" y="7375"/>
                    <a:pt x="6150" y="7906"/>
                  </a:cubicBezTo>
                  <a:cubicBezTo>
                    <a:pt x="6202" y="8351"/>
                    <a:pt x="6098" y="8798"/>
                    <a:pt x="5891" y="9195"/>
                  </a:cubicBezTo>
                  <a:cubicBezTo>
                    <a:pt x="5802" y="9367"/>
                    <a:pt x="5719" y="9540"/>
                    <a:pt x="5643" y="9716"/>
                  </a:cubicBezTo>
                  <a:cubicBezTo>
                    <a:pt x="4410" y="12586"/>
                    <a:pt x="4982" y="16048"/>
                    <a:pt x="7360" y="18368"/>
                  </a:cubicBezTo>
                  <a:cubicBezTo>
                    <a:pt x="10407" y="21341"/>
                    <a:pt x="15333" y="21282"/>
                    <a:pt x="18311" y="18239"/>
                  </a:cubicBezTo>
                  <a:cubicBezTo>
                    <a:pt x="21288" y="15198"/>
                    <a:pt x="21270" y="10315"/>
                    <a:pt x="18258" y="7296"/>
                  </a:cubicBezTo>
                  <a:cubicBezTo>
                    <a:pt x="15943" y="4976"/>
                    <a:pt x="12531" y="4429"/>
                    <a:pt x="9698" y="5651"/>
                  </a:cubicBezTo>
                  <a:close/>
                </a:path>
              </a:pathLst>
            </a:custGeom>
            <a:solidFill>
              <a:srgbClr val="168489"/>
            </a:solidFill>
            <a:ln/>
            <a:effectLst/>
          </p:spPr>
          <p:style>
            <a:lnRef idx="0">
              <a:schemeClr val="accent1"/>
            </a:lnRef>
            <a:fillRef idx="3">
              <a:schemeClr val="accent1"/>
            </a:fillRef>
            <a:effectRef idx="3">
              <a:schemeClr val="accent1"/>
            </a:effectRef>
            <a:fontRef idx="minor">
              <a:schemeClr val="lt1"/>
            </a:fontRef>
          </p:style>
          <p:txBody>
            <a:bodyPr lIns="182880" tIns="38100" rIns="38100" bIns="38100" anchor="t"/>
            <a:lstStyle/>
            <a:p>
              <a:endParaRPr lang="en-US" sz="3200"/>
            </a:p>
          </p:txBody>
        </p:sp>
        <p:sp>
          <p:nvSpPr>
            <p:cNvPr id="36" name="مربع نص 28">
              <a:extLst>
                <a:ext uri="{FF2B5EF4-FFF2-40B4-BE49-F238E27FC236}">
                  <a16:creationId xmlns:a16="http://schemas.microsoft.com/office/drawing/2014/main" id="{95878B7D-7611-0836-91B4-EE1797603436}"/>
                </a:ext>
              </a:extLst>
            </p:cNvPr>
            <p:cNvSpPr txBox="1"/>
            <p:nvPr/>
          </p:nvSpPr>
          <p:spPr>
            <a:xfrm>
              <a:off x="4150567" y="441793"/>
              <a:ext cx="370852" cy="611921"/>
            </a:xfrm>
            <a:prstGeom prst="rect">
              <a:avLst/>
            </a:prstGeom>
            <a:noFill/>
          </p:spPr>
          <p:txBody>
            <a:bodyPr wrap="square" rtlCol="1">
              <a:spAutoFit/>
            </a:bodyPr>
            <a:lstStyle/>
            <a:p>
              <a:pPr algn="ctr" rtl="0">
                <a:lnSpc>
                  <a:spcPct val="115000"/>
                </a:lnSpc>
              </a:pPr>
              <a:r>
                <a:rPr lang="en-GB" sz="6600" kern="1200" dirty="0">
                  <a:solidFill>
                    <a:srgbClr val="FFFFFF"/>
                  </a:solidFill>
                  <a:effectLst/>
                  <a:latin typeface="Aller" panose="02000503030000020004" pitchFamily="2" charset="0"/>
                  <a:ea typeface="Calibri" panose="020F0502020204030204" pitchFamily="34" charset="0"/>
                  <a:cs typeface="GE Dinar Two Medium" panose="020A0503020102020204" pitchFamily="18" charset="-78"/>
                </a:rPr>
                <a:t>1</a:t>
              </a:r>
              <a:endParaRPr lang="en-US" sz="66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37" name="مربع نص 28">
              <a:extLst>
                <a:ext uri="{FF2B5EF4-FFF2-40B4-BE49-F238E27FC236}">
                  <a16:creationId xmlns:a16="http://schemas.microsoft.com/office/drawing/2014/main" id="{2CBBCD03-3286-08E1-77D1-2DF8A5EDAA32}"/>
                </a:ext>
              </a:extLst>
            </p:cNvPr>
            <p:cNvSpPr txBox="1"/>
            <p:nvPr/>
          </p:nvSpPr>
          <p:spPr>
            <a:xfrm>
              <a:off x="3717118" y="1507297"/>
              <a:ext cx="1210369" cy="332359"/>
            </a:xfrm>
            <a:prstGeom prst="rect">
              <a:avLst/>
            </a:prstGeom>
            <a:noFill/>
          </p:spPr>
          <p:txBody>
            <a:bodyPr wrap="square" rtlCol="1">
              <a:spAutoFit/>
            </a:bodyPr>
            <a:lstStyle/>
            <a:p>
              <a:pPr algn="ctr" rtl="0">
                <a:lnSpc>
                  <a:spcPct val="115000"/>
                </a:lnSpc>
              </a:pPr>
              <a:r>
                <a:rPr lang="ar-SY"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عنوان التقرير</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10" name="Group 9">
            <a:extLst>
              <a:ext uri="{FF2B5EF4-FFF2-40B4-BE49-F238E27FC236}">
                <a16:creationId xmlns:a16="http://schemas.microsoft.com/office/drawing/2014/main" id="{9506CE5A-1933-00E6-0903-ACD9F6A064C7}"/>
              </a:ext>
            </a:extLst>
          </p:cNvPr>
          <p:cNvGrpSpPr/>
          <p:nvPr/>
        </p:nvGrpSpPr>
        <p:grpSpPr>
          <a:xfrm>
            <a:off x="770708" y="2057401"/>
            <a:ext cx="2763162" cy="3543719"/>
            <a:chOff x="0" y="0"/>
            <a:chExt cx="1434573" cy="1839788"/>
          </a:xfrm>
        </p:grpSpPr>
        <p:sp>
          <p:nvSpPr>
            <p:cNvPr id="13" name="Shape">
              <a:extLst>
                <a:ext uri="{FF2B5EF4-FFF2-40B4-BE49-F238E27FC236}">
                  <a16:creationId xmlns:a16="http://schemas.microsoft.com/office/drawing/2014/main" id="{90F41428-CB41-17AD-E817-FF71B906B21E}"/>
                </a:ext>
              </a:extLst>
            </p:cNvPr>
            <p:cNvSpPr/>
            <p:nvPr/>
          </p:nvSpPr>
          <p:spPr>
            <a:xfrm>
              <a:off x="0" y="0"/>
              <a:ext cx="1240538" cy="1239629"/>
            </a:xfrm>
            <a:custGeom>
              <a:avLst/>
              <a:gdLst/>
              <a:ahLst/>
              <a:cxnLst>
                <a:cxn ang="0">
                  <a:pos x="wd2" y="hd2"/>
                </a:cxn>
                <a:cxn ang="5400000">
                  <a:pos x="wd2" y="hd2"/>
                </a:cxn>
                <a:cxn ang="10800000">
                  <a:pos x="wd2" y="hd2"/>
                </a:cxn>
                <a:cxn ang="16200000">
                  <a:pos x="wd2" y="hd2"/>
                </a:cxn>
              </a:cxnLst>
              <a:rect l="0" t="0" r="r" b="b"/>
              <a:pathLst>
                <a:path w="20530" h="20559" extrusionOk="0">
                  <a:moveTo>
                    <a:pt x="9698" y="5651"/>
                  </a:moveTo>
                  <a:cubicBezTo>
                    <a:pt x="9523" y="5727"/>
                    <a:pt x="9350" y="5810"/>
                    <a:pt x="9180" y="5899"/>
                  </a:cubicBezTo>
                  <a:cubicBezTo>
                    <a:pt x="8783" y="6106"/>
                    <a:pt x="8337" y="6211"/>
                    <a:pt x="7893" y="6159"/>
                  </a:cubicBezTo>
                  <a:cubicBezTo>
                    <a:pt x="7363" y="6097"/>
                    <a:pt x="6851" y="5862"/>
                    <a:pt x="6444" y="5455"/>
                  </a:cubicBezTo>
                  <a:cubicBezTo>
                    <a:pt x="6262" y="5272"/>
                    <a:pt x="6114" y="5068"/>
                    <a:pt x="6001" y="4850"/>
                  </a:cubicBezTo>
                  <a:cubicBezTo>
                    <a:pt x="5773" y="4411"/>
                    <a:pt x="5724" y="3905"/>
                    <a:pt x="5806" y="3416"/>
                  </a:cubicBezTo>
                  <a:cubicBezTo>
                    <a:pt x="5832" y="3261"/>
                    <a:pt x="5846" y="3103"/>
                    <a:pt x="5847" y="2946"/>
                  </a:cubicBezTo>
                  <a:cubicBezTo>
                    <a:pt x="5852" y="2145"/>
                    <a:pt x="5533" y="1343"/>
                    <a:pt x="4887" y="755"/>
                  </a:cubicBezTo>
                  <a:cubicBezTo>
                    <a:pt x="3773" y="-259"/>
                    <a:pt x="2042" y="-250"/>
                    <a:pt x="938" y="775"/>
                  </a:cubicBezTo>
                  <a:cubicBezTo>
                    <a:pt x="-285" y="1912"/>
                    <a:pt x="-312" y="3827"/>
                    <a:pt x="857" y="4998"/>
                  </a:cubicBezTo>
                  <a:cubicBezTo>
                    <a:pt x="1432" y="5574"/>
                    <a:pt x="2189" y="5860"/>
                    <a:pt x="2943" y="5855"/>
                  </a:cubicBezTo>
                  <a:cubicBezTo>
                    <a:pt x="3116" y="5854"/>
                    <a:pt x="3289" y="5838"/>
                    <a:pt x="3460" y="5806"/>
                  </a:cubicBezTo>
                  <a:cubicBezTo>
                    <a:pt x="3794" y="5744"/>
                    <a:pt x="4140" y="5747"/>
                    <a:pt x="4465" y="5851"/>
                  </a:cubicBezTo>
                  <a:cubicBezTo>
                    <a:pt x="4824" y="5967"/>
                    <a:pt x="5162" y="6168"/>
                    <a:pt x="5447" y="6454"/>
                  </a:cubicBezTo>
                  <a:cubicBezTo>
                    <a:pt x="5854" y="6861"/>
                    <a:pt x="6088" y="7375"/>
                    <a:pt x="6150" y="7906"/>
                  </a:cubicBezTo>
                  <a:cubicBezTo>
                    <a:pt x="6202" y="8351"/>
                    <a:pt x="6098" y="8798"/>
                    <a:pt x="5891" y="9195"/>
                  </a:cubicBezTo>
                  <a:cubicBezTo>
                    <a:pt x="5802" y="9367"/>
                    <a:pt x="5719" y="9540"/>
                    <a:pt x="5643" y="9716"/>
                  </a:cubicBezTo>
                  <a:cubicBezTo>
                    <a:pt x="4410" y="12586"/>
                    <a:pt x="4982" y="16048"/>
                    <a:pt x="7360" y="18368"/>
                  </a:cubicBezTo>
                  <a:cubicBezTo>
                    <a:pt x="10407" y="21341"/>
                    <a:pt x="15333" y="21282"/>
                    <a:pt x="18311" y="18239"/>
                  </a:cubicBezTo>
                  <a:cubicBezTo>
                    <a:pt x="21288" y="15198"/>
                    <a:pt x="21270" y="10315"/>
                    <a:pt x="18258" y="7296"/>
                  </a:cubicBezTo>
                  <a:cubicBezTo>
                    <a:pt x="15943" y="4976"/>
                    <a:pt x="12531" y="4429"/>
                    <a:pt x="9698" y="5651"/>
                  </a:cubicBezTo>
                  <a:close/>
                </a:path>
              </a:pathLst>
            </a:custGeom>
            <a:solidFill>
              <a:srgbClr val="FFD366"/>
            </a:solidFill>
            <a:ln/>
            <a:effectLst/>
          </p:spPr>
          <p:style>
            <a:lnRef idx="0">
              <a:schemeClr val="accent1"/>
            </a:lnRef>
            <a:fillRef idx="3">
              <a:schemeClr val="accent1"/>
            </a:fillRef>
            <a:effectRef idx="3">
              <a:schemeClr val="accent1"/>
            </a:effectRef>
            <a:fontRef idx="minor">
              <a:schemeClr val="lt1"/>
            </a:fontRef>
          </p:style>
          <p:txBody>
            <a:bodyPr lIns="182880" tIns="38100" rIns="38100" bIns="38100" anchor="t"/>
            <a:lstStyle/>
            <a:p>
              <a:endParaRPr lang="en-US" sz="3200"/>
            </a:p>
          </p:txBody>
        </p:sp>
        <p:sp>
          <p:nvSpPr>
            <p:cNvPr id="33" name="مربع نص 28">
              <a:extLst>
                <a:ext uri="{FF2B5EF4-FFF2-40B4-BE49-F238E27FC236}">
                  <a16:creationId xmlns:a16="http://schemas.microsoft.com/office/drawing/2014/main" id="{A8532C19-85A9-9B74-9147-537240AB4D72}"/>
                </a:ext>
              </a:extLst>
            </p:cNvPr>
            <p:cNvSpPr txBox="1"/>
            <p:nvPr/>
          </p:nvSpPr>
          <p:spPr>
            <a:xfrm>
              <a:off x="573873" y="441756"/>
              <a:ext cx="371973" cy="611921"/>
            </a:xfrm>
            <a:prstGeom prst="rect">
              <a:avLst/>
            </a:prstGeom>
            <a:noFill/>
          </p:spPr>
          <p:txBody>
            <a:bodyPr wrap="square" rtlCol="1">
              <a:spAutoFit/>
            </a:bodyPr>
            <a:lstStyle/>
            <a:p>
              <a:pPr algn="ctr" rtl="0">
                <a:lnSpc>
                  <a:spcPct val="115000"/>
                </a:lnSpc>
              </a:pPr>
              <a:r>
                <a:rPr lang="en-GB" sz="6600" kern="1200">
                  <a:solidFill>
                    <a:srgbClr val="FFFFFF"/>
                  </a:solidFill>
                  <a:effectLst/>
                  <a:latin typeface="Aller" panose="02000503030000020004" pitchFamily="2" charset="0"/>
                  <a:ea typeface="Calibri" panose="020F0502020204030204" pitchFamily="34" charset="0"/>
                  <a:cs typeface="Sakkal Majalla" panose="02000000000000000000" pitchFamily="2" charset="-78"/>
                </a:rPr>
                <a:t>3</a:t>
              </a:r>
              <a:endParaRPr lang="en-US" sz="66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34" name="مربع نص 28">
              <a:extLst>
                <a:ext uri="{FF2B5EF4-FFF2-40B4-BE49-F238E27FC236}">
                  <a16:creationId xmlns:a16="http://schemas.microsoft.com/office/drawing/2014/main" id="{0EA1D77A-D371-5C67-A1D9-F299180ECCFD}"/>
                </a:ext>
              </a:extLst>
            </p:cNvPr>
            <p:cNvSpPr txBox="1"/>
            <p:nvPr/>
          </p:nvSpPr>
          <p:spPr>
            <a:xfrm>
              <a:off x="81722" y="1507429"/>
              <a:ext cx="1352851" cy="332359"/>
            </a:xfrm>
            <a:prstGeom prst="rect">
              <a:avLst/>
            </a:prstGeom>
            <a:noFill/>
          </p:spPr>
          <p:txBody>
            <a:bodyPr wrap="square" rtlCol="1">
              <a:spAutoFit/>
            </a:bodyPr>
            <a:lstStyle/>
            <a:p>
              <a:pPr algn="ctr" rtl="0">
                <a:lnSpc>
                  <a:spcPct val="115000"/>
                </a:lnSpc>
              </a:pPr>
              <a:r>
                <a:rPr lang="ar-SY"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رأي المراجع</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Tree>
    <p:extLst>
      <p:ext uri="{BB962C8B-B14F-4D97-AF65-F5344CB8AC3E}">
        <p14:creationId xmlns:p14="http://schemas.microsoft.com/office/powerpoint/2010/main" val="580591091"/>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500" fill="hold"/>
                                        <p:tgtEl>
                                          <p:spTgt spid="10"/>
                                        </p:tgtEl>
                                        <p:attrNameLst>
                                          <p:attrName>ppt_x</p:attrName>
                                        </p:attrNameLst>
                                      </p:cBhvr>
                                      <p:tavLst>
                                        <p:tav tm="0">
                                          <p:val>
                                            <p:strVal val="#ppt_x"/>
                                          </p:val>
                                        </p:tav>
                                        <p:tav tm="100000">
                                          <p:val>
                                            <p:strVal val="#ppt_x"/>
                                          </p:val>
                                        </p:tav>
                                      </p:tavLst>
                                    </p:anim>
                                    <p:anim calcmode="lin" valueType="num">
                                      <p:cBhvr additive="base">
                                        <p:cTn id="20"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EB85B65-2869-05F6-8639-5510A022ACF7}"/>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AC7571C6-266C-6F10-0C92-E1F9BA30590F}"/>
              </a:ext>
            </a:extLst>
          </p:cNvPr>
          <p:cNvSpPr txBox="1"/>
          <p:nvPr/>
        </p:nvSpPr>
        <p:spPr>
          <a:xfrm>
            <a:off x="2779494" y="-181335"/>
            <a:ext cx="6633012" cy="729430"/>
          </a:xfrm>
          <a:prstGeom prst="rect">
            <a:avLst/>
          </a:prstGeom>
          <a:noFill/>
        </p:spPr>
        <p:txBody>
          <a:bodyPr wrap="square">
            <a:spAutoFit/>
          </a:bodyPr>
          <a:lstStyle/>
          <a:p>
            <a:pPr algn="ctr" rtl="1">
              <a:lnSpc>
                <a:spcPct val="115000"/>
              </a:lnSpc>
            </a:pPr>
            <a:r>
              <a:rPr lang="ar-SA" sz="3600" b="1" dirty="0">
                <a:solidFill>
                  <a:schemeClr val="bg1"/>
                </a:solidFill>
                <a:latin typeface="Adobe Arabic" panose="02040503050201020203" pitchFamily="18" charset="-78"/>
                <a:cs typeface="Adobe Arabic" panose="02040503050201020203" pitchFamily="18" charset="-78"/>
              </a:rPr>
              <a:t>أهمية الالتزام بالمعايير الدولية في صياغة التقرير</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E232BF60-B9E5-4A04-6DFD-02880DCA863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grpSp>
        <p:nvGrpSpPr>
          <p:cNvPr id="68" name="Group 67">
            <a:extLst>
              <a:ext uri="{FF2B5EF4-FFF2-40B4-BE49-F238E27FC236}">
                <a16:creationId xmlns:a16="http://schemas.microsoft.com/office/drawing/2014/main" id="{927FACB0-01B6-8CF0-1287-48196F6A454C}"/>
              </a:ext>
            </a:extLst>
          </p:cNvPr>
          <p:cNvGrpSpPr/>
          <p:nvPr/>
        </p:nvGrpSpPr>
        <p:grpSpPr>
          <a:xfrm>
            <a:off x="337979" y="1752599"/>
            <a:ext cx="3760030" cy="4076702"/>
            <a:chOff x="337979" y="1752599"/>
            <a:chExt cx="3760030" cy="4076702"/>
          </a:xfrm>
        </p:grpSpPr>
        <p:grpSp>
          <p:nvGrpSpPr>
            <p:cNvPr id="54" name="Group 53">
              <a:extLst>
                <a:ext uri="{FF2B5EF4-FFF2-40B4-BE49-F238E27FC236}">
                  <a16:creationId xmlns:a16="http://schemas.microsoft.com/office/drawing/2014/main" id="{843FCEE2-8774-813F-B72C-2E3EAFD5744C}"/>
                </a:ext>
              </a:extLst>
            </p:cNvPr>
            <p:cNvGrpSpPr/>
            <p:nvPr/>
          </p:nvGrpSpPr>
          <p:grpSpPr>
            <a:xfrm>
              <a:off x="350857" y="1752599"/>
              <a:ext cx="3747152" cy="4076702"/>
              <a:chOff x="0" y="0"/>
              <a:chExt cx="1989763" cy="2165240"/>
            </a:xfrm>
          </p:grpSpPr>
          <p:sp>
            <p:nvSpPr>
              <p:cNvPr id="57" name="Freeform: Shape 56">
                <a:extLst>
                  <a:ext uri="{FF2B5EF4-FFF2-40B4-BE49-F238E27FC236}">
                    <a16:creationId xmlns:a16="http://schemas.microsoft.com/office/drawing/2014/main" id="{040BE713-F7E7-0466-844B-BD167923938D}"/>
                  </a:ext>
                </a:extLst>
              </p:cNvPr>
              <p:cNvSpPr/>
              <p:nvPr/>
            </p:nvSpPr>
            <p:spPr>
              <a:xfrm>
                <a:off x="0" y="0"/>
                <a:ext cx="1082620" cy="2165240"/>
              </a:xfrm>
              <a:custGeom>
                <a:avLst/>
                <a:gdLst>
                  <a:gd name="connsiteX0" fmla="*/ 1082620 w 1082620"/>
                  <a:gd name="connsiteY0" fmla="*/ 0 h 2165240"/>
                  <a:gd name="connsiteX1" fmla="*/ 1082620 w 1082620"/>
                  <a:gd name="connsiteY1" fmla="*/ 2165240 h 2165240"/>
                  <a:gd name="connsiteX2" fmla="*/ 0 w 1082620"/>
                  <a:gd name="connsiteY2" fmla="*/ 1082620 h 2165240"/>
                  <a:gd name="connsiteX3" fmla="*/ 1082620 w 1082620"/>
                  <a:gd name="connsiteY3" fmla="*/ 0 h 2165240"/>
                </a:gdLst>
                <a:ahLst/>
                <a:cxnLst>
                  <a:cxn ang="0">
                    <a:pos x="connsiteX0" y="connsiteY0"/>
                  </a:cxn>
                  <a:cxn ang="0">
                    <a:pos x="connsiteX1" y="connsiteY1"/>
                  </a:cxn>
                  <a:cxn ang="0">
                    <a:pos x="connsiteX2" y="connsiteY2"/>
                  </a:cxn>
                  <a:cxn ang="0">
                    <a:pos x="connsiteX3" y="connsiteY3"/>
                  </a:cxn>
                </a:cxnLst>
                <a:rect l="l" t="t" r="r" b="b"/>
                <a:pathLst>
                  <a:path w="1082620" h="2165240">
                    <a:moveTo>
                      <a:pt x="1082620" y="0"/>
                    </a:moveTo>
                    <a:lnTo>
                      <a:pt x="1082620" y="2165240"/>
                    </a:lnTo>
                    <a:cubicBezTo>
                      <a:pt x="484705" y="2165240"/>
                      <a:pt x="0" y="1680535"/>
                      <a:pt x="0" y="1082620"/>
                    </a:cubicBezTo>
                    <a:cubicBezTo>
                      <a:pt x="0" y="484705"/>
                      <a:pt x="484705" y="0"/>
                      <a:pt x="1082620" y="0"/>
                    </a:cubicBezTo>
                    <a:close/>
                  </a:path>
                </a:pathLst>
              </a:custGeom>
              <a:solidFill>
                <a:srgbClr val="BFBFBF"/>
              </a:solidFill>
              <a:ln>
                <a:solidFill>
                  <a:srgbClr val="BFBFBF"/>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3600"/>
              </a:p>
            </p:txBody>
          </p:sp>
          <p:sp>
            <p:nvSpPr>
              <p:cNvPr id="58" name="Oval 57">
                <a:extLst>
                  <a:ext uri="{FF2B5EF4-FFF2-40B4-BE49-F238E27FC236}">
                    <a16:creationId xmlns:a16="http://schemas.microsoft.com/office/drawing/2014/main" id="{8EDD8979-91E1-C712-6B1A-4188E5323036}"/>
                  </a:ext>
                </a:extLst>
              </p:cNvPr>
              <p:cNvSpPr/>
              <p:nvPr/>
            </p:nvSpPr>
            <p:spPr>
              <a:xfrm>
                <a:off x="175477" y="175477"/>
                <a:ext cx="1814286" cy="1814286"/>
              </a:xfrm>
              <a:prstGeom prst="ellipse">
                <a:avLst/>
              </a:prstGeom>
              <a:solidFill>
                <a:schemeClr val="bg1"/>
              </a:solidFill>
              <a:ln>
                <a:solidFill>
                  <a:srgbClr val="BFBFB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600"/>
              </a:p>
            </p:txBody>
          </p:sp>
          <p:sp>
            <p:nvSpPr>
              <p:cNvPr id="59" name="Freeform: Shape 58">
                <a:extLst>
                  <a:ext uri="{FF2B5EF4-FFF2-40B4-BE49-F238E27FC236}">
                    <a16:creationId xmlns:a16="http://schemas.microsoft.com/office/drawing/2014/main" id="{4CCDF88D-CB1F-8BA7-7035-7579783745C1}"/>
                  </a:ext>
                </a:extLst>
              </p:cNvPr>
              <p:cNvSpPr/>
              <p:nvPr/>
            </p:nvSpPr>
            <p:spPr>
              <a:xfrm>
                <a:off x="180910" y="624454"/>
                <a:ext cx="458166" cy="916333"/>
              </a:xfrm>
              <a:custGeom>
                <a:avLst/>
                <a:gdLst>
                  <a:gd name="connsiteX0" fmla="*/ 0 w 1082620"/>
                  <a:gd name="connsiteY0" fmla="*/ 0 h 2165240"/>
                  <a:gd name="connsiteX1" fmla="*/ 1082620 w 1082620"/>
                  <a:gd name="connsiteY1" fmla="*/ 1082620 h 2165240"/>
                  <a:gd name="connsiteX2" fmla="*/ 0 w 1082620"/>
                  <a:gd name="connsiteY2" fmla="*/ 2165240 h 2165240"/>
                  <a:gd name="connsiteX3" fmla="*/ 0 w 1082620"/>
                  <a:gd name="connsiteY3" fmla="*/ 0 h 2165240"/>
                </a:gdLst>
                <a:ahLst/>
                <a:cxnLst>
                  <a:cxn ang="0">
                    <a:pos x="connsiteX0" y="connsiteY0"/>
                  </a:cxn>
                  <a:cxn ang="0">
                    <a:pos x="connsiteX1" y="connsiteY1"/>
                  </a:cxn>
                  <a:cxn ang="0">
                    <a:pos x="connsiteX2" y="connsiteY2"/>
                  </a:cxn>
                  <a:cxn ang="0">
                    <a:pos x="connsiteX3" y="connsiteY3"/>
                  </a:cxn>
                </a:cxnLst>
                <a:rect l="l" t="t" r="r" b="b"/>
                <a:pathLst>
                  <a:path w="1082620" h="2165240">
                    <a:moveTo>
                      <a:pt x="0" y="0"/>
                    </a:moveTo>
                    <a:cubicBezTo>
                      <a:pt x="597915" y="0"/>
                      <a:pt x="1082620" y="484705"/>
                      <a:pt x="1082620" y="1082620"/>
                    </a:cubicBezTo>
                    <a:cubicBezTo>
                      <a:pt x="1082620" y="1680535"/>
                      <a:pt x="597915" y="2165240"/>
                      <a:pt x="0" y="2165240"/>
                    </a:cubicBezTo>
                    <a:lnTo>
                      <a:pt x="0" y="0"/>
                    </a:lnTo>
                    <a:close/>
                  </a:path>
                </a:pathLst>
              </a:custGeom>
              <a:solidFill>
                <a:srgbClr val="BFBFBF"/>
              </a:solidFill>
              <a:ln>
                <a:solidFill>
                  <a:srgbClr val="BFBFBF"/>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3600"/>
              </a:p>
            </p:txBody>
          </p:sp>
        </p:grpSp>
        <p:sp>
          <p:nvSpPr>
            <p:cNvPr id="55" name="TextBox 161">
              <a:extLst>
                <a:ext uri="{FF2B5EF4-FFF2-40B4-BE49-F238E27FC236}">
                  <a16:creationId xmlns:a16="http://schemas.microsoft.com/office/drawing/2014/main" id="{76E36551-32A6-3EB3-6484-751F7A8906A2}"/>
                </a:ext>
              </a:extLst>
            </p:cNvPr>
            <p:cNvSpPr txBox="1"/>
            <p:nvPr/>
          </p:nvSpPr>
          <p:spPr>
            <a:xfrm>
              <a:off x="1403910" y="3566058"/>
              <a:ext cx="2474813" cy="1345753"/>
            </a:xfrm>
            <a:prstGeom prst="rect">
              <a:avLst/>
            </a:prstGeom>
            <a:noFill/>
          </p:spPr>
          <p:txBody>
            <a:bodyPr wrap="square" rtlCol="0">
              <a:spAutoFit/>
            </a:bodyPr>
            <a:lstStyle/>
            <a:p>
              <a:pPr algn="ctr" rtl="1">
                <a:lnSpc>
                  <a:spcPct val="115000"/>
                </a:lnSpc>
              </a:pPr>
              <a:r>
                <a:rPr lang="ar-SA" sz="36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تقليل المخاطر القانونية</a:t>
              </a:r>
              <a:endParaRPr lang="en-US" sz="36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56" name="TextBox 162">
              <a:extLst>
                <a:ext uri="{FF2B5EF4-FFF2-40B4-BE49-F238E27FC236}">
                  <a16:creationId xmlns:a16="http://schemas.microsoft.com/office/drawing/2014/main" id="{40820FE8-1186-BC85-6E32-F464EB8D1CE4}"/>
                </a:ext>
              </a:extLst>
            </p:cNvPr>
            <p:cNvSpPr txBox="1"/>
            <p:nvPr/>
          </p:nvSpPr>
          <p:spPr>
            <a:xfrm>
              <a:off x="337979" y="3132619"/>
              <a:ext cx="1238705" cy="1222259"/>
            </a:xfrm>
            <a:prstGeom prst="rect">
              <a:avLst/>
            </a:prstGeom>
            <a:noFill/>
          </p:spPr>
          <p:txBody>
            <a:bodyPr wrap="square" rtlCol="0">
              <a:spAutoFit/>
            </a:bodyPr>
            <a:lstStyle/>
            <a:p>
              <a:pPr algn="ctr" rtl="0">
                <a:lnSpc>
                  <a:spcPct val="115000"/>
                </a:lnSpc>
              </a:pPr>
              <a:r>
                <a:rPr lang="en-US" sz="6600" b="1" kern="1200">
                  <a:solidFill>
                    <a:srgbClr val="FFFFFF"/>
                  </a:solidFill>
                  <a:effectLst/>
                  <a:latin typeface="Adobe Arabic" panose="02040503050201020203" pitchFamily="18" charset="-78"/>
                  <a:ea typeface="Calibri" panose="020F0502020204030204" pitchFamily="34" charset="0"/>
                  <a:cs typeface="Sakkal Majalla" panose="02000000000000000000" pitchFamily="2" charset="-78"/>
                </a:rPr>
                <a:t>03</a:t>
              </a:r>
              <a:endParaRPr lang="en-US" sz="66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pic>
          <p:nvPicPr>
            <p:cNvPr id="43" name="Graphic 4" descr="Downward trend graph with solid fill">
              <a:extLst>
                <a:ext uri="{FF2B5EF4-FFF2-40B4-BE49-F238E27FC236}">
                  <a16:creationId xmlns:a16="http://schemas.microsoft.com/office/drawing/2014/main" id="{CAAEAAA2-5C53-AD52-377C-F07CCDF2E985}"/>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2028251" y="2222514"/>
              <a:ext cx="1190668" cy="1190401"/>
            </a:xfrm>
            <a:prstGeom prst="rect">
              <a:avLst/>
            </a:prstGeom>
          </p:spPr>
        </p:pic>
      </p:grpSp>
      <p:grpSp>
        <p:nvGrpSpPr>
          <p:cNvPr id="66" name="Group 65">
            <a:extLst>
              <a:ext uri="{FF2B5EF4-FFF2-40B4-BE49-F238E27FC236}">
                <a16:creationId xmlns:a16="http://schemas.microsoft.com/office/drawing/2014/main" id="{73D200DE-5A20-667F-629E-01451FB6F1E0}"/>
              </a:ext>
            </a:extLst>
          </p:cNvPr>
          <p:cNvGrpSpPr/>
          <p:nvPr/>
        </p:nvGrpSpPr>
        <p:grpSpPr>
          <a:xfrm>
            <a:off x="8010185" y="1752599"/>
            <a:ext cx="3760030" cy="4076702"/>
            <a:chOff x="8010185" y="1752599"/>
            <a:chExt cx="3760030" cy="4076702"/>
          </a:xfrm>
        </p:grpSpPr>
        <p:grpSp>
          <p:nvGrpSpPr>
            <p:cNvPr id="48" name="Group 47">
              <a:extLst>
                <a:ext uri="{FF2B5EF4-FFF2-40B4-BE49-F238E27FC236}">
                  <a16:creationId xmlns:a16="http://schemas.microsoft.com/office/drawing/2014/main" id="{D9139E3E-7BA3-F4DB-4E8B-CE0B854D964B}"/>
                </a:ext>
              </a:extLst>
            </p:cNvPr>
            <p:cNvGrpSpPr/>
            <p:nvPr/>
          </p:nvGrpSpPr>
          <p:grpSpPr>
            <a:xfrm>
              <a:off x="8023063" y="1752599"/>
              <a:ext cx="3747152" cy="4076702"/>
              <a:chOff x="2996658" y="0"/>
              <a:chExt cx="1989763" cy="2165240"/>
            </a:xfrm>
          </p:grpSpPr>
          <p:sp>
            <p:nvSpPr>
              <p:cNvPr id="63" name="Freeform: Shape 62">
                <a:extLst>
                  <a:ext uri="{FF2B5EF4-FFF2-40B4-BE49-F238E27FC236}">
                    <a16:creationId xmlns:a16="http://schemas.microsoft.com/office/drawing/2014/main" id="{F304780F-F121-A7D5-D50B-160DF8F7AF0F}"/>
                  </a:ext>
                </a:extLst>
              </p:cNvPr>
              <p:cNvSpPr/>
              <p:nvPr/>
            </p:nvSpPr>
            <p:spPr>
              <a:xfrm>
                <a:off x="2996658" y="0"/>
                <a:ext cx="1082620" cy="2165240"/>
              </a:xfrm>
              <a:custGeom>
                <a:avLst/>
                <a:gdLst>
                  <a:gd name="connsiteX0" fmla="*/ 1082620 w 1082620"/>
                  <a:gd name="connsiteY0" fmla="*/ 0 h 2165240"/>
                  <a:gd name="connsiteX1" fmla="*/ 1082620 w 1082620"/>
                  <a:gd name="connsiteY1" fmla="*/ 2165240 h 2165240"/>
                  <a:gd name="connsiteX2" fmla="*/ 0 w 1082620"/>
                  <a:gd name="connsiteY2" fmla="*/ 1082620 h 2165240"/>
                  <a:gd name="connsiteX3" fmla="*/ 1082620 w 1082620"/>
                  <a:gd name="connsiteY3" fmla="*/ 0 h 2165240"/>
                </a:gdLst>
                <a:ahLst/>
                <a:cxnLst>
                  <a:cxn ang="0">
                    <a:pos x="connsiteX0" y="connsiteY0"/>
                  </a:cxn>
                  <a:cxn ang="0">
                    <a:pos x="connsiteX1" y="connsiteY1"/>
                  </a:cxn>
                  <a:cxn ang="0">
                    <a:pos x="connsiteX2" y="connsiteY2"/>
                  </a:cxn>
                  <a:cxn ang="0">
                    <a:pos x="connsiteX3" y="connsiteY3"/>
                  </a:cxn>
                </a:cxnLst>
                <a:rect l="l" t="t" r="r" b="b"/>
                <a:pathLst>
                  <a:path w="1082620" h="2165240">
                    <a:moveTo>
                      <a:pt x="1082620" y="0"/>
                    </a:moveTo>
                    <a:lnTo>
                      <a:pt x="1082620" y="2165240"/>
                    </a:lnTo>
                    <a:cubicBezTo>
                      <a:pt x="484705" y="2165240"/>
                      <a:pt x="0" y="1680535"/>
                      <a:pt x="0" y="1082620"/>
                    </a:cubicBezTo>
                    <a:cubicBezTo>
                      <a:pt x="0" y="484705"/>
                      <a:pt x="484705" y="0"/>
                      <a:pt x="1082620" y="0"/>
                    </a:cubicBezTo>
                    <a:close/>
                  </a:path>
                </a:pathLst>
              </a:custGeom>
              <a:solidFill>
                <a:srgbClr val="168489"/>
              </a:solidFill>
              <a:ln>
                <a:solidFill>
                  <a:srgbClr val="0058A3"/>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3600"/>
              </a:p>
            </p:txBody>
          </p:sp>
          <p:sp>
            <p:nvSpPr>
              <p:cNvPr id="64" name="Oval 63">
                <a:extLst>
                  <a:ext uri="{FF2B5EF4-FFF2-40B4-BE49-F238E27FC236}">
                    <a16:creationId xmlns:a16="http://schemas.microsoft.com/office/drawing/2014/main" id="{D16B4083-6527-62C9-C66A-1A7E53DF6023}"/>
                  </a:ext>
                </a:extLst>
              </p:cNvPr>
              <p:cNvSpPr/>
              <p:nvPr/>
            </p:nvSpPr>
            <p:spPr>
              <a:xfrm>
                <a:off x="3172135" y="175477"/>
                <a:ext cx="1814286" cy="1814286"/>
              </a:xfrm>
              <a:prstGeom prst="ellipse">
                <a:avLst/>
              </a:prstGeom>
              <a:solidFill>
                <a:schemeClr val="bg1"/>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600" dirty="0"/>
              </a:p>
            </p:txBody>
          </p:sp>
          <p:sp>
            <p:nvSpPr>
              <p:cNvPr id="65" name="Freeform: Shape 64">
                <a:extLst>
                  <a:ext uri="{FF2B5EF4-FFF2-40B4-BE49-F238E27FC236}">
                    <a16:creationId xmlns:a16="http://schemas.microsoft.com/office/drawing/2014/main" id="{61679DFE-F407-40DB-5269-59606E71A3EC}"/>
                  </a:ext>
                </a:extLst>
              </p:cNvPr>
              <p:cNvSpPr/>
              <p:nvPr/>
            </p:nvSpPr>
            <p:spPr>
              <a:xfrm>
                <a:off x="3177568" y="624454"/>
                <a:ext cx="458166" cy="916333"/>
              </a:xfrm>
              <a:custGeom>
                <a:avLst/>
                <a:gdLst>
                  <a:gd name="connsiteX0" fmla="*/ 0 w 1082620"/>
                  <a:gd name="connsiteY0" fmla="*/ 0 h 2165240"/>
                  <a:gd name="connsiteX1" fmla="*/ 1082620 w 1082620"/>
                  <a:gd name="connsiteY1" fmla="*/ 1082620 h 2165240"/>
                  <a:gd name="connsiteX2" fmla="*/ 0 w 1082620"/>
                  <a:gd name="connsiteY2" fmla="*/ 2165240 h 2165240"/>
                  <a:gd name="connsiteX3" fmla="*/ 0 w 1082620"/>
                  <a:gd name="connsiteY3" fmla="*/ 0 h 2165240"/>
                </a:gdLst>
                <a:ahLst/>
                <a:cxnLst>
                  <a:cxn ang="0">
                    <a:pos x="connsiteX0" y="connsiteY0"/>
                  </a:cxn>
                  <a:cxn ang="0">
                    <a:pos x="connsiteX1" y="connsiteY1"/>
                  </a:cxn>
                  <a:cxn ang="0">
                    <a:pos x="connsiteX2" y="connsiteY2"/>
                  </a:cxn>
                  <a:cxn ang="0">
                    <a:pos x="connsiteX3" y="connsiteY3"/>
                  </a:cxn>
                </a:cxnLst>
                <a:rect l="l" t="t" r="r" b="b"/>
                <a:pathLst>
                  <a:path w="1082620" h="2165240">
                    <a:moveTo>
                      <a:pt x="0" y="0"/>
                    </a:moveTo>
                    <a:cubicBezTo>
                      <a:pt x="597915" y="0"/>
                      <a:pt x="1082620" y="484705"/>
                      <a:pt x="1082620" y="1082620"/>
                    </a:cubicBezTo>
                    <a:cubicBezTo>
                      <a:pt x="1082620" y="1680535"/>
                      <a:pt x="597915" y="2165240"/>
                      <a:pt x="0" y="2165240"/>
                    </a:cubicBezTo>
                    <a:lnTo>
                      <a:pt x="0" y="0"/>
                    </a:lnTo>
                    <a:close/>
                  </a:path>
                </a:pathLst>
              </a:custGeom>
              <a:solidFill>
                <a:srgbClr val="168489"/>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3600"/>
              </a:p>
            </p:txBody>
          </p:sp>
        </p:grpSp>
        <p:sp>
          <p:nvSpPr>
            <p:cNvPr id="50" name="TextBox 156">
              <a:extLst>
                <a:ext uri="{FF2B5EF4-FFF2-40B4-BE49-F238E27FC236}">
                  <a16:creationId xmlns:a16="http://schemas.microsoft.com/office/drawing/2014/main" id="{F684E588-8D72-36A8-114B-F43E23864FDD}"/>
                </a:ext>
              </a:extLst>
            </p:cNvPr>
            <p:cNvSpPr txBox="1"/>
            <p:nvPr/>
          </p:nvSpPr>
          <p:spPr>
            <a:xfrm>
              <a:off x="8010185" y="3132619"/>
              <a:ext cx="1238705" cy="1222259"/>
            </a:xfrm>
            <a:prstGeom prst="rect">
              <a:avLst/>
            </a:prstGeom>
            <a:noFill/>
          </p:spPr>
          <p:txBody>
            <a:bodyPr wrap="square" rtlCol="0">
              <a:spAutoFit/>
            </a:bodyPr>
            <a:lstStyle/>
            <a:p>
              <a:pPr algn="ctr" rtl="0">
                <a:lnSpc>
                  <a:spcPct val="115000"/>
                </a:lnSpc>
              </a:pPr>
              <a:r>
                <a:rPr lang="en-US" sz="6600" b="1" kern="1200">
                  <a:solidFill>
                    <a:srgbClr val="FFFFFF"/>
                  </a:solidFill>
                  <a:effectLst/>
                  <a:latin typeface="Adobe Arabic" panose="02040503050201020203" pitchFamily="18" charset="-78"/>
                  <a:ea typeface="Calibri" panose="020F0502020204030204" pitchFamily="34" charset="0"/>
                  <a:cs typeface="Sakkal Majalla" panose="02000000000000000000" pitchFamily="2" charset="-78"/>
                </a:rPr>
                <a:t>01</a:t>
              </a:r>
              <a:endParaRPr lang="en-US" sz="66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47" name="TextBox 72">
              <a:extLst>
                <a:ext uri="{FF2B5EF4-FFF2-40B4-BE49-F238E27FC236}">
                  <a16:creationId xmlns:a16="http://schemas.microsoft.com/office/drawing/2014/main" id="{ECE4505F-615C-DA73-3D62-585FA03E5C95}"/>
                </a:ext>
              </a:extLst>
            </p:cNvPr>
            <p:cNvSpPr txBox="1"/>
            <p:nvPr/>
          </p:nvSpPr>
          <p:spPr>
            <a:xfrm>
              <a:off x="9205560" y="3884605"/>
              <a:ext cx="2499459" cy="708656"/>
            </a:xfrm>
            <a:prstGeom prst="rect">
              <a:avLst/>
            </a:prstGeom>
            <a:noFill/>
          </p:spPr>
          <p:txBody>
            <a:bodyPr wrap="square">
              <a:spAutoFit/>
            </a:bodyPr>
            <a:lstStyle/>
            <a:p>
              <a:pPr algn="ctr" rtl="0">
                <a:lnSpc>
                  <a:spcPct val="115000"/>
                </a:lnSpc>
              </a:pPr>
              <a:r>
                <a:rPr lang="ar-SA" sz="36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تعزيز المصداقية</a:t>
              </a:r>
              <a:endParaRPr lang="en-US" sz="36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pic>
          <p:nvPicPr>
            <p:cNvPr id="44" name="Graphic 21" descr="Group brainstorm with solid fill">
              <a:extLst>
                <a:ext uri="{FF2B5EF4-FFF2-40B4-BE49-F238E27FC236}">
                  <a16:creationId xmlns:a16="http://schemas.microsoft.com/office/drawing/2014/main" id="{A6E0215D-5E82-D58D-9B13-22BD4641B71C}"/>
                </a:ext>
              </a:extLst>
            </p:cNvPr>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9700462" y="2370543"/>
              <a:ext cx="1407661" cy="1406472"/>
            </a:xfrm>
            <a:prstGeom prst="rect">
              <a:avLst/>
            </a:prstGeom>
          </p:spPr>
        </p:pic>
      </p:grpSp>
      <p:grpSp>
        <p:nvGrpSpPr>
          <p:cNvPr id="67" name="Group 66">
            <a:extLst>
              <a:ext uri="{FF2B5EF4-FFF2-40B4-BE49-F238E27FC236}">
                <a16:creationId xmlns:a16="http://schemas.microsoft.com/office/drawing/2014/main" id="{78130002-AB52-29E8-9646-8CF72697D71F}"/>
              </a:ext>
            </a:extLst>
          </p:cNvPr>
          <p:cNvGrpSpPr/>
          <p:nvPr/>
        </p:nvGrpSpPr>
        <p:grpSpPr>
          <a:xfrm>
            <a:off x="4182677" y="1752599"/>
            <a:ext cx="3760030" cy="4076702"/>
            <a:chOff x="4182677" y="1752599"/>
            <a:chExt cx="3760030" cy="4076702"/>
          </a:xfrm>
        </p:grpSpPr>
        <p:grpSp>
          <p:nvGrpSpPr>
            <p:cNvPr id="51" name="Group 50">
              <a:extLst>
                <a:ext uri="{FF2B5EF4-FFF2-40B4-BE49-F238E27FC236}">
                  <a16:creationId xmlns:a16="http://schemas.microsoft.com/office/drawing/2014/main" id="{71E9F664-19CF-454A-A723-910295BE56AD}"/>
                </a:ext>
              </a:extLst>
            </p:cNvPr>
            <p:cNvGrpSpPr/>
            <p:nvPr/>
          </p:nvGrpSpPr>
          <p:grpSpPr>
            <a:xfrm>
              <a:off x="4195555" y="1752599"/>
              <a:ext cx="3747152" cy="4076702"/>
              <a:chOff x="1501686" y="0"/>
              <a:chExt cx="1989763" cy="2165240"/>
            </a:xfrm>
          </p:grpSpPr>
          <p:sp>
            <p:nvSpPr>
              <p:cNvPr id="60" name="Freeform: Shape 59">
                <a:extLst>
                  <a:ext uri="{FF2B5EF4-FFF2-40B4-BE49-F238E27FC236}">
                    <a16:creationId xmlns:a16="http://schemas.microsoft.com/office/drawing/2014/main" id="{45AC489B-E8BC-E8BD-9E65-CA7FC47546A7}"/>
                  </a:ext>
                </a:extLst>
              </p:cNvPr>
              <p:cNvSpPr/>
              <p:nvPr/>
            </p:nvSpPr>
            <p:spPr>
              <a:xfrm>
                <a:off x="1501686" y="0"/>
                <a:ext cx="1082620" cy="2165240"/>
              </a:xfrm>
              <a:custGeom>
                <a:avLst/>
                <a:gdLst>
                  <a:gd name="connsiteX0" fmla="*/ 1082620 w 1082620"/>
                  <a:gd name="connsiteY0" fmla="*/ 0 h 2165240"/>
                  <a:gd name="connsiteX1" fmla="*/ 1082620 w 1082620"/>
                  <a:gd name="connsiteY1" fmla="*/ 2165240 h 2165240"/>
                  <a:gd name="connsiteX2" fmla="*/ 0 w 1082620"/>
                  <a:gd name="connsiteY2" fmla="*/ 1082620 h 2165240"/>
                  <a:gd name="connsiteX3" fmla="*/ 1082620 w 1082620"/>
                  <a:gd name="connsiteY3" fmla="*/ 0 h 2165240"/>
                </a:gdLst>
                <a:ahLst/>
                <a:cxnLst>
                  <a:cxn ang="0">
                    <a:pos x="connsiteX0" y="connsiteY0"/>
                  </a:cxn>
                  <a:cxn ang="0">
                    <a:pos x="connsiteX1" y="connsiteY1"/>
                  </a:cxn>
                  <a:cxn ang="0">
                    <a:pos x="connsiteX2" y="connsiteY2"/>
                  </a:cxn>
                  <a:cxn ang="0">
                    <a:pos x="connsiteX3" y="connsiteY3"/>
                  </a:cxn>
                </a:cxnLst>
                <a:rect l="l" t="t" r="r" b="b"/>
                <a:pathLst>
                  <a:path w="1082620" h="2165240">
                    <a:moveTo>
                      <a:pt x="1082620" y="0"/>
                    </a:moveTo>
                    <a:lnTo>
                      <a:pt x="1082620" y="2165240"/>
                    </a:lnTo>
                    <a:cubicBezTo>
                      <a:pt x="484705" y="2165240"/>
                      <a:pt x="0" y="1680535"/>
                      <a:pt x="0" y="1082620"/>
                    </a:cubicBezTo>
                    <a:cubicBezTo>
                      <a:pt x="0" y="484705"/>
                      <a:pt x="484705" y="0"/>
                      <a:pt x="1082620" y="0"/>
                    </a:cubicBezTo>
                    <a:close/>
                  </a:path>
                </a:pathLst>
              </a:custGeom>
              <a:solidFill>
                <a:srgbClr val="FFD366"/>
              </a:solidFill>
              <a:ln>
                <a:solidFill>
                  <a:srgbClr val="FFD366"/>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3600"/>
              </a:p>
            </p:txBody>
          </p:sp>
          <p:sp>
            <p:nvSpPr>
              <p:cNvPr id="61" name="Oval 60">
                <a:extLst>
                  <a:ext uri="{FF2B5EF4-FFF2-40B4-BE49-F238E27FC236}">
                    <a16:creationId xmlns:a16="http://schemas.microsoft.com/office/drawing/2014/main" id="{124BC5F1-D7E8-30EA-90C0-60DC28E97D26}"/>
                  </a:ext>
                </a:extLst>
              </p:cNvPr>
              <p:cNvSpPr/>
              <p:nvPr/>
            </p:nvSpPr>
            <p:spPr>
              <a:xfrm>
                <a:off x="1677163" y="175477"/>
                <a:ext cx="1814286" cy="1814286"/>
              </a:xfrm>
              <a:prstGeom prst="ellipse">
                <a:avLst/>
              </a:prstGeom>
              <a:solidFill>
                <a:schemeClr val="bg1"/>
              </a:solidFill>
              <a:ln>
                <a:solidFill>
                  <a:srgbClr val="FFD3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600"/>
              </a:p>
            </p:txBody>
          </p:sp>
          <p:sp>
            <p:nvSpPr>
              <p:cNvPr id="62" name="Freeform: Shape 61">
                <a:extLst>
                  <a:ext uri="{FF2B5EF4-FFF2-40B4-BE49-F238E27FC236}">
                    <a16:creationId xmlns:a16="http://schemas.microsoft.com/office/drawing/2014/main" id="{BD488F29-6AF2-4671-FCD6-885AAADB6171}"/>
                  </a:ext>
                </a:extLst>
              </p:cNvPr>
              <p:cNvSpPr/>
              <p:nvPr/>
            </p:nvSpPr>
            <p:spPr>
              <a:xfrm>
                <a:off x="1682596" y="624454"/>
                <a:ext cx="458166" cy="916333"/>
              </a:xfrm>
              <a:custGeom>
                <a:avLst/>
                <a:gdLst>
                  <a:gd name="connsiteX0" fmla="*/ 0 w 1082620"/>
                  <a:gd name="connsiteY0" fmla="*/ 0 h 2165240"/>
                  <a:gd name="connsiteX1" fmla="*/ 1082620 w 1082620"/>
                  <a:gd name="connsiteY1" fmla="*/ 1082620 h 2165240"/>
                  <a:gd name="connsiteX2" fmla="*/ 0 w 1082620"/>
                  <a:gd name="connsiteY2" fmla="*/ 2165240 h 2165240"/>
                  <a:gd name="connsiteX3" fmla="*/ 0 w 1082620"/>
                  <a:gd name="connsiteY3" fmla="*/ 0 h 2165240"/>
                </a:gdLst>
                <a:ahLst/>
                <a:cxnLst>
                  <a:cxn ang="0">
                    <a:pos x="connsiteX0" y="connsiteY0"/>
                  </a:cxn>
                  <a:cxn ang="0">
                    <a:pos x="connsiteX1" y="connsiteY1"/>
                  </a:cxn>
                  <a:cxn ang="0">
                    <a:pos x="connsiteX2" y="connsiteY2"/>
                  </a:cxn>
                  <a:cxn ang="0">
                    <a:pos x="connsiteX3" y="connsiteY3"/>
                  </a:cxn>
                </a:cxnLst>
                <a:rect l="l" t="t" r="r" b="b"/>
                <a:pathLst>
                  <a:path w="1082620" h="2165240">
                    <a:moveTo>
                      <a:pt x="0" y="0"/>
                    </a:moveTo>
                    <a:cubicBezTo>
                      <a:pt x="597915" y="0"/>
                      <a:pt x="1082620" y="484705"/>
                      <a:pt x="1082620" y="1082620"/>
                    </a:cubicBezTo>
                    <a:cubicBezTo>
                      <a:pt x="1082620" y="1680535"/>
                      <a:pt x="597915" y="2165240"/>
                      <a:pt x="0" y="2165240"/>
                    </a:cubicBezTo>
                    <a:lnTo>
                      <a:pt x="0" y="0"/>
                    </a:lnTo>
                    <a:close/>
                  </a:path>
                </a:pathLst>
              </a:custGeom>
              <a:solidFill>
                <a:srgbClr val="FFD366"/>
              </a:solidFill>
              <a:ln>
                <a:solidFill>
                  <a:srgbClr val="FFD366"/>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3600"/>
              </a:p>
            </p:txBody>
          </p:sp>
        </p:grpSp>
        <p:sp>
          <p:nvSpPr>
            <p:cNvPr id="52" name="TextBox 158">
              <a:extLst>
                <a:ext uri="{FF2B5EF4-FFF2-40B4-BE49-F238E27FC236}">
                  <a16:creationId xmlns:a16="http://schemas.microsoft.com/office/drawing/2014/main" id="{CA383CE2-EA91-161B-7E18-11C6943715CC}"/>
                </a:ext>
              </a:extLst>
            </p:cNvPr>
            <p:cNvSpPr txBox="1"/>
            <p:nvPr/>
          </p:nvSpPr>
          <p:spPr>
            <a:xfrm>
              <a:off x="5426827" y="3884605"/>
              <a:ext cx="2350293" cy="708656"/>
            </a:xfrm>
            <a:prstGeom prst="rect">
              <a:avLst/>
            </a:prstGeom>
            <a:noFill/>
          </p:spPr>
          <p:txBody>
            <a:bodyPr wrap="square" rtlCol="0">
              <a:spAutoFit/>
            </a:bodyPr>
            <a:lstStyle/>
            <a:p>
              <a:pPr algn="ctr" rtl="1">
                <a:lnSpc>
                  <a:spcPct val="115000"/>
                </a:lnSpc>
              </a:pPr>
              <a:r>
                <a:rPr lang="ar-SA" sz="36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توحيد التقارير</a:t>
              </a:r>
              <a:endParaRPr lang="en-US" sz="36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53" name="TextBox 159">
              <a:extLst>
                <a:ext uri="{FF2B5EF4-FFF2-40B4-BE49-F238E27FC236}">
                  <a16:creationId xmlns:a16="http://schemas.microsoft.com/office/drawing/2014/main" id="{F121E923-5BC1-93D1-5B1F-658105F50B4D}"/>
                </a:ext>
              </a:extLst>
            </p:cNvPr>
            <p:cNvSpPr txBox="1"/>
            <p:nvPr/>
          </p:nvSpPr>
          <p:spPr>
            <a:xfrm>
              <a:off x="4182677" y="3132619"/>
              <a:ext cx="1238705" cy="1222259"/>
            </a:xfrm>
            <a:prstGeom prst="rect">
              <a:avLst/>
            </a:prstGeom>
            <a:noFill/>
          </p:spPr>
          <p:txBody>
            <a:bodyPr wrap="square" rtlCol="0">
              <a:spAutoFit/>
            </a:bodyPr>
            <a:lstStyle/>
            <a:p>
              <a:pPr algn="ctr" rtl="0">
                <a:lnSpc>
                  <a:spcPct val="115000"/>
                </a:lnSpc>
              </a:pPr>
              <a:r>
                <a:rPr lang="en-US" sz="6600" b="1" kern="1200">
                  <a:solidFill>
                    <a:srgbClr val="FFFFFF"/>
                  </a:solidFill>
                  <a:effectLst/>
                  <a:latin typeface="Adobe Arabic" panose="02040503050201020203" pitchFamily="18" charset="-78"/>
                  <a:ea typeface="Calibri" panose="020F0502020204030204" pitchFamily="34" charset="0"/>
                  <a:cs typeface="Sakkal Majalla" panose="02000000000000000000" pitchFamily="2" charset="-78"/>
                </a:rPr>
                <a:t>02</a:t>
              </a:r>
              <a:endParaRPr lang="en-US" sz="66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pic>
          <p:nvPicPr>
            <p:cNvPr id="45" name="Graphic 29" descr="Newspaper with solid fill">
              <a:extLst>
                <a:ext uri="{FF2B5EF4-FFF2-40B4-BE49-F238E27FC236}">
                  <a16:creationId xmlns:a16="http://schemas.microsoft.com/office/drawing/2014/main" id="{F05A767B-2E1B-DD1A-E352-4D07FA6D4954}"/>
                </a:ext>
              </a:extLst>
            </p:cNvPr>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5916068" y="2313959"/>
              <a:ext cx="1228238" cy="1227873"/>
            </a:xfrm>
            <a:prstGeom prst="rect">
              <a:avLst/>
            </a:prstGeom>
          </p:spPr>
        </p:pic>
      </p:grpSp>
    </p:spTree>
    <p:extLst>
      <p:ext uri="{BB962C8B-B14F-4D97-AF65-F5344CB8AC3E}">
        <p14:creationId xmlns:p14="http://schemas.microsoft.com/office/powerpoint/2010/main" val="1686856671"/>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66"/>
                                        </p:tgtEl>
                                        <p:attrNameLst>
                                          <p:attrName>style.visibility</p:attrName>
                                        </p:attrNameLst>
                                      </p:cBhvr>
                                      <p:to>
                                        <p:strVal val="visible"/>
                                      </p:to>
                                    </p:set>
                                    <p:anim calcmode="lin" valueType="num">
                                      <p:cBhvr additive="base">
                                        <p:cTn id="7" dur="500" fill="hold"/>
                                        <p:tgtEl>
                                          <p:spTgt spid="66"/>
                                        </p:tgtEl>
                                        <p:attrNameLst>
                                          <p:attrName>ppt_x</p:attrName>
                                        </p:attrNameLst>
                                      </p:cBhvr>
                                      <p:tavLst>
                                        <p:tav tm="0">
                                          <p:val>
                                            <p:strVal val="#ppt_x"/>
                                          </p:val>
                                        </p:tav>
                                        <p:tav tm="100000">
                                          <p:val>
                                            <p:strVal val="#ppt_x"/>
                                          </p:val>
                                        </p:tav>
                                      </p:tavLst>
                                    </p:anim>
                                    <p:anim calcmode="lin" valueType="num">
                                      <p:cBhvr additive="base">
                                        <p:cTn id="8" dur="500" fill="hold"/>
                                        <p:tgtEl>
                                          <p:spTgt spid="6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67"/>
                                        </p:tgtEl>
                                        <p:attrNameLst>
                                          <p:attrName>style.visibility</p:attrName>
                                        </p:attrNameLst>
                                      </p:cBhvr>
                                      <p:to>
                                        <p:strVal val="visible"/>
                                      </p:to>
                                    </p:set>
                                    <p:anim calcmode="lin" valueType="num">
                                      <p:cBhvr additive="base">
                                        <p:cTn id="13" dur="500" fill="hold"/>
                                        <p:tgtEl>
                                          <p:spTgt spid="67"/>
                                        </p:tgtEl>
                                        <p:attrNameLst>
                                          <p:attrName>ppt_x</p:attrName>
                                        </p:attrNameLst>
                                      </p:cBhvr>
                                      <p:tavLst>
                                        <p:tav tm="0">
                                          <p:val>
                                            <p:strVal val="#ppt_x"/>
                                          </p:val>
                                        </p:tav>
                                        <p:tav tm="100000">
                                          <p:val>
                                            <p:strVal val="#ppt_x"/>
                                          </p:val>
                                        </p:tav>
                                      </p:tavLst>
                                    </p:anim>
                                    <p:anim calcmode="lin" valueType="num">
                                      <p:cBhvr additive="base">
                                        <p:cTn id="14" dur="500" fill="hold"/>
                                        <p:tgtEl>
                                          <p:spTgt spid="67"/>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68"/>
                                        </p:tgtEl>
                                        <p:attrNameLst>
                                          <p:attrName>style.visibility</p:attrName>
                                        </p:attrNameLst>
                                      </p:cBhvr>
                                      <p:to>
                                        <p:strVal val="visible"/>
                                      </p:to>
                                    </p:set>
                                    <p:anim calcmode="lin" valueType="num">
                                      <p:cBhvr additive="base">
                                        <p:cTn id="19" dur="500" fill="hold"/>
                                        <p:tgtEl>
                                          <p:spTgt spid="68"/>
                                        </p:tgtEl>
                                        <p:attrNameLst>
                                          <p:attrName>ppt_x</p:attrName>
                                        </p:attrNameLst>
                                      </p:cBhvr>
                                      <p:tavLst>
                                        <p:tav tm="0">
                                          <p:val>
                                            <p:strVal val="#ppt_x"/>
                                          </p:val>
                                        </p:tav>
                                        <p:tav tm="100000">
                                          <p:val>
                                            <p:strVal val="#ppt_x"/>
                                          </p:val>
                                        </p:tav>
                                      </p:tavLst>
                                    </p:anim>
                                    <p:anim calcmode="lin" valueType="num">
                                      <p:cBhvr additive="base">
                                        <p:cTn id="20" dur="500" fill="hold"/>
                                        <p:tgtEl>
                                          <p:spTgt spid="6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0F6C303-93B1-66CA-D2FB-ACDC18A73BC8}"/>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641E7B48-535F-9824-051C-A71DD989EED5}"/>
              </a:ext>
            </a:extLst>
          </p:cNvPr>
          <p:cNvSpPr txBox="1"/>
          <p:nvPr/>
        </p:nvSpPr>
        <p:spPr>
          <a:xfrm>
            <a:off x="2779494" y="-86085"/>
            <a:ext cx="6633012" cy="646331"/>
          </a:xfrm>
          <a:prstGeom prst="rect">
            <a:avLst/>
          </a:prstGeom>
          <a:noFill/>
        </p:spPr>
        <p:txBody>
          <a:bodyPr wrap="square">
            <a:spAutoFit/>
          </a:bodyPr>
          <a:lstStyle/>
          <a:p>
            <a:pPr algn="ctr" rtl="1"/>
            <a:r>
              <a:rPr lang="ar-EG" sz="3600" b="1" dirty="0">
                <a:solidFill>
                  <a:schemeClr val="bg1"/>
                </a:solidFill>
                <a:latin typeface="Adobe Arabic" panose="02040503050201020203" pitchFamily="18" charset="-78"/>
                <a:cs typeface="Adobe Arabic" panose="02040503050201020203" pitchFamily="18" charset="-78"/>
              </a:rPr>
              <a:t>أنواع تقارير المراجعة الخارجية (المقيدة وغير المقيدة)</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729CC4C7-76E5-6374-F4D0-766C8515305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grpSp>
        <p:nvGrpSpPr>
          <p:cNvPr id="2" name="Group 1">
            <a:extLst>
              <a:ext uri="{FF2B5EF4-FFF2-40B4-BE49-F238E27FC236}">
                <a16:creationId xmlns:a16="http://schemas.microsoft.com/office/drawing/2014/main" id="{6AB45C29-8B2A-6932-C565-13CED6843703}"/>
              </a:ext>
            </a:extLst>
          </p:cNvPr>
          <p:cNvGrpSpPr/>
          <p:nvPr/>
        </p:nvGrpSpPr>
        <p:grpSpPr>
          <a:xfrm>
            <a:off x="7680400" y="1990578"/>
            <a:ext cx="3496646" cy="3495822"/>
            <a:chOff x="3643980" y="0"/>
            <a:chExt cx="1722784" cy="1722784"/>
          </a:xfrm>
        </p:grpSpPr>
        <p:sp>
          <p:nvSpPr>
            <p:cNvPr id="3" name="Oval 2">
              <a:extLst>
                <a:ext uri="{FF2B5EF4-FFF2-40B4-BE49-F238E27FC236}">
                  <a16:creationId xmlns:a16="http://schemas.microsoft.com/office/drawing/2014/main" id="{4061F8D6-2321-5A7C-6589-65885FE3D0B0}"/>
                </a:ext>
              </a:extLst>
            </p:cNvPr>
            <p:cNvSpPr/>
            <p:nvPr/>
          </p:nvSpPr>
          <p:spPr>
            <a:xfrm>
              <a:off x="3643980" y="0"/>
              <a:ext cx="1722784" cy="1722784"/>
            </a:xfrm>
            <a:prstGeom prst="ellipse">
              <a:avLst/>
            </a:prstGeom>
            <a:noFill/>
            <a:ln>
              <a:solidFill>
                <a:srgbClr val="168489"/>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sp>
          <p:nvSpPr>
            <p:cNvPr id="4" name="Oval 3">
              <a:extLst>
                <a:ext uri="{FF2B5EF4-FFF2-40B4-BE49-F238E27FC236}">
                  <a16:creationId xmlns:a16="http://schemas.microsoft.com/office/drawing/2014/main" id="{E5F4A575-AE26-CF43-512F-6A5E8BD1F40D}"/>
                </a:ext>
              </a:extLst>
            </p:cNvPr>
            <p:cNvSpPr/>
            <p:nvPr/>
          </p:nvSpPr>
          <p:spPr>
            <a:xfrm>
              <a:off x="3736746" y="92766"/>
              <a:ext cx="1537252" cy="1537252"/>
            </a:xfrm>
            <a:prstGeom prst="ellipse">
              <a:avLst/>
            </a:prstGeom>
            <a:solidFill>
              <a:srgbClr val="168489"/>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sp>
          <p:nvSpPr>
            <p:cNvPr id="5" name="Oval 4">
              <a:extLst>
                <a:ext uri="{FF2B5EF4-FFF2-40B4-BE49-F238E27FC236}">
                  <a16:creationId xmlns:a16="http://schemas.microsoft.com/office/drawing/2014/main" id="{C73BA1B6-517D-18C8-8552-4DB681F73E5F}"/>
                </a:ext>
              </a:extLst>
            </p:cNvPr>
            <p:cNvSpPr/>
            <p:nvPr/>
          </p:nvSpPr>
          <p:spPr>
            <a:xfrm>
              <a:off x="3816534" y="172554"/>
              <a:ext cx="1377676" cy="1377676"/>
            </a:xfrm>
            <a:prstGeom prst="ellipse">
              <a:avLst/>
            </a:prstGeom>
            <a:solidFill>
              <a:schemeClr val="bg1"/>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sp>
          <p:nvSpPr>
            <p:cNvPr id="6" name="TextBox 9">
              <a:extLst>
                <a:ext uri="{FF2B5EF4-FFF2-40B4-BE49-F238E27FC236}">
                  <a16:creationId xmlns:a16="http://schemas.microsoft.com/office/drawing/2014/main" id="{15B65164-2F9E-4F59-A828-7142FD3DB24F}"/>
                </a:ext>
              </a:extLst>
            </p:cNvPr>
            <p:cNvSpPr txBox="1">
              <a:spLocks noChangeArrowheads="1"/>
            </p:cNvSpPr>
            <p:nvPr/>
          </p:nvSpPr>
          <p:spPr bwMode="auto">
            <a:xfrm flipV="1">
              <a:off x="3736745" y="310881"/>
              <a:ext cx="1537252" cy="795982"/>
            </a:xfrm>
            <a:prstGeom prst="rect">
              <a:avLst/>
            </a:prstGeom>
          </p:spPr>
          <p:txBody>
            <a:bodyPr rot="0" vert="horz" wrap="square" lIns="0" tIns="45720" rIns="0" bIns="45720" anchor="b" anchorCtr="0" upright="1">
              <a:noAutofit/>
            </a:bodyPr>
            <a:lstStyle/>
            <a:p>
              <a:pPr algn="ctr" rtl="0">
                <a:lnSpc>
                  <a:spcPct val="115000"/>
                </a:lnSpc>
              </a:pPr>
              <a:r>
                <a:rPr lang="ar-SA" sz="3200" b="1" dirty="0">
                  <a:solidFill>
                    <a:srgbClr val="000000"/>
                  </a:solidFill>
                  <a:latin typeface="Times New Roman" panose="02020603050405020304" pitchFamily="18" charset="0"/>
                  <a:cs typeface="Adobe Arabic" panose="02040503050201020203" pitchFamily="18" charset="-78"/>
                </a:rPr>
                <a:t>التقارير غير المقيدة </a:t>
              </a:r>
              <a:endParaRPr lang="en-US" sz="3200" b="1" dirty="0">
                <a:solidFill>
                  <a:srgbClr val="000000"/>
                </a:solidFill>
                <a:latin typeface="Times New Roman" panose="02020603050405020304" pitchFamily="18" charset="0"/>
                <a:cs typeface="Adobe Arabic" panose="02040503050201020203" pitchFamily="18" charset="-78"/>
              </a:endParaRPr>
            </a:p>
          </p:txBody>
        </p:sp>
      </p:grpSp>
      <p:sp>
        <p:nvSpPr>
          <p:cNvPr id="7" name="TextBox 6">
            <a:extLst>
              <a:ext uri="{FF2B5EF4-FFF2-40B4-BE49-F238E27FC236}">
                <a16:creationId xmlns:a16="http://schemas.microsoft.com/office/drawing/2014/main" id="{E698B4EF-D503-72F6-3BAF-3489C3350722}"/>
              </a:ext>
            </a:extLst>
          </p:cNvPr>
          <p:cNvSpPr txBox="1"/>
          <p:nvPr/>
        </p:nvSpPr>
        <p:spPr>
          <a:xfrm>
            <a:off x="711201" y="2877735"/>
            <a:ext cx="6633012" cy="1977464"/>
          </a:xfrm>
          <a:prstGeom prst="rect">
            <a:avLst/>
          </a:prstGeom>
          <a:noFill/>
        </p:spPr>
        <p:txBody>
          <a:bodyPr wrap="square">
            <a:spAutoFit/>
          </a:bodyPr>
          <a:lstStyle>
            <a:defPPr>
              <a:defRPr lang="en-US"/>
            </a:defPPr>
            <a:lvl1pPr algn="just" rtl="1">
              <a:lnSpc>
                <a:spcPct val="150000"/>
              </a:lnSpc>
              <a:defRPr sz="2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defRPr>
            </a:lvl1pPr>
          </a:lstStyle>
          <a:p>
            <a:r>
              <a:rPr lang="ar-SA"/>
              <a:t> يُصدر هذا النوع من التقارير عندما يكون المراجع مقتنعاً بأن القوائم المالية تُظهر بشكل عادل الوضع المالي للشركة وأداءها، دون أي تحريفات جوهرية أو تحفظات</a:t>
            </a:r>
            <a:endParaRPr lang="en-US" dirty="0"/>
          </a:p>
        </p:txBody>
      </p:sp>
    </p:spTree>
    <p:extLst>
      <p:ext uri="{BB962C8B-B14F-4D97-AF65-F5344CB8AC3E}">
        <p14:creationId xmlns:p14="http://schemas.microsoft.com/office/powerpoint/2010/main" val="1911096977"/>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22" presetClass="entr" presetSubtype="4"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down)">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33DCDD6-C3CF-4033-5D44-BE7B9A9B8125}"/>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3E878950-3E76-7522-508B-FBDBF1CE97A2}"/>
              </a:ext>
            </a:extLst>
          </p:cNvPr>
          <p:cNvSpPr txBox="1"/>
          <p:nvPr/>
        </p:nvSpPr>
        <p:spPr>
          <a:xfrm>
            <a:off x="2779494" y="-86085"/>
            <a:ext cx="6633012" cy="646331"/>
          </a:xfrm>
          <a:prstGeom prst="rect">
            <a:avLst/>
          </a:prstGeom>
          <a:noFill/>
        </p:spPr>
        <p:txBody>
          <a:bodyPr wrap="square">
            <a:spAutoFit/>
          </a:bodyPr>
          <a:lstStyle/>
          <a:p>
            <a:pPr algn="ctr" rtl="1"/>
            <a:r>
              <a:rPr lang="ar-EG" sz="3600" b="1" dirty="0">
                <a:solidFill>
                  <a:schemeClr val="bg1"/>
                </a:solidFill>
                <a:latin typeface="Adobe Arabic" panose="02040503050201020203" pitchFamily="18" charset="-78"/>
                <a:cs typeface="Adobe Arabic" panose="02040503050201020203" pitchFamily="18" charset="-78"/>
              </a:rPr>
              <a:t>أنواع تقارير المراجعة الخارجية (المقيدة وغير المقيدة)</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A1B87827-80F0-0A55-4C74-82FBB5EAF34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grpSp>
        <p:nvGrpSpPr>
          <p:cNvPr id="2" name="Group 1">
            <a:extLst>
              <a:ext uri="{FF2B5EF4-FFF2-40B4-BE49-F238E27FC236}">
                <a16:creationId xmlns:a16="http://schemas.microsoft.com/office/drawing/2014/main" id="{4F47A1E7-8A25-DCA3-77AA-08A70ABB442E}"/>
              </a:ext>
            </a:extLst>
          </p:cNvPr>
          <p:cNvGrpSpPr/>
          <p:nvPr/>
        </p:nvGrpSpPr>
        <p:grpSpPr>
          <a:xfrm>
            <a:off x="7680400" y="1990578"/>
            <a:ext cx="3496646" cy="3495822"/>
            <a:chOff x="3643980" y="0"/>
            <a:chExt cx="1722784" cy="1722784"/>
          </a:xfrm>
        </p:grpSpPr>
        <p:sp>
          <p:nvSpPr>
            <p:cNvPr id="3" name="Oval 2">
              <a:extLst>
                <a:ext uri="{FF2B5EF4-FFF2-40B4-BE49-F238E27FC236}">
                  <a16:creationId xmlns:a16="http://schemas.microsoft.com/office/drawing/2014/main" id="{3083DACD-B3C3-33E8-0124-40A7035D8898}"/>
                </a:ext>
              </a:extLst>
            </p:cNvPr>
            <p:cNvSpPr/>
            <p:nvPr/>
          </p:nvSpPr>
          <p:spPr>
            <a:xfrm>
              <a:off x="3643980" y="0"/>
              <a:ext cx="1722784" cy="1722784"/>
            </a:xfrm>
            <a:prstGeom prst="ellipse">
              <a:avLst/>
            </a:prstGeom>
            <a:noFill/>
            <a:ln>
              <a:solidFill>
                <a:srgbClr val="168489"/>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sp>
          <p:nvSpPr>
            <p:cNvPr id="4" name="Oval 3">
              <a:extLst>
                <a:ext uri="{FF2B5EF4-FFF2-40B4-BE49-F238E27FC236}">
                  <a16:creationId xmlns:a16="http://schemas.microsoft.com/office/drawing/2014/main" id="{D7B55AAF-BE26-E257-B8AE-F1F508B546A4}"/>
                </a:ext>
              </a:extLst>
            </p:cNvPr>
            <p:cNvSpPr/>
            <p:nvPr/>
          </p:nvSpPr>
          <p:spPr>
            <a:xfrm>
              <a:off x="3736746" y="92766"/>
              <a:ext cx="1537252" cy="1537252"/>
            </a:xfrm>
            <a:prstGeom prst="ellipse">
              <a:avLst/>
            </a:prstGeom>
            <a:solidFill>
              <a:srgbClr val="168489"/>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sp>
          <p:nvSpPr>
            <p:cNvPr id="5" name="Oval 4">
              <a:extLst>
                <a:ext uri="{FF2B5EF4-FFF2-40B4-BE49-F238E27FC236}">
                  <a16:creationId xmlns:a16="http://schemas.microsoft.com/office/drawing/2014/main" id="{A4026F52-98D5-371B-6EF8-335212FE35A5}"/>
                </a:ext>
              </a:extLst>
            </p:cNvPr>
            <p:cNvSpPr/>
            <p:nvPr/>
          </p:nvSpPr>
          <p:spPr>
            <a:xfrm>
              <a:off x="3816534" y="172554"/>
              <a:ext cx="1377676" cy="1377676"/>
            </a:xfrm>
            <a:prstGeom prst="ellipse">
              <a:avLst/>
            </a:prstGeom>
            <a:solidFill>
              <a:schemeClr val="bg1"/>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sp>
          <p:nvSpPr>
            <p:cNvPr id="6" name="TextBox 9">
              <a:extLst>
                <a:ext uri="{FF2B5EF4-FFF2-40B4-BE49-F238E27FC236}">
                  <a16:creationId xmlns:a16="http://schemas.microsoft.com/office/drawing/2014/main" id="{67AC011A-5C24-5815-6B2E-9262B1767896}"/>
                </a:ext>
              </a:extLst>
            </p:cNvPr>
            <p:cNvSpPr txBox="1">
              <a:spLocks noChangeArrowheads="1"/>
            </p:cNvSpPr>
            <p:nvPr/>
          </p:nvSpPr>
          <p:spPr bwMode="auto">
            <a:xfrm flipV="1">
              <a:off x="3736745" y="310881"/>
              <a:ext cx="1537252" cy="795982"/>
            </a:xfrm>
            <a:prstGeom prst="rect">
              <a:avLst/>
            </a:prstGeom>
          </p:spPr>
          <p:txBody>
            <a:bodyPr rot="0" vert="horz" wrap="square" lIns="0" tIns="45720" rIns="0" bIns="45720" anchor="b" anchorCtr="0" upright="1">
              <a:noAutofit/>
            </a:bodyPr>
            <a:lstStyle/>
            <a:p>
              <a:pPr algn="ctr" rtl="0">
                <a:lnSpc>
                  <a:spcPct val="115000"/>
                </a:lnSpc>
              </a:pPr>
              <a:r>
                <a:rPr lang="ar-SA" sz="3200" b="1" dirty="0">
                  <a:solidFill>
                    <a:srgbClr val="000000"/>
                  </a:solidFill>
                  <a:latin typeface="Times New Roman" panose="02020603050405020304" pitchFamily="18" charset="0"/>
                  <a:cs typeface="Adobe Arabic" panose="02040503050201020203" pitchFamily="18" charset="-78"/>
                </a:rPr>
                <a:t>التقارير المقيدة </a:t>
              </a:r>
              <a:endParaRPr lang="en-US" sz="3200" b="1" dirty="0">
                <a:solidFill>
                  <a:srgbClr val="000000"/>
                </a:solidFill>
                <a:latin typeface="Times New Roman" panose="02020603050405020304" pitchFamily="18" charset="0"/>
                <a:cs typeface="Adobe Arabic" panose="02040503050201020203" pitchFamily="18" charset="-78"/>
              </a:endParaRPr>
            </a:p>
          </p:txBody>
        </p:sp>
      </p:grpSp>
      <p:sp>
        <p:nvSpPr>
          <p:cNvPr id="7" name="TextBox 6">
            <a:extLst>
              <a:ext uri="{FF2B5EF4-FFF2-40B4-BE49-F238E27FC236}">
                <a16:creationId xmlns:a16="http://schemas.microsoft.com/office/drawing/2014/main" id="{AC1009E3-1239-EA1B-DACF-60CE8C91B595}"/>
              </a:ext>
            </a:extLst>
          </p:cNvPr>
          <p:cNvSpPr txBox="1"/>
          <p:nvPr/>
        </p:nvSpPr>
        <p:spPr>
          <a:xfrm>
            <a:off x="711201" y="2877735"/>
            <a:ext cx="6633012" cy="1977464"/>
          </a:xfrm>
          <a:prstGeom prst="rect">
            <a:avLst/>
          </a:prstGeom>
          <a:noFill/>
        </p:spPr>
        <p:txBody>
          <a:bodyPr wrap="square">
            <a:spAutoFit/>
          </a:bodyPr>
          <a:lstStyle>
            <a:defPPr>
              <a:defRPr lang="en-US"/>
            </a:defPPr>
            <a:lvl1pPr algn="just" rtl="1">
              <a:lnSpc>
                <a:spcPct val="150000"/>
              </a:lnSpc>
              <a:defRPr sz="2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defRPr>
            </a:lvl1pPr>
          </a:lstStyle>
          <a:p>
            <a:r>
              <a:rPr lang="ar-SA"/>
              <a:t>يُصدر هذا النوع من التقارير عندما يكون لدى المراجع تحفظات أو مخاوف بشأن القوائم المالية، سواء بسبب وجود تحريفات جوهرية أو لعدم تمكنه من جمع أدلة كافية لتكوين رأي كامل</a:t>
            </a:r>
            <a:endParaRPr lang="en-US" dirty="0"/>
          </a:p>
        </p:txBody>
      </p:sp>
    </p:spTree>
    <p:extLst>
      <p:ext uri="{BB962C8B-B14F-4D97-AF65-F5344CB8AC3E}">
        <p14:creationId xmlns:p14="http://schemas.microsoft.com/office/powerpoint/2010/main" val="3216411413"/>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22" presetClass="entr" presetSubtype="4"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down)">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6724D5A-5607-3439-81CE-EAB2B1930283}"/>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581CB36E-3069-7E5F-3D23-A7FFDFB01DBF}"/>
              </a:ext>
            </a:extLst>
          </p:cNvPr>
          <p:cNvSpPr txBox="1"/>
          <p:nvPr/>
        </p:nvSpPr>
        <p:spPr>
          <a:xfrm>
            <a:off x="2779494" y="-86085"/>
            <a:ext cx="6633012" cy="646331"/>
          </a:xfrm>
          <a:prstGeom prst="rect">
            <a:avLst/>
          </a:prstGeom>
          <a:noFill/>
        </p:spPr>
        <p:txBody>
          <a:bodyPr wrap="square">
            <a:spAutoFit/>
          </a:bodyPr>
          <a:lstStyle/>
          <a:p>
            <a:pPr algn="ctr" rtl="1"/>
            <a:r>
              <a:rPr lang="ar-SA" sz="3600" b="1" dirty="0">
                <a:solidFill>
                  <a:schemeClr val="bg1"/>
                </a:solidFill>
                <a:latin typeface="Adobe Arabic" panose="02040503050201020203" pitchFamily="18" charset="-78"/>
                <a:cs typeface="Adobe Arabic" panose="02040503050201020203" pitchFamily="18" charset="-78"/>
              </a:rPr>
              <a:t>الفرق بين التقارير غير المقيدة والمقيدة</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64423690-4464-0B38-5224-3998F04C752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graphicFrame>
        <p:nvGraphicFramePr>
          <p:cNvPr id="10" name="Table 9">
            <a:extLst>
              <a:ext uri="{FF2B5EF4-FFF2-40B4-BE49-F238E27FC236}">
                <a16:creationId xmlns:a16="http://schemas.microsoft.com/office/drawing/2014/main" id="{50E8034F-F07B-A63D-1F75-0CCBBF2D29A1}"/>
              </a:ext>
            </a:extLst>
          </p:cNvPr>
          <p:cNvGraphicFramePr>
            <a:graphicFrameLocks noGrp="1"/>
          </p:cNvGraphicFramePr>
          <p:nvPr>
            <p:extLst>
              <p:ext uri="{D42A27DB-BD31-4B8C-83A1-F6EECF244321}">
                <p14:modId xmlns:p14="http://schemas.microsoft.com/office/powerpoint/2010/main" val="3785684497"/>
              </p:ext>
            </p:extLst>
          </p:nvPr>
        </p:nvGraphicFramePr>
        <p:xfrm>
          <a:off x="812888" y="1058831"/>
          <a:ext cx="10566225" cy="5398008"/>
        </p:xfrm>
        <a:graphic>
          <a:graphicData uri="http://schemas.openxmlformats.org/drawingml/2006/table">
            <a:tbl>
              <a:tblPr rtl="1" firstRow="1" firstCol="1" bandRow="1">
                <a:tableStyleId>{5C22544A-7EE6-4342-B048-85BDC9FD1C3A}</a:tableStyleId>
              </a:tblPr>
              <a:tblGrid>
                <a:gridCol w="3522075">
                  <a:extLst>
                    <a:ext uri="{9D8B030D-6E8A-4147-A177-3AD203B41FA5}">
                      <a16:colId xmlns:a16="http://schemas.microsoft.com/office/drawing/2014/main" val="231663124"/>
                    </a:ext>
                  </a:extLst>
                </a:gridCol>
                <a:gridCol w="3522075">
                  <a:extLst>
                    <a:ext uri="{9D8B030D-6E8A-4147-A177-3AD203B41FA5}">
                      <a16:colId xmlns:a16="http://schemas.microsoft.com/office/drawing/2014/main" val="1936501273"/>
                    </a:ext>
                  </a:extLst>
                </a:gridCol>
                <a:gridCol w="3522075">
                  <a:extLst>
                    <a:ext uri="{9D8B030D-6E8A-4147-A177-3AD203B41FA5}">
                      <a16:colId xmlns:a16="http://schemas.microsoft.com/office/drawing/2014/main" val="3368482115"/>
                    </a:ext>
                  </a:extLst>
                </a:gridCol>
              </a:tblGrid>
              <a:tr h="0">
                <a:tc>
                  <a:txBody>
                    <a:bodyPr/>
                    <a:lstStyle/>
                    <a:p>
                      <a:pPr algn="ctr" rtl="1">
                        <a:lnSpc>
                          <a:spcPct val="115000"/>
                        </a:lnSpc>
                      </a:pPr>
                      <a:r>
                        <a:rPr lang="ar-SA" sz="2800">
                          <a:solidFill>
                            <a:srgbClr val="168489"/>
                          </a:solidFill>
                          <a:effectLst/>
                          <a:latin typeface="Adobe Arabic" panose="02040503050201020203" pitchFamily="18" charset="-78"/>
                          <a:cs typeface="Adobe Arabic" panose="02040503050201020203" pitchFamily="18" charset="-78"/>
                        </a:rPr>
                        <a:t>العنصر</a:t>
                      </a:r>
                      <a:endParaRPr lang="en-US" sz="2800">
                        <a:solidFill>
                          <a:srgbClr val="168489"/>
                        </a:solidFill>
                        <a:effectLst/>
                        <a:latin typeface="Adobe Arabic" panose="02040503050201020203" pitchFamily="18" charset="-78"/>
                        <a:ea typeface="Calibri" panose="020F0502020204030204" pitchFamily="34" charset="0"/>
                        <a:cs typeface="Adobe Arabic" panose="02040503050201020203" pitchFamily="18" charset="-78"/>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rtl="1">
                        <a:lnSpc>
                          <a:spcPct val="115000"/>
                        </a:lnSpc>
                      </a:pPr>
                      <a:r>
                        <a:rPr lang="ar-SA" sz="2800">
                          <a:solidFill>
                            <a:srgbClr val="168489"/>
                          </a:solidFill>
                          <a:effectLst/>
                          <a:latin typeface="Adobe Arabic" panose="02040503050201020203" pitchFamily="18" charset="-78"/>
                          <a:cs typeface="Adobe Arabic" panose="02040503050201020203" pitchFamily="18" charset="-78"/>
                        </a:rPr>
                        <a:t>التقارير غير المقيدة</a:t>
                      </a:r>
                      <a:endParaRPr lang="en-US" sz="2800">
                        <a:solidFill>
                          <a:srgbClr val="168489"/>
                        </a:solidFill>
                        <a:effectLst/>
                        <a:latin typeface="Adobe Arabic" panose="02040503050201020203" pitchFamily="18" charset="-78"/>
                        <a:ea typeface="Calibri" panose="020F0502020204030204" pitchFamily="34" charset="0"/>
                        <a:cs typeface="Adobe Arabic" panose="02040503050201020203" pitchFamily="18" charset="-78"/>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rtl="1">
                        <a:lnSpc>
                          <a:spcPct val="115000"/>
                        </a:lnSpc>
                      </a:pPr>
                      <a:r>
                        <a:rPr lang="ar-SA" sz="2800" dirty="0">
                          <a:solidFill>
                            <a:srgbClr val="168489"/>
                          </a:solidFill>
                          <a:effectLst/>
                          <a:latin typeface="Adobe Arabic" panose="02040503050201020203" pitchFamily="18" charset="-78"/>
                          <a:cs typeface="Adobe Arabic" panose="02040503050201020203" pitchFamily="18" charset="-78"/>
                        </a:rPr>
                        <a:t>التقارير المقيدة</a:t>
                      </a:r>
                      <a:endParaRPr lang="en-US" sz="2800" dirty="0">
                        <a:solidFill>
                          <a:srgbClr val="168489"/>
                        </a:solidFill>
                        <a:effectLst/>
                        <a:latin typeface="Adobe Arabic" panose="02040503050201020203" pitchFamily="18" charset="-78"/>
                        <a:ea typeface="Calibri" panose="020F0502020204030204" pitchFamily="34" charset="0"/>
                        <a:cs typeface="Adobe Arabic" panose="02040503050201020203" pitchFamily="18" charset="-78"/>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727306982"/>
                  </a:ext>
                </a:extLst>
              </a:tr>
              <a:tr h="0">
                <a:tc>
                  <a:txBody>
                    <a:bodyPr/>
                    <a:lstStyle/>
                    <a:p>
                      <a:pPr algn="ctr" rtl="1">
                        <a:lnSpc>
                          <a:spcPct val="115000"/>
                        </a:lnSpc>
                      </a:pPr>
                      <a:r>
                        <a:rPr lang="ar-SA" sz="2800">
                          <a:solidFill>
                            <a:schemeClr val="tx1"/>
                          </a:solidFill>
                          <a:effectLst/>
                          <a:latin typeface="Adobe Arabic" panose="02040503050201020203" pitchFamily="18" charset="-78"/>
                          <a:cs typeface="Adobe Arabic" panose="02040503050201020203" pitchFamily="18" charset="-78"/>
                        </a:rPr>
                        <a:t>الموقف العام</a:t>
                      </a:r>
                      <a:endParaRPr lang="en-US" sz="2800">
                        <a:solidFill>
                          <a:schemeClr val="tx1"/>
                        </a:solidFill>
                        <a:effectLst/>
                        <a:latin typeface="Adobe Arabic" panose="02040503050201020203" pitchFamily="18" charset="-78"/>
                        <a:ea typeface="Calibri" panose="020F0502020204030204" pitchFamily="34" charset="0"/>
                        <a:cs typeface="Adobe Arabic" panose="02040503050201020203" pitchFamily="18" charset="-78"/>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1">
                        <a:lnSpc>
                          <a:spcPct val="115000"/>
                        </a:lnSpc>
                      </a:pPr>
                      <a:r>
                        <a:rPr lang="ar-SA" sz="2800">
                          <a:solidFill>
                            <a:schemeClr val="tx1"/>
                          </a:solidFill>
                          <a:effectLst/>
                          <a:latin typeface="Adobe Arabic" panose="02040503050201020203" pitchFamily="18" charset="-78"/>
                          <a:cs typeface="Adobe Arabic" panose="02040503050201020203" pitchFamily="18" charset="-78"/>
                        </a:rPr>
                        <a:t>تُعبر عن رأي إيجابي بدون تحفظات.</a:t>
                      </a:r>
                      <a:endParaRPr lang="en-US" sz="2800">
                        <a:solidFill>
                          <a:schemeClr val="tx1"/>
                        </a:solidFill>
                        <a:effectLst/>
                        <a:latin typeface="Adobe Arabic" panose="02040503050201020203" pitchFamily="18" charset="-78"/>
                        <a:ea typeface="Calibri" panose="020F0502020204030204" pitchFamily="34" charset="0"/>
                        <a:cs typeface="Adobe Arabic" panose="02040503050201020203" pitchFamily="18" charset="-78"/>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1">
                        <a:lnSpc>
                          <a:spcPct val="115000"/>
                        </a:lnSpc>
                      </a:pPr>
                      <a:r>
                        <a:rPr lang="ar-SA" sz="2800" dirty="0">
                          <a:solidFill>
                            <a:schemeClr val="tx1"/>
                          </a:solidFill>
                          <a:effectLst/>
                          <a:latin typeface="Adobe Arabic" panose="02040503050201020203" pitchFamily="18" charset="-78"/>
                          <a:cs typeface="Adobe Arabic" panose="02040503050201020203" pitchFamily="18" charset="-78"/>
                        </a:rPr>
                        <a:t>تُعبر عن رأي مع تحفظات أو مشكلات جوهرية.</a:t>
                      </a:r>
                      <a:endParaRPr lang="en-US" sz="2800" dirty="0">
                        <a:solidFill>
                          <a:schemeClr val="tx1"/>
                        </a:solidFill>
                        <a:effectLst/>
                        <a:latin typeface="Adobe Arabic" panose="02040503050201020203" pitchFamily="18" charset="-78"/>
                        <a:ea typeface="Calibri" panose="020F0502020204030204" pitchFamily="34" charset="0"/>
                        <a:cs typeface="Adobe Arabic" panose="02040503050201020203" pitchFamily="18" charset="-78"/>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240186501"/>
                  </a:ext>
                </a:extLst>
              </a:tr>
              <a:tr h="0">
                <a:tc>
                  <a:txBody>
                    <a:bodyPr/>
                    <a:lstStyle/>
                    <a:p>
                      <a:pPr algn="ctr" rtl="1">
                        <a:lnSpc>
                          <a:spcPct val="115000"/>
                        </a:lnSpc>
                      </a:pPr>
                      <a:r>
                        <a:rPr lang="ar-SA" sz="2800">
                          <a:solidFill>
                            <a:schemeClr val="tx1"/>
                          </a:solidFill>
                          <a:effectLst/>
                          <a:latin typeface="Adobe Arabic" panose="02040503050201020203" pitchFamily="18" charset="-78"/>
                          <a:cs typeface="Adobe Arabic" panose="02040503050201020203" pitchFamily="18" charset="-78"/>
                        </a:rPr>
                        <a:t>دقة القوائم المالية</a:t>
                      </a:r>
                      <a:endParaRPr lang="en-US" sz="2800">
                        <a:solidFill>
                          <a:schemeClr val="tx1"/>
                        </a:solidFill>
                        <a:effectLst/>
                        <a:latin typeface="Adobe Arabic" panose="02040503050201020203" pitchFamily="18" charset="-78"/>
                        <a:ea typeface="Calibri" panose="020F0502020204030204" pitchFamily="34" charset="0"/>
                        <a:cs typeface="Adobe Arabic" panose="02040503050201020203" pitchFamily="18" charset="-78"/>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1">
                        <a:lnSpc>
                          <a:spcPct val="115000"/>
                        </a:lnSpc>
                      </a:pPr>
                      <a:r>
                        <a:rPr lang="ar-SA" sz="2800">
                          <a:solidFill>
                            <a:schemeClr val="tx1"/>
                          </a:solidFill>
                          <a:effectLst/>
                          <a:latin typeface="Adobe Arabic" panose="02040503050201020203" pitchFamily="18" charset="-78"/>
                          <a:cs typeface="Adobe Arabic" panose="02040503050201020203" pitchFamily="18" charset="-78"/>
                        </a:rPr>
                        <a:t>خالية من التحريفات الجوهرية.</a:t>
                      </a:r>
                      <a:endParaRPr lang="en-US" sz="2800">
                        <a:solidFill>
                          <a:schemeClr val="tx1"/>
                        </a:solidFill>
                        <a:effectLst/>
                        <a:latin typeface="Adobe Arabic" panose="02040503050201020203" pitchFamily="18" charset="-78"/>
                        <a:ea typeface="Calibri" panose="020F0502020204030204" pitchFamily="34" charset="0"/>
                        <a:cs typeface="Adobe Arabic" panose="02040503050201020203" pitchFamily="18" charset="-78"/>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1">
                        <a:lnSpc>
                          <a:spcPct val="115000"/>
                        </a:lnSpc>
                      </a:pPr>
                      <a:r>
                        <a:rPr lang="ar-SA" sz="2800">
                          <a:solidFill>
                            <a:schemeClr val="tx1"/>
                          </a:solidFill>
                          <a:effectLst/>
                          <a:latin typeface="Adobe Arabic" panose="02040503050201020203" pitchFamily="18" charset="-78"/>
                          <a:cs typeface="Adobe Arabic" panose="02040503050201020203" pitchFamily="18" charset="-78"/>
                        </a:rPr>
                        <a:t>تحتوي على تحريفات أو مشكلات تتطلب الإشارة إليها.</a:t>
                      </a:r>
                      <a:endParaRPr lang="en-US" sz="2800">
                        <a:solidFill>
                          <a:schemeClr val="tx1"/>
                        </a:solidFill>
                        <a:effectLst/>
                        <a:latin typeface="Adobe Arabic" panose="02040503050201020203" pitchFamily="18" charset="-78"/>
                        <a:ea typeface="Calibri" panose="020F0502020204030204" pitchFamily="34" charset="0"/>
                        <a:cs typeface="Adobe Arabic" panose="02040503050201020203" pitchFamily="18" charset="-78"/>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287044358"/>
                  </a:ext>
                </a:extLst>
              </a:tr>
              <a:tr h="0">
                <a:tc>
                  <a:txBody>
                    <a:bodyPr/>
                    <a:lstStyle/>
                    <a:p>
                      <a:pPr algn="ctr" rtl="1">
                        <a:lnSpc>
                          <a:spcPct val="115000"/>
                        </a:lnSpc>
                      </a:pPr>
                      <a:r>
                        <a:rPr lang="ar-SA" sz="2800">
                          <a:solidFill>
                            <a:schemeClr val="tx1"/>
                          </a:solidFill>
                          <a:effectLst/>
                          <a:latin typeface="Adobe Arabic" panose="02040503050201020203" pitchFamily="18" charset="-78"/>
                          <a:cs typeface="Adobe Arabic" panose="02040503050201020203" pitchFamily="18" charset="-78"/>
                        </a:rPr>
                        <a:t>تأثيرها على المستخدمين</a:t>
                      </a:r>
                      <a:endParaRPr lang="en-US" sz="2800">
                        <a:solidFill>
                          <a:schemeClr val="tx1"/>
                        </a:solidFill>
                        <a:effectLst/>
                        <a:latin typeface="Adobe Arabic" panose="02040503050201020203" pitchFamily="18" charset="-78"/>
                        <a:ea typeface="Calibri" panose="020F0502020204030204" pitchFamily="34" charset="0"/>
                        <a:cs typeface="Adobe Arabic" panose="02040503050201020203" pitchFamily="18" charset="-78"/>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1">
                        <a:lnSpc>
                          <a:spcPct val="115000"/>
                        </a:lnSpc>
                      </a:pPr>
                      <a:r>
                        <a:rPr lang="ar-SA" sz="2800">
                          <a:solidFill>
                            <a:schemeClr val="tx1"/>
                          </a:solidFill>
                          <a:effectLst/>
                          <a:latin typeface="Adobe Arabic" panose="02040503050201020203" pitchFamily="18" charset="-78"/>
                          <a:cs typeface="Adobe Arabic" panose="02040503050201020203" pitchFamily="18" charset="-78"/>
                        </a:rPr>
                        <a:t>تُزيد الثقة في القوائم المالية.</a:t>
                      </a:r>
                      <a:endParaRPr lang="en-US" sz="2800">
                        <a:solidFill>
                          <a:schemeClr val="tx1"/>
                        </a:solidFill>
                        <a:effectLst/>
                        <a:latin typeface="Adobe Arabic" panose="02040503050201020203" pitchFamily="18" charset="-78"/>
                        <a:ea typeface="Calibri" panose="020F0502020204030204" pitchFamily="34" charset="0"/>
                        <a:cs typeface="Adobe Arabic" panose="02040503050201020203" pitchFamily="18" charset="-78"/>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1">
                        <a:lnSpc>
                          <a:spcPct val="115000"/>
                        </a:lnSpc>
                      </a:pPr>
                      <a:r>
                        <a:rPr lang="ar-SA" sz="2800">
                          <a:solidFill>
                            <a:schemeClr val="tx1"/>
                          </a:solidFill>
                          <a:effectLst/>
                          <a:latin typeface="Adobe Arabic" panose="02040503050201020203" pitchFamily="18" charset="-78"/>
                          <a:cs typeface="Adobe Arabic" panose="02040503050201020203" pitchFamily="18" charset="-78"/>
                        </a:rPr>
                        <a:t>قد تُثير الشكوك حول دقة القوائم المالية.</a:t>
                      </a:r>
                      <a:endParaRPr lang="en-US" sz="2800">
                        <a:solidFill>
                          <a:schemeClr val="tx1"/>
                        </a:solidFill>
                        <a:effectLst/>
                        <a:latin typeface="Adobe Arabic" panose="02040503050201020203" pitchFamily="18" charset="-78"/>
                        <a:ea typeface="Calibri" panose="020F0502020204030204" pitchFamily="34" charset="0"/>
                        <a:cs typeface="Adobe Arabic" panose="02040503050201020203" pitchFamily="18" charset="-78"/>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31287554"/>
                  </a:ext>
                </a:extLst>
              </a:tr>
              <a:tr h="0">
                <a:tc>
                  <a:txBody>
                    <a:bodyPr/>
                    <a:lstStyle/>
                    <a:p>
                      <a:pPr algn="ctr" rtl="1">
                        <a:lnSpc>
                          <a:spcPct val="115000"/>
                        </a:lnSpc>
                      </a:pPr>
                      <a:r>
                        <a:rPr lang="ar-SA" sz="2800">
                          <a:solidFill>
                            <a:schemeClr val="tx1"/>
                          </a:solidFill>
                          <a:effectLst/>
                          <a:latin typeface="Adobe Arabic" panose="02040503050201020203" pitchFamily="18" charset="-78"/>
                          <a:cs typeface="Adobe Arabic" panose="02040503050201020203" pitchFamily="18" charset="-78"/>
                        </a:rPr>
                        <a:t>أنواع الآراء</a:t>
                      </a:r>
                      <a:endParaRPr lang="en-US" sz="2800">
                        <a:solidFill>
                          <a:schemeClr val="tx1"/>
                        </a:solidFill>
                        <a:effectLst/>
                        <a:latin typeface="Adobe Arabic" panose="02040503050201020203" pitchFamily="18" charset="-78"/>
                        <a:ea typeface="Calibri" panose="020F0502020204030204" pitchFamily="34" charset="0"/>
                        <a:cs typeface="Adobe Arabic" panose="02040503050201020203" pitchFamily="18" charset="-78"/>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1">
                        <a:lnSpc>
                          <a:spcPct val="115000"/>
                        </a:lnSpc>
                      </a:pPr>
                      <a:r>
                        <a:rPr lang="ar-SA" sz="2800">
                          <a:solidFill>
                            <a:schemeClr val="tx1"/>
                          </a:solidFill>
                          <a:effectLst/>
                          <a:latin typeface="Adobe Arabic" panose="02040503050201020203" pitchFamily="18" charset="-78"/>
                          <a:cs typeface="Adobe Arabic" panose="02040503050201020203" pitchFamily="18" charset="-78"/>
                        </a:rPr>
                        <a:t>رأي نظيف.</a:t>
                      </a:r>
                      <a:endParaRPr lang="en-US" sz="2800">
                        <a:solidFill>
                          <a:schemeClr val="tx1"/>
                        </a:solidFill>
                        <a:effectLst/>
                        <a:latin typeface="Adobe Arabic" panose="02040503050201020203" pitchFamily="18" charset="-78"/>
                        <a:ea typeface="Calibri" panose="020F0502020204030204" pitchFamily="34" charset="0"/>
                        <a:cs typeface="Adobe Arabic" panose="02040503050201020203" pitchFamily="18" charset="-78"/>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1">
                        <a:lnSpc>
                          <a:spcPct val="115000"/>
                        </a:lnSpc>
                      </a:pPr>
                      <a:r>
                        <a:rPr lang="ar-SA" sz="2800">
                          <a:solidFill>
                            <a:schemeClr val="tx1"/>
                          </a:solidFill>
                          <a:effectLst/>
                          <a:latin typeface="Adobe Arabic" panose="02040503050201020203" pitchFamily="18" charset="-78"/>
                          <a:cs typeface="Adobe Arabic" panose="02040503050201020203" pitchFamily="18" charset="-78"/>
                        </a:rPr>
                        <a:t>رأي متحفظ، رأي سلبي، أو الامتناع عن الرأي.</a:t>
                      </a:r>
                      <a:endParaRPr lang="en-US" sz="2800">
                        <a:solidFill>
                          <a:schemeClr val="tx1"/>
                        </a:solidFill>
                        <a:effectLst/>
                        <a:latin typeface="Adobe Arabic" panose="02040503050201020203" pitchFamily="18" charset="-78"/>
                        <a:ea typeface="Calibri" panose="020F0502020204030204" pitchFamily="34" charset="0"/>
                        <a:cs typeface="Adobe Arabic" panose="02040503050201020203" pitchFamily="18" charset="-78"/>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87455320"/>
                  </a:ext>
                </a:extLst>
              </a:tr>
              <a:tr h="0">
                <a:tc>
                  <a:txBody>
                    <a:bodyPr/>
                    <a:lstStyle/>
                    <a:p>
                      <a:pPr algn="ctr" rtl="1">
                        <a:lnSpc>
                          <a:spcPct val="115000"/>
                        </a:lnSpc>
                      </a:pPr>
                      <a:r>
                        <a:rPr lang="ar-SA" sz="2800">
                          <a:solidFill>
                            <a:schemeClr val="tx1"/>
                          </a:solidFill>
                          <a:effectLst/>
                          <a:latin typeface="Adobe Arabic" panose="02040503050201020203" pitchFamily="18" charset="-78"/>
                          <a:cs typeface="Adobe Arabic" panose="02040503050201020203" pitchFamily="18" charset="-78"/>
                        </a:rPr>
                        <a:t>أثرها على سمعة الشركة</a:t>
                      </a:r>
                      <a:endParaRPr lang="en-US" sz="2800">
                        <a:solidFill>
                          <a:schemeClr val="tx1"/>
                        </a:solidFill>
                        <a:effectLst/>
                        <a:latin typeface="Adobe Arabic" panose="02040503050201020203" pitchFamily="18" charset="-78"/>
                        <a:ea typeface="Calibri" panose="020F0502020204030204" pitchFamily="34" charset="0"/>
                        <a:cs typeface="Adobe Arabic" panose="02040503050201020203" pitchFamily="18" charset="-78"/>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1">
                        <a:lnSpc>
                          <a:spcPct val="115000"/>
                        </a:lnSpc>
                      </a:pPr>
                      <a:r>
                        <a:rPr lang="ar-SA" sz="2800">
                          <a:solidFill>
                            <a:schemeClr val="tx1"/>
                          </a:solidFill>
                          <a:effectLst/>
                          <a:latin typeface="Adobe Arabic" panose="02040503050201020203" pitchFamily="18" charset="-78"/>
                          <a:cs typeface="Adobe Arabic" panose="02040503050201020203" pitchFamily="18" charset="-78"/>
                        </a:rPr>
                        <a:t>تُحسن سمعة الشركة وتزيد من جاذبيتها للمستثمرين.</a:t>
                      </a:r>
                      <a:endParaRPr lang="en-US" sz="2800">
                        <a:solidFill>
                          <a:schemeClr val="tx1"/>
                        </a:solidFill>
                        <a:effectLst/>
                        <a:latin typeface="Adobe Arabic" panose="02040503050201020203" pitchFamily="18" charset="-78"/>
                        <a:ea typeface="Calibri" panose="020F0502020204030204" pitchFamily="34" charset="0"/>
                        <a:cs typeface="Adobe Arabic" panose="02040503050201020203" pitchFamily="18" charset="-78"/>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1">
                        <a:lnSpc>
                          <a:spcPct val="115000"/>
                        </a:lnSpc>
                      </a:pPr>
                      <a:r>
                        <a:rPr lang="ar-SA" sz="2800" dirty="0">
                          <a:solidFill>
                            <a:schemeClr val="tx1"/>
                          </a:solidFill>
                          <a:effectLst/>
                          <a:latin typeface="Adobe Arabic" panose="02040503050201020203" pitchFamily="18" charset="-78"/>
                          <a:cs typeface="Adobe Arabic" panose="02040503050201020203" pitchFamily="18" charset="-78"/>
                        </a:rPr>
                        <a:t>قد تؤثر سلباً على سمعة الشركة ومصداقيتها.</a:t>
                      </a:r>
                      <a:endParaRPr lang="en-US" sz="2800" dirty="0">
                        <a:solidFill>
                          <a:schemeClr val="tx1"/>
                        </a:solidFill>
                        <a:effectLst/>
                        <a:latin typeface="Adobe Arabic" panose="02040503050201020203" pitchFamily="18" charset="-78"/>
                        <a:ea typeface="Calibri" panose="020F0502020204030204" pitchFamily="34" charset="0"/>
                        <a:cs typeface="Adobe Arabic" panose="02040503050201020203" pitchFamily="18" charset="-78"/>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995366647"/>
                  </a:ext>
                </a:extLst>
              </a:tr>
            </a:tbl>
          </a:graphicData>
        </a:graphic>
      </p:graphicFrame>
    </p:spTree>
    <p:extLst>
      <p:ext uri="{BB962C8B-B14F-4D97-AF65-F5344CB8AC3E}">
        <p14:creationId xmlns:p14="http://schemas.microsoft.com/office/powerpoint/2010/main" val="3270989336"/>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down)">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0E493D3-F36F-6BFB-D778-702E1DA7DE2C}"/>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7B61C08D-F95B-AF38-04FF-F9817570FA72}"/>
              </a:ext>
            </a:extLst>
          </p:cNvPr>
          <p:cNvSpPr txBox="1"/>
          <p:nvPr/>
        </p:nvSpPr>
        <p:spPr>
          <a:xfrm>
            <a:off x="2779494" y="-86085"/>
            <a:ext cx="6633012" cy="646331"/>
          </a:xfrm>
          <a:prstGeom prst="rect">
            <a:avLst/>
          </a:prstGeom>
          <a:noFill/>
        </p:spPr>
        <p:txBody>
          <a:bodyPr wrap="square">
            <a:spAutoFit/>
          </a:bodyPr>
          <a:lstStyle/>
          <a:p>
            <a:pPr algn="ctr" rtl="1"/>
            <a:r>
              <a:rPr lang="ar-SA" sz="3600" b="1" dirty="0">
                <a:solidFill>
                  <a:schemeClr val="bg1"/>
                </a:solidFill>
                <a:latin typeface="Adobe Arabic" panose="02040503050201020203" pitchFamily="18" charset="-78"/>
                <a:cs typeface="Adobe Arabic" panose="02040503050201020203" pitchFamily="18" charset="-78"/>
              </a:rPr>
              <a:t>العوامل المؤدية إلى التقارير المقيدة</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104D2D68-EEDF-74B2-A5E9-3D96AE874FF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grpSp>
        <p:nvGrpSpPr>
          <p:cNvPr id="18" name="Group 17">
            <a:extLst>
              <a:ext uri="{FF2B5EF4-FFF2-40B4-BE49-F238E27FC236}">
                <a16:creationId xmlns:a16="http://schemas.microsoft.com/office/drawing/2014/main" id="{1DF6C729-25DD-17F5-F470-3DDF8DB7CC22}"/>
              </a:ext>
            </a:extLst>
          </p:cNvPr>
          <p:cNvGrpSpPr/>
          <p:nvPr/>
        </p:nvGrpSpPr>
        <p:grpSpPr>
          <a:xfrm>
            <a:off x="9504635" y="2419345"/>
            <a:ext cx="2659357" cy="2743206"/>
            <a:chOff x="4843081" y="-40364"/>
            <a:chExt cx="1408162" cy="1453076"/>
          </a:xfrm>
        </p:grpSpPr>
        <p:sp>
          <p:nvSpPr>
            <p:cNvPr id="29" name="مربع نص 18">
              <a:extLst>
                <a:ext uri="{FF2B5EF4-FFF2-40B4-BE49-F238E27FC236}">
                  <a16:creationId xmlns:a16="http://schemas.microsoft.com/office/drawing/2014/main" id="{2C47C2E6-8950-2BD4-14C9-95FC7D2442E4}"/>
                </a:ext>
              </a:extLst>
            </p:cNvPr>
            <p:cNvSpPr txBox="1"/>
            <p:nvPr/>
          </p:nvSpPr>
          <p:spPr>
            <a:xfrm>
              <a:off x="4843081" y="624420"/>
              <a:ext cx="1408162" cy="788292"/>
            </a:xfrm>
            <a:prstGeom prst="rect">
              <a:avLst/>
            </a:prstGeom>
            <a:noFill/>
          </p:spPr>
          <p:txBody>
            <a:bodyPr wrap="square" rtlCol="1">
              <a:noAutofit/>
            </a:bodyPr>
            <a:lstStyle/>
            <a:p>
              <a:pPr algn="ctr" rtl="1">
                <a:lnSpc>
                  <a:spcPct val="115000"/>
                </a:lnSpc>
              </a:pPr>
              <a:r>
                <a:rPr lang="ar-EG"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أخطاء أو تحريفات جوهرية</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nvGrpSpPr>
            <p:cNvPr id="30" name="Group 29">
              <a:extLst>
                <a:ext uri="{FF2B5EF4-FFF2-40B4-BE49-F238E27FC236}">
                  <a16:creationId xmlns:a16="http://schemas.microsoft.com/office/drawing/2014/main" id="{F60461FD-D68A-99BA-789A-4426E88EE78D}"/>
                </a:ext>
              </a:extLst>
            </p:cNvPr>
            <p:cNvGrpSpPr/>
            <p:nvPr/>
          </p:nvGrpSpPr>
          <p:grpSpPr>
            <a:xfrm>
              <a:off x="5158795" y="-40364"/>
              <a:ext cx="772674" cy="558467"/>
              <a:chOff x="5158795" y="-40364"/>
              <a:chExt cx="772674" cy="558467"/>
            </a:xfrm>
          </p:grpSpPr>
          <p:sp>
            <p:nvSpPr>
              <p:cNvPr id="31" name="TextBox 6">
                <a:extLst>
                  <a:ext uri="{FF2B5EF4-FFF2-40B4-BE49-F238E27FC236}">
                    <a16:creationId xmlns:a16="http://schemas.microsoft.com/office/drawing/2014/main" id="{4DC08D56-BFE1-2E61-1103-89B3C02C6AF8}"/>
                  </a:ext>
                </a:extLst>
              </p:cNvPr>
              <p:cNvSpPr txBox="1"/>
              <p:nvPr/>
            </p:nvSpPr>
            <p:spPr>
              <a:xfrm>
                <a:off x="5158795" y="-40364"/>
                <a:ext cx="772674" cy="558467"/>
              </a:xfrm>
              <a:prstGeom prst="rect">
                <a:avLst/>
              </a:prstGeom>
              <a:noFill/>
            </p:spPr>
            <p:txBody>
              <a:bodyPr wrap="square" rtlCol="0">
                <a:noAutofit/>
              </a:bodyPr>
              <a:lstStyle/>
              <a:p>
                <a:pPr algn="ctr" rtl="1">
                  <a:lnSpc>
                    <a:spcPct val="115000"/>
                  </a:lnSpc>
                </a:pPr>
                <a:r>
                  <a:rPr lang="en-US" sz="5400" b="1" kern="1200" dirty="0">
                    <a:solidFill>
                      <a:srgbClr val="168489"/>
                    </a:solidFill>
                    <a:effectLst/>
                    <a:latin typeface="Calibri" panose="020F0502020204030204" pitchFamily="34" charset="0"/>
                    <a:ea typeface="Calibri" panose="020F0502020204030204" pitchFamily="34" charset="0"/>
                    <a:cs typeface="Activist Light"/>
                  </a:rPr>
                  <a:t>01</a:t>
                </a:r>
                <a:endParaRPr lang="en-US" sz="54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cxnSp>
            <p:nvCxnSpPr>
              <p:cNvPr id="32" name="Straight Connector 31">
                <a:extLst>
                  <a:ext uri="{FF2B5EF4-FFF2-40B4-BE49-F238E27FC236}">
                    <a16:creationId xmlns:a16="http://schemas.microsoft.com/office/drawing/2014/main" id="{159C0F59-8405-41E7-D3E5-CB0BD145CF1B}"/>
                  </a:ext>
                </a:extLst>
              </p:cNvPr>
              <p:cNvCxnSpPr>
                <a:cxnSpLocks/>
              </p:cNvCxnSpPr>
              <p:nvPr/>
            </p:nvCxnSpPr>
            <p:spPr>
              <a:xfrm>
                <a:off x="5163704" y="511492"/>
                <a:ext cx="766916" cy="0"/>
              </a:xfrm>
              <a:prstGeom prst="line">
                <a:avLst/>
              </a:prstGeom>
              <a:ln w="57150">
                <a:solidFill>
                  <a:srgbClr val="168489"/>
                </a:solidFill>
              </a:ln>
            </p:spPr>
            <p:style>
              <a:lnRef idx="1">
                <a:schemeClr val="accent1"/>
              </a:lnRef>
              <a:fillRef idx="0">
                <a:schemeClr val="accent1"/>
              </a:fillRef>
              <a:effectRef idx="0">
                <a:schemeClr val="accent1"/>
              </a:effectRef>
              <a:fontRef idx="minor">
                <a:schemeClr val="tx1"/>
              </a:fontRef>
            </p:style>
          </p:cxnSp>
        </p:grpSp>
      </p:grpSp>
      <p:grpSp>
        <p:nvGrpSpPr>
          <p:cNvPr id="19" name="Group 18">
            <a:extLst>
              <a:ext uri="{FF2B5EF4-FFF2-40B4-BE49-F238E27FC236}">
                <a16:creationId xmlns:a16="http://schemas.microsoft.com/office/drawing/2014/main" id="{B390C1BA-AB69-C055-F86D-C37243699D40}"/>
              </a:ext>
            </a:extLst>
          </p:cNvPr>
          <p:cNvGrpSpPr/>
          <p:nvPr/>
        </p:nvGrpSpPr>
        <p:grpSpPr>
          <a:xfrm>
            <a:off x="7106165" y="2419345"/>
            <a:ext cx="2659357" cy="2743206"/>
            <a:chOff x="3573081" y="-40364"/>
            <a:chExt cx="1408162" cy="1453076"/>
          </a:xfrm>
        </p:grpSpPr>
        <p:sp>
          <p:nvSpPr>
            <p:cNvPr id="25" name="مربع نص 18">
              <a:extLst>
                <a:ext uri="{FF2B5EF4-FFF2-40B4-BE49-F238E27FC236}">
                  <a16:creationId xmlns:a16="http://schemas.microsoft.com/office/drawing/2014/main" id="{6CC651A5-FD4C-7601-2947-88D331E5BA41}"/>
                </a:ext>
              </a:extLst>
            </p:cNvPr>
            <p:cNvSpPr txBox="1"/>
            <p:nvPr/>
          </p:nvSpPr>
          <p:spPr>
            <a:xfrm>
              <a:off x="3573081" y="624420"/>
              <a:ext cx="1408162" cy="788292"/>
            </a:xfrm>
            <a:prstGeom prst="rect">
              <a:avLst/>
            </a:prstGeom>
            <a:noFill/>
          </p:spPr>
          <p:txBody>
            <a:bodyPr wrap="square" rtlCol="1">
              <a:noAutofit/>
            </a:bodyPr>
            <a:lstStyle/>
            <a:p>
              <a:pPr algn="ctr" rtl="1">
                <a:lnSpc>
                  <a:spcPct val="115000"/>
                </a:lnSpc>
              </a:pPr>
              <a:r>
                <a:rPr lang="ar-EG"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ضعف أنظمة الرقابة الداخلية</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nvGrpSpPr>
            <p:cNvPr id="26" name="Group 25">
              <a:extLst>
                <a:ext uri="{FF2B5EF4-FFF2-40B4-BE49-F238E27FC236}">
                  <a16:creationId xmlns:a16="http://schemas.microsoft.com/office/drawing/2014/main" id="{FC6B3DC7-71AB-65E5-C94A-75BB232035C7}"/>
                </a:ext>
              </a:extLst>
            </p:cNvPr>
            <p:cNvGrpSpPr/>
            <p:nvPr/>
          </p:nvGrpSpPr>
          <p:grpSpPr>
            <a:xfrm>
              <a:off x="3886102" y="-40364"/>
              <a:ext cx="777451" cy="558467"/>
              <a:chOff x="3886102" y="-40364"/>
              <a:chExt cx="777451" cy="558467"/>
            </a:xfrm>
          </p:grpSpPr>
          <p:sp>
            <p:nvSpPr>
              <p:cNvPr id="27" name="TextBox 6">
                <a:extLst>
                  <a:ext uri="{FF2B5EF4-FFF2-40B4-BE49-F238E27FC236}">
                    <a16:creationId xmlns:a16="http://schemas.microsoft.com/office/drawing/2014/main" id="{323470C9-CABD-DC92-4E3F-6735695C1303}"/>
                  </a:ext>
                </a:extLst>
              </p:cNvPr>
              <p:cNvSpPr txBox="1"/>
              <p:nvPr/>
            </p:nvSpPr>
            <p:spPr>
              <a:xfrm>
                <a:off x="3886102" y="-40364"/>
                <a:ext cx="777451" cy="558467"/>
              </a:xfrm>
              <a:prstGeom prst="rect">
                <a:avLst/>
              </a:prstGeom>
              <a:noFill/>
            </p:spPr>
            <p:txBody>
              <a:bodyPr wrap="square" rtlCol="0">
                <a:noAutofit/>
              </a:bodyPr>
              <a:lstStyle/>
              <a:p>
                <a:pPr algn="ctr" rtl="1">
                  <a:lnSpc>
                    <a:spcPct val="115000"/>
                  </a:lnSpc>
                </a:pPr>
                <a:r>
                  <a:rPr lang="en-GB" sz="5400" b="1" kern="1200">
                    <a:solidFill>
                      <a:srgbClr val="168489"/>
                    </a:solidFill>
                    <a:effectLst/>
                    <a:latin typeface="Calibri" panose="020F0502020204030204" pitchFamily="34" charset="0"/>
                    <a:ea typeface="Calibri" panose="020F0502020204030204" pitchFamily="34" charset="0"/>
                    <a:cs typeface="Activist Light"/>
                  </a:rPr>
                  <a:t>02</a:t>
                </a:r>
                <a:endParaRPr lang="en-US" sz="54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cxnSp>
            <p:nvCxnSpPr>
              <p:cNvPr id="28" name="Straight Connector 27">
                <a:extLst>
                  <a:ext uri="{FF2B5EF4-FFF2-40B4-BE49-F238E27FC236}">
                    <a16:creationId xmlns:a16="http://schemas.microsoft.com/office/drawing/2014/main" id="{C60D3D72-BB05-8298-7245-23BDA353C0FE}"/>
                  </a:ext>
                </a:extLst>
              </p:cNvPr>
              <p:cNvCxnSpPr>
                <a:cxnSpLocks/>
              </p:cNvCxnSpPr>
              <p:nvPr/>
            </p:nvCxnSpPr>
            <p:spPr>
              <a:xfrm>
                <a:off x="3893704" y="511492"/>
                <a:ext cx="766916" cy="0"/>
              </a:xfrm>
              <a:prstGeom prst="line">
                <a:avLst/>
              </a:prstGeom>
              <a:ln w="57150">
                <a:solidFill>
                  <a:srgbClr val="168489"/>
                </a:solidFill>
              </a:ln>
            </p:spPr>
            <p:style>
              <a:lnRef idx="1">
                <a:schemeClr val="accent1"/>
              </a:lnRef>
              <a:fillRef idx="0">
                <a:schemeClr val="accent1"/>
              </a:fillRef>
              <a:effectRef idx="0">
                <a:schemeClr val="accent1"/>
              </a:effectRef>
              <a:fontRef idx="minor">
                <a:schemeClr val="tx1"/>
              </a:fontRef>
            </p:style>
          </p:cxnSp>
        </p:grpSp>
      </p:grpSp>
      <p:grpSp>
        <p:nvGrpSpPr>
          <p:cNvPr id="20" name="Group 19">
            <a:extLst>
              <a:ext uri="{FF2B5EF4-FFF2-40B4-BE49-F238E27FC236}">
                <a16:creationId xmlns:a16="http://schemas.microsoft.com/office/drawing/2014/main" id="{F0A717FB-5D8F-411C-485D-DF0FB6D0DBB7}"/>
              </a:ext>
            </a:extLst>
          </p:cNvPr>
          <p:cNvGrpSpPr/>
          <p:nvPr/>
        </p:nvGrpSpPr>
        <p:grpSpPr>
          <a:xfrm>
            <a:off x="4766324" y="2419345"/>
            <a:ext cx="2659357" cy="2743206"/>
            <a:chOff x="2334126" y="-40364"/>
            <a:chExt cx="1408162" cy="1453076"/>
          </a:xfrm>
        </p:grpSpPr>
        <p:sp>
          <p:nvSpPr>
            <p:cNvPr id="21" name="مربع نص 18">
              <a:extLst>
                <a:ext uri="{FF2B5EF4-FFF2-40B4-BE49-F238E27FC236}">
                  <a16:creationId xmlns:a16="http://schemas.microsoft.com/office/drawing/2014/main" id="{FBE5A111-3818-0467-98B7-C552DE626992}"/>
                </a:ext>
              </a:extLst>
            </p:cNvPr>
            <p:cNvSpPr txBox="1"/>
            <p:nvPr/>
          </p:nvSpPr>
          <p:spPr>
            <a:xfrm>
              <a:off x="2334126" y="624420"/>
              <a:ext cx="1408162" cy="788292"/>
            </a:xfrm>
            <a:prstGeom prst="rect">
              <a:avLst/>
            </a:prstGeom>
            <a:noFill/>
          </p:spPr>
          <p:txBody>
            <a:bodyPr wrap="square" rtlCol="1">
              <a:noAutofit/>
            </a:bodyPr>
            <a:lstStyle/>
            <a:p>
              <a:pPr algn="ctr" rtl="1">
                <a:lnSpc>
                  <a:spcPct val="115000"/>
                </a:lnSpc>
              </a:pPr>
              <a:r>
                <a:rPr lang="ar-EG"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قيود على نطاق المراجعة</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nvGrpSpPr>
            <p:cNvPr id="22" name="Group 21">
              <a:extLst>
                <a:ext uri="{FF2B5EF4-FFF2-40B4-BE49-F238E27FC236}">
                  <a16:creationId xmlns:a16="http://schemas.microsoft.com/office/drawing/2014/main" id="{EDCEB904-53D7-FA13-3009-6B6C587521FF}"/>
                </a:ext>
              </a:extLst>
            </p:cNvPr>
            <p:cNvGrpSpPr/>
            <p:nvPr/>
          </p:nvGrpSpPr>
          <p:grpSpPr>
            <a:xfrm>
              <a:off x="2647226" y="-40364"/>
              <a:ext cx="778134" cy="558467"/>
              <a:chOff x="2647226" y="-40364"/>
              <a:chExt cx="778134" cy="558467"/>
            </a:xfrm>
          </p:grpSpPr>
          <p:sp>
            <p:nvSpPr>
              <p:cNvPr id="23" name="TextBox 6">
                <a:extLst>
                  <a:ext uri="{FF2B5EF4-FFF2-40B4-BE49-F238E27FC236}">
                    <a16:creationId xmlns:a16="http://schemas.microsoft.com/office/drawing/2014/main" id="{EA301DB0-003E-BA34-5821-4913F2399AF4}"/>
                  </a:ext>
                </a:extLst>
              </p:cNvPr>
              <p:cNvSpPr txBox="1"/>
              <p:nvPr/>
            </p:nvSpPr>
            <p:spPr>
              <a:xfrm>
                <a:off x="2647226" y="-40364"/>
                <a:ext cx="778134" cy="558467"/>
              </a:xfrm>
              <a:prstGeom prst="rect">
                <a:avLst/>
              </a:prstGeom>
              <a:noFill/>
            </p:spPr>
            <p:txBody>
              <a:bodyPr wrap="square" rtlCol="0">
                <a:noAutofit/>
              </a:bodyPr>
              <a:lstStyle/>
              <a:p>
                <a:pPr algn="ctr" rtl="1">
                  <a:lnSpc>
                    <a:spcPct val="115000"/>
                  </a:lnSpc>
                </a:pPr>
                <a:r>
                  <a:rPr lang="en-GB" sz="5400" b="1" kern="1200">
                    <a:solidFill>
                      <a:srgbClr val="168489"/>
                    </a:solidFill>
                    <a:effectLst/>
                    <a:latin typeface="Calibri" panose="020F0502020204030204" pitchFamily="34" charset="0"/>
                    <a:ea typeface="Calibri" panose="020F0502020204030204" pitchFamily="34" charset="0"/>
                    <a:cs typeface="Activist Light"/>
                  </a:rPr>
                  <a:t>03</a:t>
                </a:r>
                <a:endParaRPr lang="en-US" sz="54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cxnSp>
            <p:nvCxnSpPr>
              <p:cNvPr id="24" name="Straight Connector 23">
                <a:extLst>
                  <a:ext uri="{FF2B5EF4-FFF2-40B4-BE49-F238E27FC236}">
                    <a16:creationId xmlns:a16="http://schemas.microsoft.com/office/drawing/2014/main" id="{86D5942B-2DE6-FE9F-B8AA-FB67B2D664F9}"/>
                  </a:ext>
                </a:extLst>
              </p:cNvPr>
              <p:cNvCxnSpPr>
                <a:cxnSpLocks/>
              </p:cNvCxnSpPr>
              <p:nvPr/>
            </p:nvCxnSpPr>
            <p:spPr>
              <a:xfrm>
                <a:off x="2654749" y="511492"/>
                <a:ext cx="766916" cy="0"/>
              </a:xfrm>
              <a:prstGeom prst="line">
                <a:avLst/>
              </a:prstGeom>
              <a:ln w="57150">
                <a:solidFill>
                  <a:srgbClr val="168489"/>
                </a:solidFill>
              </a:ln>
            </p:spPr>
            <p:style>
              <a:lnRef idx="1">
                <a:schemeClr val="accent1"/>
              </a:lnRef>
              <a:fillRef idx="0">
                <a:schemeClr val="accent1"/>
              </a:fillRef>
              <a:effectRef idx="0">
                <a:schemeClr val="accent1"/>
              </a:effectRef>
              <a:fontRef idx="minor">
                <a:schemeClr val="tx1"/>
              </a:fontRef>
            </p:style>
          </p:cxnSp>
        </p:grpSp>
      </p:grpSp>
      <p:grpSp>
        <p:nvGrpSpPr>
          <p:cNvPr id="13" name="Group 12">
            <a:extLst>
              <a:ext uri="{FF2B5EF4-FFF2-40B4-BE49-F238E27FC236}">
                <a16:creationId xmlns:a16="http://schemas.microsoft.com/office/drawing/2014/main" id="{658C702D-4E45-59DE-CD4F-A128AE941EE9}"/>
              </a:ext>
            </a:extLst>
          </p:cNvPr>
          <p:cNvGrpSpPr/>
          <p:nvPr/>
        </p:nvGrpSpPr>
        <p:grpSpPr>
          <a:xfrm>
            <a:off x="2367843" y="2419345"/>
            <a:ext cx="2659369" cy="2743100"/>
            <a:chOff x="1149819" y="-40364"/>
            <a:chExt cx="1408170" cy="1453020"/>
          </a:xfrm>
        </p:grpSpPr>
        <p:sp>
          <p:nvSpPr>
            <p:cNvPr id="14" name="مربع نص 18">
              <a:extLst>
                <a:ext uri="{FF2B5EF4-FFF2-40B4-BE49-F238E27FC236}">
                  <a16:creationId xmlns:a16="http://schemas.microsoft.com/office/drawing/2014/main" id="{7419BEAA-86E5-0CD5-755D-CD31F5412C79}"/>
                </a:ext>
              </a:extLst>
            </p:cNvPr>
            <p:cNvSpPr txBox="1"/>
            <p:nvPr/>
          </p:nvSpPr>
          <p:spPr>
            <a:xfrm>
              <a:off x="1149819" y="624364"/>
              <a:ext cx="1408170" cy="788292"/>
            </a:xfrm>
            <a:prstGeom prst="rect">
              <a:avLst/>
            </a:prstGeom>
            <a:noFill/>
          </p:spPr>
          <p:txBody>
            <a:bodyPr wrap="square" rtlCol="1">
              <a:noAutofit/>
            </a:bodyPr>
            <a:lstStyle/>
            <a:p>
              <a:pPr algn="ctr" rtl="1">
                <a:lnSpc>
                  <a:spcPct val="115000"/>
                </a:lnSpc>
              </a:pPr>
              <a:r>
                <a:rPr lang="ar-EG" sz="32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الممارسات المحاسبية غير السليمة</a:t>
              </a:r>
              <a:endParaRPr lang="en-US"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nvGrpSpPr>
            <p:cNvPr id="15" name="Group 14">
              <a:extLst>
                <a:ext uri="{FF2B5EF4-FFF2-40B4-BE49-F238E27FC236}">
                  <a16:creationId xmlns:a16="http://schemas.microsoft.com/office/drawing/2014/main" id="{62FC0DBF-E6D6-E05C-D540-4F3BC4645032}"/>
                </a:ext>
              </a:extLst>
            </p:cNvPr>
            <p:cNvGrpSpPr/>
            <p:nvPr/>
          </p:nvGrpSpPr>
          <p:grpSpPr>
            <a:xfrm>
              <a:off x="1463002" y="-40364"/>
              <a:ext cx="778135" cy="558467"/>
              <a:chOff x="1463002" y="-40364"/>
              <a:chExt cx="778135" cy="558467"/>
            </a:xfrm>
          </p:grpSpPr>
          <p:sp>
            <p:nvSpPr>
              <p:cNvPr id="16" name="TextBox 6">
                <a:extLst>
                  <a:ext uri="{FF2B5EF4-FFF2-40B4-BE49-F238E27FC236}">
                    <a16:creationId xmlns:a16="http://schemas.microsoft.com/office/drawing/2014/main" id="{CFCFF43B-2C62-73EC-129D-FF211D7CCF8C}"/>
                  </a:ext>
                </a:extLst>
              </p:cNvPr>
              <p:cNvSpPr txBox="1"/>
              <p:nvPr/>
            </p:nvSpPr>
            <p:spPr>
              <a:xfrm>
                <a:off x="1463002" y="-40364"/>
                <a:ext cx="778135" cy="558467"/>
              </a:xfrm>
              <a:prstGeom prst="rect">
                <a:avLst/>
              </a:prstGeom>
              <a:noFill/>
            </p:spPr>
            <p:txBody>
              <a:bodyPr wrap="square" rtlCol="0">
                <a:noAutofit/>
              </a:bodyPr>
              <a:lstStyle/>
              <a:p>
                <a:pPr algn="ctr" rtl="1">
                  <a:lnSpc>
                    <a:spcPct val="115000"/>
                  </a:lnSpc>
                </a:pPr>
                <a:r>
                  <a:rPr lang="en-GB" sz="5400" b="1" kern="1200">
                    <a:solidFill>
                      <a:srgbClr val="168489"/>
                    </a:solidFill>
                    <a:effectLst/>
                    <a:latin typeface="Calibri" panose="020F0502020204030204" pitchFamily="34" charset="0"/>
                    <a:ea typeface="Calibri" panose="020F0502020204030204" pitchFamily="34" charset="0"/>
                    <a:cs typeface="Activist Light"/>
                  </a:rPr>
                  <a:t>04</a:t>
                </a:r>
                <a:endParaRPr lang="en-US" sz="54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cxnSp>
            <p:nvCxnSpPr>
              <p:cNvPr id="17" name="Straight Connector 16">
                <a:extLst>
                  <a:ext uri="{FF2B5EF4-FFF2-40B4-BE49-F238E27FC236}">
                    <a16:creationId xmlns:a16="http://schemas.microsoft.com/office/drawing/2014/main" id="{51A2E60F-D59C-EBBA-A60B-FB7366797179}"/>
                  </a:ext>
                </a:extLst>
              </p:cNvPr>
              <p:cNvCxnSpPr>
                <a:cxnSpLocks/>
              </p:cNvCxnSpPr>
              <p:nvPr/>
            </p:nvCxnSpPr>
            <p:spPr>
              <a:xfrm>
                <a:off x="1470446" y="511492"/>
                <a:ext cx="766916" cy="0"/>
              </a:xfrm>
              <a:prstGeom prst="line">
                <a:avLst/>
              </a:prstGeom>
              <a:ln w="57150">
                <a:solidFill>
                  <a:srgbClr val="168489"/>
                </a:solidFill>
              </a:ln>
            </p:spPr>
            <p:style>
              <a:lnRef idx="1">
                <a:schemeClr val="accent1"/>
              </a:lnRef>
              <a:fillRef idx="0">
                <a:schemeClr val="accent1"/>
              </a:fillRef>
              <a:effectRef idx="0">
                <a:schemeClr val="accent1"/>
              </a:effectRef>
              <a:fontRef idx="minor">
                <a:schemeClr val="tx1"/>
              </a:fontRef>
            </p:style>
          </p:cxnSp>
        </p:grpSp>
      </p:grpSp>
      <p:grpSp>
        <p:nvGrpSpPr>
          <p:cNvPr id="4" name="Group 3">
            <a:extLst>
              <a:ext uri="{FF2B5EF4-FFF2-40B4-BE49-F238E27FC236}">
                <a16:creationId xmlns:a16="http://schemas.microsoft.com/office/drawing/2014/main" id="{D0E8390F-CCE8-1DC8-C3EF-FFD3912681FA}"/>
              </a:ext>
            </a:extLst>
          </p:cNvPr>
          <p:cNvGrpSpPr/>
          <p:nvPr/>
        </p:nvGrpSpPr>
        <p:grpSpPr>
          <a:xfrm>
            <a:off x="188022" y="2419345"/>
            <a:ext cx="2339324" cy="2743206"/>
            <a:chOff x="84730" y="-40364"/>
            <a:chExt cx="1238702" cy="1453076"/>
          </a:xfrm>
        </p:grpSpPr>
        <p:sp>
          <p:nvSpPr>
            <p:cNvPr id="5" name="مربع نص 18">
              <a:extLst>
                <a:ext uri="{FF2B5EF4-FFF2-40B4-BE49-F238E27FC236}">
                  <a16:creationId xmlns:a16="http://schemas.microsoft.com/office/drawing/2014/main" id="{D40456C0-E0C9-9FF6-72DA-13843A0968BC}"/>
                </a:ext>
              </a:extLst>
            </p:cNvPr>
            <p:cNvSpPr txBox="1"/>
            <p:nvPr/>
          </p:nvSpPr>
          <p:spPr>
            <a:xfrm>
              <a:off x="84730" y="624420"/>
              <a:ext cx="1238702" cy="788292"/>
            </a:xfrm>
            <a:prstGeom prst="rect">
              <a:avLst/>
            </a:prstGeom>
            <a:noFill/>
          </p:spPr>
          <p:txBody>
            <a:bodyPr wrap="square" rtlCol="1">
              <a:noAutofit/>
            </a:bodyPr>
            <a:lstStyle/>
            <a:p>
              <a:pPr algn="ctr" rtl="1">
                <a:lnSpc>
                  <a:spcPct val="115000"/>
                </a:lnSpc>
              </a:pPr>
              <a:r>
                <a:rPr lang="ar-EG" sz="32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شكوك حول الاستمرارية</a:t>
              </a:r>
              <a:endParaRPr lang="en-US"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nvGrpSpPr>
            <p:cNvPr id="6" name="Group 5">
              <a:extLst>
                <a:ext uri="{FF2B5EF4-FFF2-40B4-BE49-F238E27FC236}">
                  <a16:creationId xmlns:a16="http://schemas.microsoft.com/office/drawing/2014/main" id="{0129BE96-C0C9-6A9B-5716-8650F7D13105}"/>
                </a:ext>
              </a:extLst>
            </p:cNvPr>
            <p:cNvGrpSpPr/>
            <p:nvPr/>
          </p:nvGrpSpPr>
          <p:grpSpPr>
            <a:xfrm>
              <a:off x="313258" y="-40364"/>
              <a:ext cx="778134" cy="558467"/>
              <a:chOff x="313258" y="-40364"/>
              <a:chExt cx="778134" cy="558467"/>
            </a:xfrm>
          </p:grpSpPr>
          <p:sp>
            <p:nvSpPr>
              <p:cNvPr id="7" name="TextBox 6">
                <a:extLst>
                  <a:ext uri="{FF2B5EF4-FFF2-40B4-BE49-F238E27FC236}">
                    <a16:creationId xmlns:a16="http://schemas.microsoft.com/office/drawing/2014/main" id="{E970609F-EDEE-FD6C-85EC-58C24C158E07}"/>
                  </a:ext>
                </a:extLst>
              </p:cNvPr>
              <p:cNvSpPr txBox="1"/>
              <p:nvPr/>
            </p:nvSpPr>
            <p:spPr>
              <a:xfrm>
                <a:off x="313258" y="-40364"/>
                <a:ext cx="778134" cy="558467"/>
              </a:xfrm>
              <a:prstGeom prst="rect">
                <a:avLst/>
              </a:prstGeom>
              <a:noFill/>
            </p:spPr>
            <p:txBody>
              <a:bodyPr wrap="square" rtlCol="0">
                <a:noAutofit/>
              </a:bodyPr>
              <a:lstStyle/>
              <a:p>
                <a:pPr algn="ctr" rtl="1">
                  <a:lnSpc>
                    <a:spcPct val="115000"/>
                  </a:lnSpc>
                </a:pPr>
                <a:r>
                  <a:rPr lang="en-GB" sz="5400" b="1" kern="1200">
                    <a:solidFill>
                      <a:srgbClr val="168489"/>
                    </a:solidFill>
                    <a:effectLst/>
                    <a:latin typeface="Calibri" panose="020F0502020204030204" pitchFamily="34" charset="0"/>
                    <a:ea typeface="Calibri" panose="020F0502020204030204" pitchFamily="34" charset="0"/>
                    <a:cs typeface="Activist Light"/>
                  </a:rPr>
                  <a:t>05</a:t>
                </a:r>
                <a:endParaRPr lang="en-US" sz="54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cxnSp>
            <p:nvCxnSpPr>
              <p:cNvPr id="11" name="Straight Connector 10">
                <a:extLst>
                  <a:ext uri="{FF2B5EF4-FFF2-40B4-BE49-F238E27FC236}">
                    <a16:creationId xmlns:a16="http://schemas.microsoft.com/office/drawing/2014/main" id="{39A96136-0311-FC4C-A66A-92410B4C1759}"/>
                  </a:ext>
                </a:extLst>
              </p:cNvPr>
              <p:cNvCxnSpPr>
                <a:cxnSpLocks/>
              </p:cNvCxnSpPr>
              <p:nvPr/>
            </p:nvCxnSpPr>
            <p:spPr>
              <a:xfrm>
                <a:off x="320623" y="511492"/>
                <a:ext cx="766916" cy="0"/>
              </a:xfrm>
              <a:prstGeom prst="line">
                <a:avLst/>
              </a:prstGeom>
              <a:ln w="57150">
                <a:solidFill>
                  <a:srgbClr val="168489"/>
                </a:solidFill>
              </a:ln>
            </p:spPr>
            <p:style>
              <a:lnRef idx="1">
                <a:schemeClr val="accent1"/>
              </a:lnRef>
              <a:fillRef idx="0">
                <a:schemeClr val="accent1"/>
              </a:fillRef>
              <a:effectRef idx="0">
                <a:schemeClr val="accent1"/>
              </a:effectRef>
              <a:fontRef idx="minor">
                <a:schemeClr val="tx1"/>
              </a:fontRef>
            </p:style>
          </p:cxnSp>
        </p:grpSp>
      </p:grpSp>
    </p:spTree>
    <p:extLst>
      <p:ext uri="{BB962C8B-B14F-4D97-AF65-F5344CB8AC3E}">
        <p14:creationId xmlns:p14="http://schemas.microsoft.com/office/powerpoint/2010/main" val="1760974312"/>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500" fill="hold"/>
                                        <p:tgtEl>
                                          <p:spTgt spid="18"/>
                                        </p:tgtEl>
                                        <p:attrNameLst>
                                          <p:attrName>ppt_x</p:attrName>
                                        </p:attrNameLst>
                                      </p:cBhvr>
                                      <p:tavLst>
                                        <p:tav tm="0">
                                          <p:val>
                                            <p:strVal val="#ppt_x"/>
                                          </p:val>
                                        </p:tav>
                                        <p:tav tm="100000">
                                          <p:val>
                                            <p:strVal val="#ppt_x"/>
                                          </p:val>
                                        </p:tav>
                                      </p:tavLst>
                                    </p:anim>
                                    <p:anim calcmode="lin" valueType="num">
                                      <p:cBhvr additive="base">
                                        <p:cTn id="8"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9"/>
                                        </p:tgtEl>
                                        <p:attrNameLst>
                                          <p:attrName>style.visibility</p:attrName>
                                        </p:attrNameLst>
                                      </p:cBhvr>
                                      <p:to>
                                        <p:strVal val="visible"/>
                                      </p:to>
                                    </p:set>
                                    <p:anim calcmode="lin" valueType="num">
                                      <p:cBhvr additive="base">
                                        <p:cTn id="13" dur="500" fill="hold"/>
                                        <p:tgtEl>
                                          <p:spTgt spid="19"/>
                                        </p:tgtEl>
                                        <p:attrNameLst>
                                          <p:attrName>ppt_x</p:attrName>
                                        </p:attrNameLst>
                                      </p:cBhvr>
                                      <p:tavLst>
                                        <p:tav tm="0">
                                          <p:val>
                                            <p:strVal val="#ppt_x"/>
                                          </p:val>
                                        </p:tav>
                                        <p:tav tm="100000">
                                          <p:val>
                                            <p:strVal val="#ppt_x"/>
                                          </p:val>
                                        </p:tav>
                                      </p:tavLst>
                                    </p:anim>
                                    <p:anim calcmode="lin" valueType="num">
                                      <p:cBhvr additive="base">
                                        <p:cTn id="14"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0"/>
                                        </p:tgtEl>
                                        <p:attrNameLst>
                                          <p:attrName>style.visibility</p:attrName>
                                        </p:attrNameLst>
                                      </p:cBhvr>
                                      <p:to>
                                        <p:strVal val="visible"/>
                                      </p:to>
                                    </p:set>
                                    <p:anim calcmode="lin" valueType="num">
                                      <p:cBhvr additive="base">
                                        <p:cTn id="19" dur="500" fill="hold"/>
                                        <p:tgtEl>
                                          <p:spTgt spid="20"/>
                                        </p:tgtEl>
                                        <p:attrNameLst>
                                          <p:attrName>ppt_x</p:attrName>
                                        </p:attrNameLst>
                                      </p:cBhvr>
                                      <p:tavLst>
                                        <p:tav tm="0">
                                          <p:val>
                                            <p:strVal val="#ppt_x"/>
                                          </p:val>
                                        </p:tav>
                                        <p:tav tm="100000">
                                          <p:val>
                                            <p:strVal val="#ppt_x"/>
                                          </p:val>
                                        </p:tav>
                                      </p:tavLst>
                                    </p:anim>
                                    <p:anim calcmode="lin" valueType="num">
                                      <p:cBhvr additive="base">
                                        <p:cTn id="20"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13"/>
                                        </p:tgtEl>
                                        <p:attrNameLst>
                                          <p:attrName>style.visibility</p:attrName>
                                        </p:attrNameLst>
                                      </p:cBhvr>
                                      <p:to>
                                        <p:strVal val="visible"/>
                                      </p:to>
                                    </p:set>
                                    <p:anim calcmode="lin" valueType="num">
                                      <p:cBhvr additive="base">
                                        <p:cTn id="25" dur="500" fill="hold"/>
                                        <p:tgtEl>
                                          <p:spTgt spid="13"/>
                                        </p:tgtEl>
                                        <p:attrNameLst>
                                          <p:attrName>ppt_x</p:attrName>
                                        </p:attrNameLst>
                                      </p:cBhvr>
                                      <p:tavLst>
                                        <p:tav tm="0">
                                          <p:val>
                                            <p:strVal val="#ppt_x"/>
                                          </p:val>
                                        </p:tav>
                                        <p:tav tm="100000">
                                          <p:val>
                                            <p:strVal val="#ppt_x"/>
                                          </p:val>
                                        </p:tav>
                                      </p:tavLst>
                                    </p:anim>
                                    <p:anim calcmode="lin" valueType="num">
                                      <p:cBhvr additive="base">
                                        <p:cTn id="26"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4"/>
                                        </p:tgtEl>
                                        <p:attrNameLst>
                                          <p:attrName>style.visibility</p:attrName>
                                        </p:attrNameLst>
                                      </p:cBhvr>
                                      <p:to>
                                        <p:strVal val="visible"/>
                                      </p:to>
                                    </p:set>
                                    <p:anim calcmode="lin" valueType="num">
                                      <p:cBhvr additive="base">
                                        <p:cTn id="31" dur="500" fill="hold"/>
                                        <p:tgtEl>
                                          <p:spTgt spid="4"/>
                                        </p:tgtEl>
                                        <p:attrNameLst>
                                          <p:attrName>ppt_x</p:attrName>
                                        </p:attrNameLst>
                                      </p:cBhvr>
                                      <p:tavLst>
                                        <p:tav tm="0">
                                          <p:val>
                                            <p:strVal val="#ppt_x"/>
                                          </p:val>
                                        </p:tav>
                                        <p:tav tm="100000">
                                          <p:val>
                                            <p:strVal val="#ppt_x"/>
                                          </p:val>
                                        </p:tav>
                                      </p:tavLst>
                                    </p:anim>
                                    <p:anim calcmode="lin" valueType="num">
                                      <p:cBhvr additive="base">
                                        <p:cTn id="32"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106A8C5-B1B0-5152-51AF-D8702161C8B2}"/>
            </a:ext>
          </a:extLst>
        </p:cNvPr>
        <p:cNvGrpSpPr/>
        <p:nvPr/>
      </p:nvGrpSpPr>
      <p:grpSpPr>
        <a:xfrm>
          <a:off x="0" y="0"/>
          <a:ext cx="0" cy="0"/>
          <a:chOff x="0" y="0"/>
          <a:chExt cx="0" cy="0"/>
        </a:xfrm>
      </p:grpSpPr>
      <p:pic>
        <p:nvPicPr>
          <p:cNvPr id="4098" name="Picture 2" descr="Book ideas logo Royalty Free Vector Image - VectorStock">
            <a:extLst>
              <a:ext uri="{FF2B5EF4-FFF2-40B4-BE49-F238E27FC236}">
                <a16:creationId xmlns:a16="http://schemas.microsoft.com/office/drawing/2014/main" id="{E214C495-84A4-799B-C7AD-03AF06F42A75}"/>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24194" t="16297" r="23796" b="31428"/>
          <a:stretch/>
        </p:blipFill>
        <p:spPr bwMode="auto">
          <a:xfrm>
            <a:off x="7141028" y="2336800"/>
            <a:ext cx="4234839" cy="3213467"/>
          </a:xfrm>
          <a:prstGeom prst="rect">
            <a:avLst/>
          </a:prstGeom>
          <a:noFill/>
          <a:extLst>
            <a:ext uri="{909E8E84-426E-40DD-AFC4-6F175D3DCCD1}">
              <a14:hiddenFill xmlns:a14="http://schemas.microsoft.com/office/drawing/2010/main">
                <a:solidFill>
                  <a:srgbClr val="FFFFFF"/>
                </a:solidFill>
              </a14:hiddenFill>
            </a:ext>
          </a:extLst>
        </p:spPr>
      </p:pic>
      <p:sp>
        <p:nvSpPr>
          <p:cNvPr id="29" name="TextBox 28">
            <a:extLst>
              <a:ext uri="{FF2B5EF4-FFF2-40B4-BE49-F238E27FC236}">
                <a16:creationId xmlns:a16="http://schemas.microsoft.com/office/drawing/2014/main" id="{E9E9F18F-C07C-8BD0-0009-0E4BC8170B06}"/>
              </a:ext>
            </a:extLst>
          </p:cNvPr>
          <p:cNvSpPr txBox="1"/>
          <p:nvPr/>
        </p:nvSpPr>
        <p:spPr>
          <a:xfrm>
            <a:off x="1002402" y="3768213"/>
            <a:ext cx="5009702" cy="658642"/>
          </a:xfrm>
          <a:prstGeom prst="rect">
            <a:avLst/>
          </a:prstGeom>
          <a:noFill/>
        </p:spPr>
        <p:txBody>
          <a:bodyPr wrap="square">
            <a:spAutoFit/>
          </a:bodyPr>
          <a:lstStyle>
            <a:defPPr>
              <a:defRPr lang="en-US"/>
            </a:defPPr>
            <a:lvl1pPr marR="0" algn="ctr">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r>
              <a:rPr lang="ar-SY"/>
              <a:t>نشاط </a:t>
            </a:r>
            <a:r>
              <a:rPr lang="ar-SA"/>
              <a:t>تعارف المشاركين</a:t>
            </a:r>
            <a:endParaRPr lang="en-US"/>
          </a:p>
        </p:txBody>
      </p:sp>
      <p:sp>
        <p:nvSpPr>
          <p:cNvPr id="8" name="TextBox 7">
            <a:extLst>
              <a:ext uri="{FF2B5EF4-FFF2-40B4-BE49-F238E27FC236}">
                <a16:creationId xmlns:a16="http://schemas.microsoft.com/office/drawing/2014/main" id="{BF936E87-B456-BCDB-F838-5EC1F406C6C9}"/>
              </a:ext>
            </a:extLst>
          </p:cNvPr>
          <p:cNvSpPr txBox="1"/>
          <p:nvPr/>
        </p:nvSpPr>
        <p:spPr>
          <a:xfrm>
            <a:off x="2779494" y="-181335"/>
            <a:ext cx="6633012" cy="729430"/>
          </a:xfrm>
          <a:prstGeom prst="rect">
            <a:avLst/>
          </a:prstGeom>
          <a:noFill/>
        </p:spPr>
        <p:txBody>
          <a:bodyPr wrap="square">
            <a:spAutoFit/>
          </a:bodyPr>
          <a:lstStyle/>
          <a:p>
            <a:pPr marL="0" marR="0" algn="ctr" rtl="1">
              <a:lnSpc>
                <a:spcPct val="115000"/>
              </a:lnSpc>
              <a:spcBef>
                <a:spcPts val="0"/>
              </a:spcBef>
              <a:spcAft>
                <a:spcPts val="0"/>
              </a:spcAft>
            </a:pPr>
            <a:r>
              <a:rPr lang="ar-SA"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نشاط</a:t>
            </a:r>
            <a:endParaRPr lang="en-US" sz="4000" dirty="0">
              <a:solidFill>
                <a:schemeClr val="bg1"/>
              </a:solidFill>
              <a:effectLst/>
              <a:latin typeface="Adobe Arabic" panose="02040503050201020203" pitchFamily="18" charset="-78"/>
              <a:ea typeface="Calibri" panose="020F0502020204030204" pitchFamily="34" charset="0"/>
              <a:cs typeface="Adobe Arabic" panose="02040503050201020203" pitchFamily="18" charset="-78"/>
            </a:endParaRPr>
          </a:p>
        </p:txBody>
      </p:sp>
      <p:pic>
        <p:nvPicPr>
          <p:cNvPr id="9" name="Picture 8">
            <a:extLst>
              <a:ext uri="{FF2B5EF4-FFF2-40B4-BE49-F238E27FC236}">
                <a16:creationId xmlns:a16="http://schemas.microsoft.com/office/drawing/2014/main" id="{11C3F276-CC49-E3E6-C451-7217524C099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Tree>
    <p:extLst>
      <p:ext uri="{BB962C8B-B14F-4D97-AF65-F5344CB8AC3E}">
        <p14:creationId xmlns:p14="http://schemas.microsoft.com/office/powerpoint/2010/main" val="392388993"/>
      </p:ext>
    </p:extLst>
  </p:cSld>
  <p:clrMapOvr>
    <a:masterClrMapping/>
  </p:clrMapOvr>
  <p:transition spd="slow">
    <p:wipe/>
  </p:transition>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47F1A2C-82B3-4DB0-FB4D-4AD697C7FF1E}"/>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0131021E-8C5B-075D-4F6B-E6584532F9D1}"/>
              </a:ext>
            </a:extLst>
          </p:cNvPr>
          <p:cNvSpPr txBox="1"/>
          <p:nvPr/>
        </p:nvSpPr>
        <p:spPr>
          <a:xfrm>
            <a:off x="2779494" y="-86085"/>
            <a:ext cx="6633012" cy="646331"/>
          </a:xfrm>
          <a:prstGeom prst="rect">
            <a:avLst/>
          </a:prstGeom>
          <a:noFill/>
        </p:spPr>
        <p:txBody>
          <a:bodyPr wrap="square">
            <a:spAutoFit/>
          </a:bodyPr>
          <a:lstStyle/>
          <a:p>
            <a:pPr algn="ctr" rtl="1"/>
            <a:r>
              <a:rPr lang="ar-SA" sz="3600" b="1" dirty="0">
                <a:solidFill>
                  <a:schemeClr val="bg1"/>
                </a:solidFill>
                <a:latin typeface="Adobe Arabic" panose="02040503050201020203" pitchFamily="18" charset="-78"/>
                <a:cs typeface="Adobe Arabic" panose="02040503050201020203" pitchFamily="18" charset="-78"/>
              </a:rPr>
              <a:t>أهمية صياغة التقارير بوضوح وشفافية</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0D7443AC-14CD-3ADF-9A93-C637B59F957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grpSp>
        <p:nvGrpSpPr>
          <p:cNvPr id="34" name="Group 33">
            <a:extLst>
              <a:ext uri="{FF2B5EF4-FFF2-40B4-BE49-F238E27FC236}">
                <a16:creationId xmlns:a16="http://schemas.microsoft.com/office/drawing/2014/main" id="{1E5F7E58-1C7B-9F3E-C865-36929E8A10C6}"/>
              </a:ext>
            </a:extLst>
          </p:cNvPr>
          <p:cNvGrpSpPr/>
          <p:nvPr/>
        </p:nvGrpSpPr>
        <p:grpSpPr>
          <a:xfrm>
            <a:off x="4243754" y="2106282"/>
            <a:ext cx="3511163" cy="3234843"/>
            <a:chOff x="1891724" y="14611"/>
            <a:chExt cx="2798535" cy="2580195"/>
          </a:xfrm>
        </p:grpSpPr>
        <p:sp>
          <p:nvSpPr>
            <p:cNvPr id="38" name="مربع نص 24">
              <a:extLst>
                <a:ext uri="{FF2B5EF4-FFF2-40B4-BE49-F238E27FC236}">
                  <a16:creationId xmlns:a16="http://schemas.microsoft.com/office/drawing/2014/main" id="{9D962960-14BC-9AB7-9AFF-F83C2B0AE04C}"/>
                </a:ext>
              </a:extLst>
            </p:cNvPr>
            <p:cNvSpPr txBox="1"/>
            <p:nvPr/>
          </p:nvSpPr>
          <p:spPr>
            <a:xfrm>
              <a:off x="2783982" y="1028499"/>
              <a:ext cx="1825888" cy="808273"/>
            </a:xfrm>
            <a:prstGeom prst="rect">
              <a:avLst/>
            </a:prstGeom>
            <a:noFill/>
          </p:spPr>
          <p:txBody>
            <a:bodyPr wrap="square" rtlCol="1">
              <a:noAutofit/>
            </a:bodyPr>
            <a:lstStyle/>
            <a:p>
              <a:pPr algn="ctr" rtl="0">
                <a:lnSpc>
                  <a:spcPct val="115000"/>
                </a:lnSpc>
              </a:pPr>
              <a:r>
                <a:rPr lang="ar-SY"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تجنب الغموض</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39" name="Shape">
              <a:extLst>
                <a:ext uri="{FF2B5EF4-FFF2-40B4-BE49-F238E27FC236}">
                  <a16:creationId xmlns:a16="http://schemas.microsoft.com/office/drawing/2014/main" id="{0633DE1B-B71D-5CD0-4C53-42249ACDC046}"/>
                </a:ext>
              </a:extLst>
            </p:cNvPr>
            <p:cNvSpPr/>
            <p:nvPr/>
          </p:nvSpPr>
          <p:spPr>
            <a:xfrm>
              <a:off x="1891724" y="14611"/>
              <a:ext cx="2798535" cy="2580195"/>
            </a:xfrm>
            <a:custGeom>
              <a:avLst/>
              <a:gdLst/>
              <a:ahLst/>
              <a:cxnLst>
                <a:cxn ang="0">
                  <a:pos x="wd2" y="hd2"/>
                </a:cxn>
                <a:cxn ang="5400000">
                  <a:pos x="wd2" y="hd2"/>
                </a:cxn>
                <a:cxn ang="10800000">
                  <a:pos x="wd2" y="hd2"/>
                </a:cxn>
                <a:cxn ang="16200000">
                  <a:pos x="wd2" y="hd2"/>
                </a:cxn>
              </a:cxnLst>
              <a:rect l="0" t="0" r="r" b="b"/>
              <a:pathLst>
                <a:path w="21600" h="21486" extrusionOk="0">
                  <a:moveTo>
                    <a:pt x="12600" y="21486"/>
                  </a:moveTo>
                  <a:cubicBezTo>
                    <a:pt x="12178" y="21486"/>
                    <a:pt x="11773" y="21367"/>
                    <a:pt x="11406" y="21149"/>
                  </a:cubicBezTo>
                  <a:lnTo>
                    <a:pt x="3729" y="16373"/>
                  </a:lnTo>
                  <a:lnTo>
                    <a:pt x="386" y="16373"/>
                  </a:lnTo>
                  <a:cubicBezTo>
                    <a:pt x="294" y="16373"/>
                    <a:pt x="220" y="16334"/>
                    <a:pt x="165" y="16274"/>
                  </a:cubicBezTo>
                  <a:cubicBezTo>
                    <a:pt x="110" y="16215"/>
                    <a:pt x="73" y="16136"/>
                    <a:pt x="73" y="16036"/>
                  </a:cubicBezTo>
                  <a:lnTo>
                    <a:pt x="73" y="14293"/>
                  </a:lnTo>
                  <a:cubicBezTo>
                    <a:pt x="73" y="14154"/>
                    <a:pt x="110" y="14035"/>
                    <a:pt x="202" y="13956"/>
                  </a:cubicBezTo>
                  <a:cubicBezTo>
                    <a:pt x="790" y="13381"/>
                    <a:pt x="1561" y="12529"/>
                    <a:pt x="2516" y="11439"/>
                  </a:cubicBezTo>
                  <a:lnTo>
                    <a:pt x="3398" y="10448"/>
                  </a:lnTo>
                  <a:cubicBezTo>
                    <a:pt x="4463" y="9259"/>
                    <a:pt x="4684" y="8685"/>
                    <a:pt x="4684" y="8407"/>
                  </a:cubicBezTo>
                  <a:cubicBezTo>
                    <a:pt x="4684" y="8149"/>
                    <a:pt x="4592" y="7932"/>
                    <a:pt x="4408" y="7773"/>
                  </a:cubicBezTo>
                  <a:cubicBezTo>
                    <a:pt x="4225" y="7595"/>
                    <a:pt x="3986" y="7515"/>
                    <a:pt x="3692" y="7515"/>
                  </a:cubicBezTo>
                  <a:cubicBezTo>
                    <a:pt x="3398" y="7515"/>
                    <a:pt x="3159" y="7595"/>
                    <a:pt x="2976" y="7773"/>
                  </a:cubicBezTo>
                  <a:cubicBezTo>
                    <a:pt x="2792" y="7951"/>
                    <a:pt x="2718" y="8169"/>
                    <a:pt x="2718" y="8447"/>
                  </a:cubicBezTo>
                  <a:lnTo>
                    <a:pt x="2718" y="8823"/>
                  </a:lnTo>
                  <a:cubicBezTo>
                    <a:pt x="2718" y="8922"/>
                    <a:pt x="2682" y="9002"/>
                    <a:pt x="2627" y="9061"/>
                  </a:cubicBezTo>
                  <a:cubicBezTo>
                    <a:pt x="2571" y="9120"/>
                    <a:pt x="2498" y="9160"/>
                    <a:pt x="2406" y="9160"/>
                  </a:cubicBezTo>
                  <a:lnTo>
                    <a:pt x="312" y="9160"/>
                  </a:lnTo>
                  <a:cubicBezTo>
                    <a:pt x="220" y="9160"/>
                    <a:pt x="147" y="9120"/>
                    <a:pt x="92" y="9061"/>
                  </a:cubicBezTo>
                  <a:cubicBezTo>
                    <a:pt x="37" y="9002"/>
                    <a:pt x="0" y="8922"/>
                    <a:pt x="0" y="8823"/>
                  </a:cubicBezTo>
                  <a:lnTo>
                    <a:pt x="0" y="8031"/>
                  </a:lnTo>
                  <a:cubicBezTo>
                    <a:pt x="37" y="7416"/>
                    <a:pt x="239" y="6861"/>
                    <a:pt x="569" y="6406"/>
                  </a:cubicBezTo>
                  <a:cubicBezTo>
                    <a:pt x="900" y="5950"/>
                    <a:pt x="1341" y="5593"/>
                    <a:pt x="1892" y="5355"/>
                  </a:cubicBezTo>
                  <a:cubicBezTo>
                    <a:pt x="2424" y="5118"/>
                    <a:pt x="3031" y="4999"/>
                    <a:pt x="3692" y="4999"/>
                  </a:cubicBezTo>
                  <a:cubicBezTo>
                    <a:pt x="4427" y="4999"/>
                    <a:pt x="5088" y="5157"/>
                    <a:pt x="5639" y="5454"/>
                  </a:cubicBezTo>
                  <a:cubicBezTo>
                    <a:pt x="6190" y="5752"/>
                    <a:pt x="6631" y="6168"/>
                    <a:pt x="6924" y="6683"/>
                  </a:cubicBezTo>
                  <a:cubicBezTo>
                    <a:pt x="7218" y="7198"/>
                    <a:pt x="7365" y="7773"/>
                    <a:pt x="7365" y="8387"/>
                  </a:cubicBezTo>
                  <a:cubicBezTo>
                    <a:pt x="7365" y="8843"/>
                    <a:pt x="7255" y="9299"/>
                    <a:pt x="7053" y="9755"/>
                  </a:cubicBezTo>
                  <a:cubicBezTo>
                    <a:pt x="6851" y="10210"/>
                    <a:pt x="6557" y="10686"/>
                    <a:pt x="6153" y="11181"/>
                  </a:cubicBezTo>
                  <a:cubicBezTo>
                    <a:pt x="5878" y="11538"/>
                    <a:pt x="5565" y="11915"/>
                    <a:pt x="5235" y="12271"/>
                  </a:cubicBezTo>
                  <a:cubicBezTo>
                    <a:pt x="4904" y="12628"/>
                    <a:pt x="4427" y="13123"/>
                    <a:pt x="3820" y="13758"/>
                  </a:cubicBezTo>
                  <a:lnTo>
                    <a:pt x="3692" y="13896"/>
                  </a:lnTo>
                  <a:lnTo>
                    <a:pt x="7200" y="13896"/>
                  </a:lnTo>
                  <a:cubicBezTo>
                    <a:pt x="7273" y="13896"/>
                    <a:pt x="7329" y="13956"/>
                    <a:pt x="7329" y="14035"/>
                  </a:cubicBezTo>
                  <a:cubicBezTo>
                    <a:pt x="7329" y="14114"/>
                    <a:pt x="7273" y="14174"/>
                    <a:pt x="7200" y="14174"/>
                  </a:cubicBezTo>
                  <a:lnTo>
                    <a:pt x="3490" y="14174"/>
                  </a:lnTo>
                  <a:cubicBezTo>
                    <a:pt x="3416" y="14174"/>
                    <a:pt x="3343" y="14134"/>
                    <a:pt x="3306" y="14055"/>
                  </a:cubicBezTo>
                  <a:cubicBezTo>
                    <a:pt x="3269" y="13976"/>
                    <a:pt x="3288" y="13896"/>
                    <a:pt x="3343" y="13817"/>
                  </a:cubicBezTo>
                  <a:lnTo>
                    <a:pt x="3637" y="13520"/>
                  </a:lnTo>
                  <a:cubicBezTo>
                    <a:pt x="4243" y="12886"/>
                    <a:pt x="4702" y="12410"/>
                    <a:pt x="5051" y="12053"/>
                  </a:cubicBezTo>
                  <a:cubicBezTo>
                    <a:pt x="5382" y="11697"/>
                    <a:pt x="5694" y="11340"/>
                    <a:pt x="5951" y="10983"/>
                  </a:cubicBezTo>
                  <a:cubicBezTo>
                    <a:pt x="6337" y="10508"/>
                    <a:pt x="6612" y="10052"/>
                    <a:pt x="6814" y="9616"/>
                  </a:cubicBezTo>
                  <a:cubicBezTo>
                    <a:pt x="6998" y="9200"/>
                    <a:pt x="7090" y="8784"/>
                    <a:pt x="7090" y="8387"/>
                  </a:cubicBezTo>
                  <a:cubicBezTo>
                    <a:pt x="7090" y="7832"/>
                    <a:pt x="6961" y="7297"/>
                    <a:pt x="6686" y="6842"/>
                  </a:cubicBezTo>
                  <a:cubicBezTo>
                    <a:pt x="6410" y="6386"/>
                    <a:pt x="6025" y="6009"/>
                    <a:pt x="5510" y="5732"/>
                  </a:cubicBezTo>
                  <a:cubicBezTo>
                    <a:pt x="4996" y="5454"/>
                    <a:pt x="4390" y="5316"/>
                    <a:pt x="3692" y="5316"/>
                  </a:cubicBezTo>
                  <a:cubicBezTo>
                    <a:pt x="3067" y="5316"/>
                    <a:pt x="2498" y="5435"/>
                    <a:pt x="2002" y="5653"/>
                  </a:cubicBezTo>
                  <a:cubicBezTo>
                    <a:pt x="1506" y="5871"/>
                    <a:pt x="1102" y="6207"/>
                    <a:pt x="790" y="6624"/>
                  </a:cubicBezTo>
                  <a:cubicBezTo>
                    <a:pt x="496" y="7040"/>
                    <a:pt x="312" y="7535"/>
                    <a:pt x="276" y="8070"/>
                  </a:cubicBezTo>
                  <a:lnTo>
                    <a:pt x="276" y="8843"/>
                  </a:lnTo>
                  <a:cubicBezTo>
                    <a:pt x="276" y="8863"/>
                    <a:pt x="276" y="8863"/>
                    <a:pt x="294" y="8863"/>
                  </a:cubicBezTo>
                  <a:cubicBezTo>
                    <a:pt x="294" y="8863"/>
                    <a:pt x="312" y="8883"/>
                    <a:pt x="312" y="8883"/>
                  </a:cubicBezTo>
                  <a:lnTo>
                    <a:pt x="2406" y="8883"/>
                  </a:lnTo>
                  <a:cubicBezTo>
                    <a:pt x="2425" y="8883"/>
                    <a:pt x="2425" y="8883"/>
                    <a:pt x="2425" y="8863"/>
                  </a:cubicBezTo>
                  <a:cubicBezTo>
                    <a:pt x="2425" y="8863"/>
                    <a:pt x="2443" y="8843"/>
                    <a:pt x="2443" y="8843"/>
                  </a:cubicBezTo>
                  <a:lnTo>
                    <a:pt x="2443" y="8467"/>
                  </a:lnTo>
                  <a:cubicBezTo>
                    <a:pt x="2443" y="8110"/>
                    <a:pt x="2553" y="7793"/>
                    <a:pt x="2792" y="7575"/>
                  </a:cubicBezTo>
                  <a:cubicBezTo>
                    <a:pt x="3012" y="7357"/>
                    <a:pt x="3325" y="7238"/>
                    <a:pt x="3692" y="7238"/>
                  </a:cubicBezTo>
                  <a:cubicBezTo>
                    <a:pt x="4059" y="7238"/>
                    <a:pt x="4353" y="7357"/>
                    <a:pt x="4592" y="7575"/>
                  </a:cubicBezTo>
                  <a:cubicBezTo>
                    <a:pt x="4831" y="7793"/>
                    <a:pt x="4959" y="8090"/>
                    <a:pt x="4959" y="8447"/>
                  </a:cubicBezTo>
                  <a:cubicBezTo>
                    <a:pt x="4959" y="8942"/>
                    <a:pt x="4518" y="9675"/>
                    <a:pt x="3600" y="10706"/>
                  </a:cubicBezTo>
                  <a:lnTo>
                    <a:pt x="2737" y="11697"/>
                  </a:lnTo>
                  <a:cubicBezTo>
                    <a:pt x="1782" y="12787"/>
                    <a:pt x="992" y="13639"/>
                    <a:pt x="422" y="14233"/>
                  </a:cubicBezTo>
                  <a:cubicBezTo>
                    <a:pt x="386" y="14273"/>
                    <a:pt x="386" y="14312"/>
                    <a:pt x="386" y="14352"/>
                  </a:cubicBezTo>
                  <a:lnTo>
                    <a:pt x="386" y="16096"/>
                  </a:lnTo>
                  <a:cubicBezTo>
                    <a:pt x="386" y="16116"/>
                    <a:pt x="386" y="16116"/>
                    <a:pt x="404" y="16116"/>
                  </a:cubicBezTo>
                  <a:cubicBezTo>
                    <a:pt x="404" y="16116"/>
                    <a:pt x="422" y="16136"/>
                    <a:pt x="422" y="16136"/>
                  </a:cubicBezTo>
                  <a:lnTo>
                    <a:pt x="3802" y="16136"/>
                  </a:lnTo>
                  <a:lnTo>
                    <a:pt x="3802" y="16136"/>
                  </a:lnTo>
                  <a:cubicBezTo>
                    <a:pt x="3820" y="16136"/>
                    <a:pt x="3857" y="16136"/>
                    <a:pt x="3876" y="16155"/>
                  </a:cubicBezTo>
                  <a:lnTo>
                    <a:pt x="11590" y="20951"/>
                  </a:lnTo>
                  <a:cubicBezTo>
                    <a:pt x="12251" y="21367"/>
                    <a:pt x="13059" y="21367"/>
                    <a:pt x="13720" y="20951"/>
                  </a:cubicBezTo>
                  <a:lnTo>
                    <a:pt x="20296" y="16849"/>
                  </a:lnTo>
                  <a:cubicBezTo>
                    <a:pt x="20957" y="16433"/>
                    <a:pt x="21361" y="15680"/>
                    <a:pt x="21361" y="14867"/>
                  </a:cubicBezTo>
                  <a:lnTo>
                    <a:pt x="21361" y="6663"/>
                  </a:lnTo>
                  <a:cubicBezTo>
                    <a:pt x="21361" y="5851"/>
                    <a:pt x="20957" y="5078"/>
                    <a:pt x="20296" y="4682"/>
                  </a:cubicBezTo>
                  <a:lnTo>
                    <a:pt x="13720" y="580"/>
                  </a:lnTo>
                  <a:cubicBezTo>
                    <a:pt x="13078" y="183"/>
                    <a:pt x="12269" y="163"/>
                    <a:pt x="11608" y="580"/>
                  </a:cubicBezTo>
                  <a:cubicBezTo>
                    <a:pt x="11608" y="580"/>
                    <a:pt x="11590" y="580"/>
                    <a:pt x="11590" y="599"/>
                  </a:cubicBezTo>
                  <a:lnTo>
                    <a:pt x="5786" y="3968"/>
                  </a:lnTo>
                  <a:cubicBezTo>
                    <a:pt x="5712" y="4008"/>
                    <a:pt x="5639" y="3988"/>
                    <a:pt x="5602" y="3909"/>
                  </a:cubicBezTo>
                  <a:cubicBezTo>
                    <a:pt x="5565" y="3829"/>
                    <a:pt x="5584" y="3750"/>
                    <a:pt x="5657" y="3711"/>
                  </a:cubicBezTo>
                  <a:lnTo>
                    <a:pt x="11443" y="342"/>
                  </a:lnTo>
                  <a:cubicBezTo>
                    <a:pt x="11443" y="342"/>
                    <a:pt x="11443" y="342"/>
                    <a:pt x="11443" y="342"/>
                  </a:cubicBezTo>
                  <a:cubicBezTo>
                    <a:pt x="12178" y="-114"/>
                    <a:pt x="13096" y="-114"/>
                    <a:pt x="13831" y="342"/>
                  </a:cubicBezTo>
                  <a:lnTo>
                    <a:pt x="20406" y="4444"/>
                  </a:lnTo>
                  <a:cubicBezTo>
                    <a:pt x="21141" y="4900"/>
                    <a:pt x="21600" y="5772"/>
                    <a:pt x="21600" y="6683"/>
                  </a:cubicBezTo>
                  <a:lnTo>
                    <a:pt x="21600" y="14887"/>
                  </a:lnTo>
                  <a:cubicBezTo>
                    <a:pt x="21600" y="15799"/>
                    <a:pt x="21141" y="16671"/>
                    <a:pt x="20406" y="17126"/>
                  </a:cubicBezTo>
                  <a:lnTo>
                    <a:pt x="13831" y="21228"/>
                  </a:lnTo>
                  <a:cubicBezTo>
                    <a:pt x="13427" y="21367"/>
                    <a:pt x="13004" y="21486"/>
                    <a:pt x="12600" y="21486"/>
                  </a:cubicBezTo>
                  <a:close/>
                </a:path>
              </a:pathLst>
            </a:custGeom>
            <a:solidFill>
              <a:srgbClr val="168489"/>
            </a:solidFill>
            <a:ln w="12700">
              <a:solidFill>
                <a:srgbClr val="168489"/>
              </a:solidFill>
              <a:miter lim="400000"/>
            </a:ln>
          </p:spPr>
          <p:txBody>
            <a:bodyPr lIns="38100" tIns="38100" rIns="38100" bIns="38100" anchor="ctr"/>
            <a:lstStyle/>
            <a:p>
              <a:endParaRPr lang="en-US" sz="3200"/>
            </a:p>
          </p:txBody>
        </p:sp>
      </p:grpSp>
      <p:grpSp>
        <p:nvGrpSpPr>
          <p:cNvPr id="35" name="Group 34">
            <a:extLst>
              <a:ext uri="{FF2B5EF4-FFF2-40B4-BE49-F238E27FC236}">
                <a16:creationId xmlns:a16="http://schemas.microsoft.com/office/drawing/2014/main" id="{DB956FAF-F1D8-9BF3-A5EB-D0AD554CEDA7}"/>
              </a:ext>
            </a:extLst>
          </p:cNvPr>
          <p:cNvGrpSpPr/>
          <p:nvPr/>
        </p:nvGrpSpPr>
        <p:grpSpPr>
          <a:xfrm>
            <a:off x="381076" y="2076449"/>
            <a:ext cx="3355899" cy="3246770"/>
            <a:chOff x="0" y="0"/>
            <a:chExt cx="2674783" cy="2589711"/>
          </a:xfrm>
        </p:grpSpPr>
        <p:sp>
          <p:nvSpPr>
            <p:cNvPr id="36" name="مربع نص 24">
              <a:extLst>
                <a:ext uri="{FF2B5EF4-FFF2-40B4-BE49-F238E27FC236}">
                  <a16:creationId xmlns:a16="http://schemas.microsoft.com/office/drawing/2014/main" id="{75A0450B-B4BF-60B9-8104-5929D69CA93C}"/>
                </a:ext>
              </a:extLst>
            </p:cNvPr>
            <p:cNvSpPr txBox="1"/>
            <p:nvPr/>
          </p:nvSpPr>
          <p:spPr>
            <a:xfrm>
              <a:off x="624372" y="784402"/>
              <a:ext cx="1955511" cy="1314838"/>
            </a:xfrm>
            <a:prstGeom prst="rect">
              <a:avLst/>
            </a:prstGeom>
            <a:noFill/>
          </p:spPr>
          <p:txBody>
            <a:bodyPr wrap="square" rtlCol="1">
              <a:noAutofit/>
            </a:bodyPr>
            <a:lstStyle/>
            <a:p>
              <a:pPr algn="ctr" rtl="0">
                <a:lnSpc>
                  <a:spcPct val="115000"/>
                </a:lnSpc>
              </a:pPr>
              <a:r>
                <a:rPr lang="ar-SY" sz="32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التوافق مع المعايير المهنية</a:t>
              </a:r>
              <a:endParaRPr lang="en-US"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37" name="Shape">
              <a:extLst>
                <a:ext uri="{FF2B5EF4-FFF2-40B4-BE49-F238E27FC236}">
                  <a16:creationId xmlns:a16="http://schemas.microsoft.com/office/drawing/2014/main" id="{F74F8D34-2C9E-EACE-52DF-3AA7F2B6CF73}"/>
                </a:ext>
              </a:extLst>
            </p:cNvPr>
            <p:cNvSpPr/>
            <p:nvPr/>
          </p:nvSpPr>
          <p:spPr>
            <a:xfrm>
              <a:off x="0" y="0"/>
              <a:ext cx="2674783" cy="2589711"/>
            </a:xfrm>
            <a:custGeom>
              <a:avLst/>
              <a:gdLst/>
              <a:ahLst/>
              <a:cxnLst>
                <a:cxn ang="0">
                  <a:pos x="wd2" y="hd2"/>
                </a:cxn>
                <a:cxn ang="5400000">
                  <a:pos x="wd2" y="hd2"/>
                </a:cxn>
                <a:cxn ang="10800000">
                  <a:pos x="wd2" y="hd2"/>
                </a:cxn>
                <a:cxn ang="16200000">
                  <a:pos x="wd2" y="hd2"/>
                </a:cxn>
              </a:cxnLst>
              <a:rect l="0" t="0" r="r" b="b"/>
              <a:pathLst>
                <a:path w="21600" h="21486" extrusionOk="0">
                  <a:moveTo>
                    <a:pt x="12203" y="21486"/>
                  </a:moveTo>
                  <a:cubicBezTo>
                    <a:pt x="11761" y="21486"/>
                    <a:pt x="11338" y="21368"/>
                    <a:pt x="10954" y="21150"/>
                  </a:cubicBezTo>
                  <a:lnTo>
                    <a:pt x="4401" y="17320"/>
                  </a:lnTo>
                  <a:cubicBezTo>
                    <a:pt x="4362" y="17300"/>
                    <a:pt x="4324" y="17241"/>
                    <a:pt x="4324" y="17202"/>
                  </a:cubicBezTo>
                  <a:lnTo>
                    <a:pt x="4324" y="5493"/>
                  </a:lnTo>
                  <a:cubicBezTo>
                    <a:pt x="4324" y="5474"/>
                    <a:pt x="4324" y="5474"/>
                    <a:pt x="4305" y="5474"/>
                  </a:cubicBezTo>
                  <a:cubicBezTo>
                    <a:pt x="4305" y="5474"/>
                    <a:pt x="4285" y="5454"/>
                    <a:pt x="4285" y="5454"/>
                  </a:cubicBezTo>
                  <a:lnTo>
                    <a:pt x="2056" y="5454"/>
                  </a:lnTo>
                  <a:cubicBezTo>
                    <a:pt x="1999" y="5454"/>
                    <a:pt x="1941" y="5474"/>
                    <a:pt x="1883" y="5493"/>
                  </a:cubicBezTo>
                  <a:lnTo>
                    <a:pt x="327" y="6184"/>
                  </a:lnTo>
                  <a:cubicBezTo>
                    <a:pt x="288" y="6204"/>
                    <a:pt x="269" y="6224"/>
                    <a:pt x="269" y="6263"/>
                  </a:cubicBezTo>
                  <a:lnTo>
                    <a:pt x="307" y="7902"/>
                  </a:lnTo>
                  <a:cubicBezTo>
                    <a:pt x="307" y="7902"/>
                    <a:pt x="307" y="7922"/>
                    <a:pt x="307" y="7922"/>
                  </a:cubicBezTo>
                  <a:lnTo>
                    <a:pt x="327" y="7922"/>
                  </a:lnTo>
                  <a:lnTo>
                    <a:pt x="1806" y="7566"/>
                  </a:lnTo>
                  <a:cubicBezTo>
                    <a:pt x="1883" y="7547"/>
                    <a:pt x="1960" y="7566"/>
                    <a:pt x="2018" y="7626"/>
                  </a:cubicBezTo>
                  <a:cubicBezTo>
                    <a:pt x="2075" y="7685"/>
                    <a:pt x="2095" y="7744"/>
                    <a:pt x="2095" y="7784"/>
                  </a:cubicBezTo>
                  <a:lnTo>
                    <a:pt x="2095" y="16056"/>
                  </a:lnTo>
                  <a:cubicBezTo>
                    <a:pt x="2095" y="16135"/>
                    <a:pt x="2037" y="16195"/>
                    <a:pt x="1960" y="16195"/>
                  </a:cubicBezTo>
                  <a:cubicBezTo>
                    <a:pt x="1883" y="16195"/>
                    <a:pt x="1826" y="16135"/>
                    <a:pt x="1826" y="16056"/>
                  </a:cubicBezTo>
                  <a:lnTo>
                    <a:pt x="1826" y="7863"/>
                  </a:lnTo>
                  <a:lnTo>
                    <a:pt x="365" y="8218"/>
                  </a:lnTo>
                  <a:cubicBezTo>
                    <a:pt x="346" y="8218"/>
                    <a:pt x="346" y="8218"/>
                    <a:pt x="327" y="8218"/>
                  </a:cubicBezTo>
                  <a:cubicBezTo>
                    <a:pt x="192" y="8218"/>
                    <a:pt x="38" y="8139"/>
                    <a:pt x="38" y="7902"/>
                  </a:cubicBezTo>
                  <a:lnTo>
                    <a:pt x="0" y="6263"/>
                  </a:lnTo>
                  <a:cubicBezTo>
                    <a:pt x="0" y="6105"/>
                    <a:pt x="77" y="5967"/>
                    <a:pt x="231" y="5908"/>
                  </a:cubicBezTo>
                  <a:lnTo>
                    <a:pt x="1806" y="5197"/>
                  </a:lnTo>
                  <a:cubicBezTo>
                    <a:pt x="1902" y="5158"/>
                    <a:pt x="1999" y="5138"/>
                    <a:pt x="2095" y="5138"/>
                  </a:cubicBezTo>
                  <a:lnTo>
                    <a:pt x="4324" y="5138"/>
                  </a:lnTo>
                  <a:cubicBezTo>
                    <a:pt x="4420" y="5138"/>
                    <a:pt x="4497" y="5177"/>
                    <a:pt x="4554" y="5237"/>
                  </a:cubicBezTo>
                  <a:cubicBezTo>
                    <a:pt x="4612" y="5296"/>
                    <a:pt x="4651" y="5375"/>
                    <a:pt x="4651" y="5474"/>
                  </a:cubicBezTo>
                  <a:lnTo>
                    <a:pt x="4651" y="17083"/>
                  </a:lnTo>
                  <a:lnTo>
                    <a:pt x="11107" y="20894"/>
                  </a:lnTo>
                  <a:cubicBezTo>
                    <a:pt x="11799" y="21308"/>
                    <a:pt x="12645" y="21308"/>
                    <a:pt x="13337" y="20894"/>
                  </a:cubicBezTo>
                  <a:lnTo>
                    <a:pt x="20216" y="16807"/>
                  </a:lnTo>
                  <a:cubicBezTo>
                    <a:pt x="20908" y="16392"/>
                    <a:pt x="21331" y="15642"/>
                    <a:pt x="21331" y="14832"/>
                  </a:cubicBezTo>
                  <a:lnTo>
                    <a:pt x="21331" y="6658"/>
                  </a:lnTo>
                  <a:cubicBezTo>
                    <a:pt x="21331" y="5849"/>
                    <a:pt x="20908" y="5079"/>
                    <a:pt x="20216" y="4684"/>
                  </a:cubicBezTo>
                  <a:lnTo>
                    <a:pt x="13337" y="597"/>
                  </a:lnTo>
                  <a:cubicBezTo>
                    <a:pt x="12645" y="182"/>
                    <a:pt x="11799" y="182"/>
                    <a:pt x="11107" y="597"/>
                  </a:cubicBezTo>
                  <a:lnTo>
                    <a:pt x="5035" y="3953"/>
                  </a:lnTo>
                  <a:cubicBezTo>
                    <a:pt x="4958" y="3993"/>
                    <a:pt x="4881" y="3973"/>
                    <a:pt x="4843" y="3894"/>
                  </a:cubicBezTo>
                  <a:cubicBezTo>
                    <a:pt x="4804" y="3815"/>
                    <a:pt x="4823" y="3736"/>
                    <a:pt x="4900" y="3697"/>
                  </a:cubicBezTo>
                  <a:lnTo>
                    <a:pt x="10973" y="340"/>
                  </a:lnTo>
                  <a:cubicBezTo>
                    <a:pt x="11742" y="-114"/>
                    <a:pt x="12702" y="-114"/>
                    <a:pt x="13471" y="340"/>
                  </a:cubicBezTo>
                  <a:lnTo>
                    <a:pt x="20351" y="4427"/>
                  </a:lnTo>
                  <a:cubicBezTo>
                    <a:pt x="21120" y="4881"/>
                    <a:pt x="21600" y="5750"/>
                    <a:pt x="21600" y="6658"/>
                  </a:cubicBezTo>
                  <a:lnTo>
                    <a:pt x="21600" y="14832"/>
                  </a:lnTo>
                  <a:cubicBezTo>
                    <a:pt x="21600" y="15740"/>
                    <a:pt x="21120" y="16609"/>
                    <a:pt x="20351" y="17063"/>
                  </a:cubicBezTo>
                  <a:lnTo>
                    <a:pt x="13471" y="21150"/>
                  </a:lnTo>
                  <a:cubicBezTo>
                    <a:pt x="13087" y="21368"/>
                    <a:pt x="12645" y="21486"/>
                    <a:pt x="12203" y="21486"/>
                  </a:cubicBezTo>
                  <a:close/>
                  <a:moveTo>
                    <a:pt x="1922" y="7843"/>
                  </a:moveTo>
                  <a:cubicBezTo>
                    <a:pt x="1922" y="7843"/>
                    <a:pt x="1922" y="7843"/>
                    <a:pt x="1922" y="7843"/>
                  </a:cubicBezTo>
                  <a:cubicBezTo>
                    <a:pt x="1922" y="7843"/>
                    <a:pt x="1922" y="7843"/>
                    <a:pt x="1922" y="7843"/>
                  </a:cubicBezTo>
                  <a:close/>
                </a:path>
              </a:pathLst>
            </a:custGeom>
            <a:solidFill>
              <a:srgbClr val="168489"/>
            </a:solidFill>
            <a:ln w="12700">
              <a:solidFill>
                <a:srgbClr val="168489"/>
              </a:solidFill>
              <a:miter lim="400000"/>
            </a:ln>
          </p:spPr>
          <p:txBody>
            <a:bodyPr lIns="38100" tIns="38100" rIns="38100" bIns="38100" anchor="ctr"/>
            <a:lstStyle/>
            <a:p>
              <a:endParaRPr lang="en-US" sz="3200"/>
            </a:p>
          </p:txBody>
        </p:sp>
      </p:grpSp>
      <p:grpSp>
        <p:nvGrpSpPr>
          <p:cNvPr id="10" name="Group 9">
            <a:extLst>
              <a:ext uri="{FF2B5EF4-FFF2-40B4-BE49-F238E27FC236}">
                <a16:creationId xmlns:a16="http://schemas.microsoft.com/office/drawing/2014/main" id="{90851455-ADE7-1C1C-130C-568E69A06916}"/>
              </a:ext>
            </a:extLst>
          </p:cNvPr>
          <p:cNvGrpSpPr/>
          <p:nvPr/>
        </p:nvGrpSpPr>
        <p:grpSpPr>
          <a:xfrm>
            <a:off x="8302756" y="2106282"/>
            <a:ext cx="3508168" cy="3246769"/>
            <a:chOff x="3879597" y="14611"/>
            <a:chExt cx="2796148" cy="2589711"/>
          </a:xfrm>
        </p:grpSpPr>
        <p:sp>
          <p:nvSpPr>
            <p:cNvPr id="12" name="مربع نص 18">
              <a:extLst>
                <a:ext uri="{FF2B5EF4-FFF2-40B4-BE49-F238E27FC236}">
                  <a16:creationId xmlns:a16="http://schemas.microsoft.com/office/drawing/2014/main" id="{EE08476F-78C9-0DF0-B128-C2FAB367211D}"/>
                </a:ext>
              </a:extLst>
            </p:cNvPr>
            <p:cNvSpPr txBox="1"/>
            <p:nvPr/>
          </p:nvSpPr>
          <p:spPr>
            <a:xfrm>
              <a:off x="4835152" y="1028500"/>
              <a:ext cx="1664200" cy="1327162"/>
            </a:xfrm>
            <a:prstGeom prst="rect">
              <a:avLst/>
            </a:prstGeom>
            <a:noFill/>
          </p:spPr>
          <p:txBody>
            <a:bodyPr wrap="square" rtlCol="1">
              <a:noAutofit/>
            </a:bodyPr>
            <a:lstStyle/>
            <a:p>
              <a:pPr algn="ctr" rtl="0">
                <a:lnSpc>
                  <a:spcPct val="115000"/>
                </a:lnSpc>
              </a:pPr>
              <a:r>
                <a:rPr lang="ar-SY" sz="32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تعزيز الشفافية</a:t>
              </a:r>
              <a:endParaRPr lang="en-US"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33" name="Shape">
              <a:extLst>
                <a:ext uri="{FF2B5EF4-FFF2-40B4-BE49-F238E27FC236}">
                  <a16:creationId xmlns:a16="http://schemas.microsoft.com/office/drawing/2014/main" id="{2298325D-BC9C-9565-FD53-38CF9F3083A8}"/>
                </a:ext>
              </a:extLst>
            </p:cNvPr>
            <p:cNvSpPr/>
            <p:nvPr/>
          </p:nvSpPr>
          <p:spPr>
            <a:xfrm>
              <a:off x="3879597" y="14611"/>
              <a:ext cx="2796148" cy="2589711"/>
            </a:xfrm>
            <a:custGeom>
              <a:avLst/>
              <a:gdLst/>
              <a:ahLst/>
              <a:cxnLst>
                <a:cxn ang="0">
                  <a:pos x="wd2" y="hd2"/>
                </a:cxn>
                <a:cxn ang="5400000">
                  <a:pos x="wd2" y="hd2"/>
                </a:cxn>
                <a:cxn ang="10800000">
                  <a:pos x="wd2" y="hd2"/>
                </a:cxn>
                <a:cxn ang="16200000">
                  <a:pos x="wd2" y="hd2"/>
                </a:cxn>
              </a:cxnLst>
              <a:rect l="0" t="0" r="r" b="b"/>
              <a:pathLst>
                <a:path w="21600" h="21486" extrusionOk="0">
                  <a:moveTo>
                    <a:pt x="12611" y="21486"/>
                  </a:moveTo>
                  <a:cubicBezTo>
                    <a:pt x="12188" y="21486"/>
                    <a:pt x="11784" y="21368"/>
                    <a:pt x="11416" y="21150"/>
                  </a:cubicBezTo>
                  <a:lnTo>
                    <a:pt x="3989" y="16550"/>
                  </a:lnTo>
                  <a:cubicBezTo>
                    <a:pt x="3291" y="16550"/>
                    <a:pt x="2261" y="16333"/>
                    <a:pt x="1618" y="15898"/>
                  </a:cubicBezTo>
                  <a:cubicBezTo>
                    <a:pt x="1011" y="15484"/>
                    <a:pt x="570" y="14911"/>
                    <a:pt x="294" y="14200"/>
                  </a:cubicBezTo>
                  <a:cubicBezTo>
                    <a:pt x="129" y="13766"/>
                    <a:pt x="37" y="13292"/>
                    <a:pt x="0" y="12779"/>
                  </a:cubicBezTo>
                  <a:cubicBezTo>
                    <a:pt x="0" y="12562"/>
                    <a:pt x="110" y="12443"/>
                    <a:pt x="313" y="12443"/>
                  </a:cubicBezTo>
                  <a:lnTo>
                    <a:pt x="2408" y="12443"/>
                  </a:lnTo>
                  <a:cubicBezTo>
                    <a:pt x="2592" y="12443"/>
                    <a:pt x="2721" y="12562"/>
                    <a:pt x="2739" y="12759"/>
                  </a:cubicBezTo>
                  <a:cubicBezTo>
                    <a:pt x="2757" y="12996"/>
                    <a:pt x="2813" y="13233"/>
                    <a:pt x="2905" y="13470"/>
                  </a:cubicBezTo>
                  <a:cubicBezTo>
                    <a:pt x="2978" y="13648"/>
                    <a:pt x="3070" y="13786"/>
                    <a:pt x="3199" y="13885"/>
                  </a:cubicBezTo>
                  <a:cubicBezTo>
                    <a:pt x="3327" y="13983"/>
                    <a:pt x="3493" y="14023"/>
                    <a:pt x="3677" y="14023"/>
                  </a:cubicBezTo>
                  <a:cubicBezTo>
                    <a:pt x="4026" y="14023"/>
                    <a:pt x="4302" y="13845"/>
                    <a:pt x="4467" y="13509"/>
                  </a:cubicBezTo>
                  <a:cubicBezTo>
                    <a:pt x="4596" y="13272"/>
                    <a:pt x="4651" y="12957"/>
                    <a:pt x="4651" y="12542"/>
                  </a:cubicBezTo>
                  <a:cubicBezTo>
                    <a:pt x="4651" y="12147"/>
                    <a:pt x="4596" y="11811"/>
                    <a:pt x="4467" y="11515"/>
                  </a:cubicBezTo>
                  <a:cubicBezTo>
                    <a:pt x="4302" y="11180"/>
                    <a:pt x="4026" y="11022"/>
                    <a:pt x="3658" y="11022"/>
                  </a:cubicBezTo>
                  <a:cubicBezTo>
                    <a:pt x="3566" y="11022"/>
                    <a:pt x="3474" y="11061"/>
                    <a:pt x="3364" y="11120"/>
                  </a:cubicBezTo>
                  <a:cubicBezTo>
                    <a:pt x="3235" y="11199"/>
                    <a:pt x="3070" y="11318"/>
                    <a:pt x="2868" y="11456"/>
                  </a:cubicBezTo>
                  <a:cubicBezTo>
                    <a:pt x="2794" y="11515"/>
                    <a:pt x="2721" y="11535"/>
                    <a:pt x="2666" y="11535"/>
                  </a:cubicBezTo>
                  <a:cubicBezTo>
                    <a:pt x="2555" y="11535"/>
                    <a:pt x="2463" y="11476"/>
                    <a:pt x="2427" y="11377"/>
                  </a:cubicBezTo>
                  <a:lnTo>
                    <a:pt x="1397" y="9817"/>
                  </a:lnTo>
                  <a:cubicBezTo>
                    <a:pt x="1342" y="9738"/>
                    <a:pt x="1324" y="9659"/>
                    <a:pt x="1324" y="9600"/>
                  </a:cubicBezTo>
                  <a:cubicBezTo>
                    <a:pt x="1324" y="9482"/>
                    <a:pt x="1379" y="9403"/>
                    <a:pt x="1452" y="9343"/>
                  </a:cubicBezTo>
                  <a:lnTo>
                    <a:pt x="3474" y="7685"/>
                  </a:lnTo>
                  <a:lnTo>
                    <a:pt x="551" y="7685"/>
                  </a:lnTo>
                  <a:cubicBezTo>
                    <a:pt x="460" y="7685"/>
                    <a:pt x="386" y="7645"/>
                    <a:pt x="331" y="7586"/>
                  </a:cubicBezTo>
                  <a:cubicBezTo>
                    <a:pt x="276" y="7527"/>
                    <a:pt x="239" y="7448"/>
                    <a:pt x="239" y="7349"/>
                  </a:cubicBezTo>
                  <a:lnTo>
                    <a:pt x="239" y="5493"/>
                  </a:lnTo>
                  <a:cubicBezTo>
                    <a:pt x="239" y="5395"/>
                    <a:pt x="276" y="5316"/>
                    <a:pt x="331" y="5256"/>
                  </a:cubicBezTo>
                  <a:cubicBezTo>
                    <a:pt x="386" y="5197"/>
                    <a:pt x="460" y="5158"/>
                    <a:pt x="551" y="5158"/>
                  </a:cubicBezTo>
                  <a:lnTo>
                    <a:pt x="6894" y="5158"/>
                  </a:lnTo>
                  <a:cubicBezTo>
                    <a:pt x="6986" y="5158"/>
                    <a:pt x="7059" y="5197"/>
                    <a:pt x="7114" y="5256"/>
                  </a:cubicBezTo>
                  <a:cubicBezTo>
                    <a:pt x="7169" y="5316"/>
                    <a:pt x="7206" y="5395"/>
                    <a:pt x="7206" y="5493"/>
                  </a:cubicBezTo>
                  <a:lnTo>
                    <a:pt x="7206" y="7566"/>
                  </a:lnTo>
                  <a:cubicBezTo>
                    <a:pt x="7206" y="7705"/>
                    <a:pt x="7151" y="7823"/>
                    <a:pt x="7059" y="7922"/>
                  </a:cubicBezTo>
                  <a:lnTo>
                    <a:pt x="5294" y="9403"/>
                  </a:lnTo>
                  <a:cubicBezTo>
                    <a:pt x="5239" y="9462"/>
                    <a:pt x="5147" y="9442"/>
                    <a:pt x="5110" y="9383"/>
                  </a:cubicBezTo>
                  <a:cubicBezTo>
                    <a:pt x="5055" y="9324"/>
                    <a:pt x="5074" y="9225"/>
                    <a:pt x="5129" y="9185"/>
                  </a:cubicBezTo>
                  <a:lnTo>
                    <a:pt x="6894" y="7705"/>
                  </a:lnTo>
                  <a:cubicBezTo>
                    <a:pt x="6930" y="7665"/>
                    <a:pt x="6949" y="7645"/>
                    <a:pt x="6949" y="7586"/>
                  </a:cubicBezTo>
                  <a:lnTo>
                    <a:pt x="6949" y="5493"/>
                  </a:lnTo>
                  <a:cubicBezTo>
                    <a:pt x="6949" y="5474"/>
                    <a:pt x="6949" y="5474"/>
                    <a:pt x="6930" y="5474"/>
                  </a:cubicBezTo>
                  <a:cubicBezTo>
                    <a:pt x="6930" y="5474"/>
                    <a:pt x="6912" y="5454"/>
                    <a:pt x="6912" y="5454"/>
                  </a:cubicBezTo>
                  <a:lnTo>
                    <a:pt x="570" y="5454"/>
                  </a:lnTo>
                  <a:cubicBezTo>
                    <a:pt x="552" y="5454"/>
                    <a:pt x="552" y="5454"/>
                    <a:pt x="552" y="5474"/>
                  </a:cubicBezTo>
                  <a:cubicBezTo>
                    <a:pt x="552" y="5474"/>
                    <a:pt x="533" y="5493"/>
                    <a:pt x="533" y="5493"/>
                  </a:cubicBezTo>
                  <a:lnTo>
                    <a:pt x="533" y="7330"/>
                  </a:lnTo>
                  <a:cubicBezTo>
                    <a:pt x="533" y="7349"/>
                    <a:pt x="533" y="7349"/>
                    <a:pt x="552" y="7349"/>
                  </a:cubicBezTo>
                  <a:cubicBezTo>
                    <a:pt x="552" y="7349"/>
                    <a:pt x="570" y="7369"/>
                    <a:pt x="588" y="7369"/>
                  </a:cubicBezTo>
                  <a:lnTo>
                    <a:pt x="3769" y="7369"/>
                  </a:lnTo>
                  <a:cubicBezTo>
                    <a:pt x="3879" y="7369"/>
                    <a:pt x="3934" y="7448"/>
                    <a:pt x="3952" y="7507"/>
                  </a:cubicBezTo>
                  <a:cubicBezTo>
                    <a:pt x="3971" y="7586"/>
                    <a:pt x="3952" y="7645"/>
                    <a:pt x="3897" y="7705"/>
                  </a:cubicBezTo>
                  <a:cubicBezTo>
                    <a:pt x="3897" y="7705"/>
                    <a:pt x="3897" y="7705"/>
                    <a:pt x="3879" y="7724"/>
                  </a:cubicBezTo>
                  <a:lnTo>
                    <a:pt x="1636" y="9561"/>
                  </a:lnTo>
                  <a:cubicBezTo>
                    <a:pt x="1636" y="9561"/>
                    <a:pt x="1636" y="9561"/>
                    <a:pt x="1618" y="9561"/>
                  </a:cubicBezTo>
                  <a:lnTo>
                    <a:pt x="1618" y="9580"/>
                  </a:lnTo>
                  <a:cubicBezTo>
                    <a:pt x="1618" y="9580"/>
                    <a:pt x="1618" y="9600"/>
                    <a:pt x="1636" y="9640"/>
                  </a:cubicBezTo>
                  <a:lnTo>
                    <a:pt x="2666" y="11199"/>
                  </a:lnTo>
                  <a:cubicBezTo>
                    <a:pt x="2666" y="11199"/>
                    <a:pt x="2666" y="11219"/>
                    <a:pt x="2684" y="11219"/>
                  </a:cubicBezTo>
                  <a:cubicBezTo>
                    <a:pt x="2684" y="11219"/>
                    <a:pt x="2684" y="11239"/>
                    <a:pt x="2684" y="11239"/>
                  </a:cubicBezTo>
                  <a:cubicBezTo>
                    <a:pt x="2684" y="11239"/>
                    <a:pt x="2702" y="11239"/>
                    <a:pt x="2739" y="11219"/>
                  </a:cubicBezTo>
                  <a:cubicBezTo>
                    <a:pt x="2941" y="11061"/>
                    <a:pt x="3107" y="10943"/>
                    <a:pt x="3254" y="10864"/>
                  </a:cubicBezTo>
                  <a:cubicBezTo>
                    <a:pt x="3401" y="10765"/>
                    <a:pt x="3548" y="10725"/>
                    <a:pt x="3677" y="10725"/>
                  </a:cubicBezTo>
                  <a:cubicBezTo>
                    <a:pt x="4136" y="10725"/>
                    <a:pt x="4504" y="10943"/>
                    <a:pt x="4724" y="11377"/>
                  </a:cubicBezTo>
                  <a:cubicBezTo>
                    <a:pt x="4871" y="11713"/>
                    <a:pt x="4945" y="12108"/>
                    <a:pt x="4945" y="12542"/>
                  </a:cubicBezTo>
                  <a:cubicBezTo>
                    <a:pt x="4945" y="12996"/>
                    <a:pt x="4871" y="13371"/>
                    <a:pt x="4724" y="13648"/>
                  </a:cubicBezTo>
                  <a:cubicBezTo>
                    <a:pt x="4504" y="14082"/>
                    <a:pt x="4155" y="14319"/>
                    <a:pt x="3695" y="14319"/>
                  </a:cubicBezTo>
                  <a:cubicBezTo>
                    <a:pt x="3456" y="14319"/>
                    <a:pt x="3235" y="14260"/>
                    <a:pt x="3070" y="14121"/>
                  </a:cubicBezTo>
                  <a:cubicBezTo>
                    <a:pt x="2886" y="14003"/>
                    <a:pt x="2757" y="13806"/>
                    <a:pt x="2666" y="13569"/>
                  </a:cubicBezTo>
                  <a:cubicBezTo>
                    <a:pt x="2574" y="13312"/>
                    <a:pt x="2500" y="13055"/>
                    <a:pt x="2482" y="12779"/>
                  </a:cubicBezTo>
                  <a:cubicBezTo>
                    <a:pt x="2482" y="12739"/>
                    <a:pt x="2482" y="12720"/>
                    <a:pt x="2427" y="12720"/>
                  </a:cubicBezTo>
                  <a:lnTo>
                    <a:pt x="331" y="12720"/>
                  </a:lnTo>
                  <a:cubicBezTo>
                    <a:pt x="313" y="12720"/>
                    <a:pt x="294" y="12720"/>
                    <a:pt x="294" y="12720"/>
                  </a:cubicBezTo>
                  <a:cubicBezTo>
                    <a:pt x="294" y="12720"/>
                    <a:pt x="294" y="12720"/>
                    <a:pt x="294" y="12720"/>
                  </a:cubicBezTo>
                  <a:cubicBezTo>
                    <a:pt x="294" y="12720"/>
                    <a:pt x="294" y="12739"/>
                    <a:pt x="294" y="12759"/>
                  </a:cubicBezTo>
                  <a:cubicBezTo>
                    <a:pt x="331" y="13233"/>
                    <a:pt x="404" y="13687"/>
                    <a:pt x="570" y="14082"/>
                  </a:cubicBezTo>
                  <a:cubicBezTo>
                    <a:pt x="827" y="14734"/>
                    <a:pt x="1232" y="15267"/>
                    <a:pt x="1783" y="15642"/>
                  </a:cubicBezTo>
                  <a:cubicBezTo>
                    <a:pt x="2371" y="16037"/>
                    <a:pt x="3364" y="16254"/>
                    <a:pt x="4044" y="16254"/>
                  </a:cubicBezTo>
                  <a:cubicBezTo>
                    <a:pt x="4063" y="16254"/>
                    <a:pt x="4099" y="16254"/>
                    <a:pt x="4118" y="16274"/>
                  </a:cubicBezTo>
                  <a:lnTo>
                    <a:pt x="11563" y="20894"/>
                  </a:lnTo>
                  <a:cubicBezTo>
                    <a:pt x="12225" y="21308"/>
                    <a:pt x="13034" y="21308"/>
                    <a:pt x="13695" y="20894"/>
                  </a:cubicBezTo>
                  <a:lnTo>
                    <a:pt x="20276" y="16807"/>
                  </a:lnTo>
                  <a:cubicBezTo>
                    <a:pt x="20938" y="16392"/>
                    <a:pt x="21343" y="15642"/>
                    <a:pt x="21343" y="14832"/>
                  </a:cubicBezTo>
                  <a:lnTo>
                    <a:pt x="21343" y="6658"/>
                  </a:lnTo>
                  <a:cubicBezTo>
                    <a:pt x="21343" y="5849"/>
                    <a:pt x="20938" y="5079"/>
                    <a:pt x="20276" y="4684"/>
                  </a:cubicBezTo>
                  <a:lnTo>
                    <a:pt x="13695" y="597"/>
                  </a:lnTo>
                  <a:cubicBezTo>
                    <a:pt x="13034" y="182"/>
                    <a:pt x="12225" y="182"/>
                    <a:pt x="11563" y="597"/>
                  </a:cubicBezTo>
                  <a:lnTo>
                    <a:pt x="5846" y="3953"/>
                  </a:lnTo>
                  <a:cubicBezTo>
                    <a:pt x="5772" y="3993"/>
                    <a:pt x="5699" y="3973"/>
                    <a:pt x="5662" y="3894"/>
                  </a:cubicBezTo>
                  <a:cubicBezTo>
                    <a:pt x="5625" y="3815"/>
                    <a:pt x="5644" y="3736"/>
                    <a:pt x="5717" y="3697"/>
                  </a:cubicBezTo>
                  <a:lnTo>
                    <a:pt x="11434" y="340"/>
                  </a:lnTo>
                  <a:cubicBezTo>
                    <a:pt x="12170" y="-114"/>
                    <a:pt x="13089" y="-114"/>
                    <a:pt x="13824" y="340"/>
                  </a:cubicBezTo>
                  <a:lnTo>
                    <a:pt x="20405" y="4427"/>
                  </a:lnTo>
                  <a:cubicBezTo>
                    <a:pt x="21140" y="4881"/>
                    <a:pt x="21600" y="5750"/>
                    <a:pt x="21600" y="6658"/>
                  </a:cubicBezTo>
                  <a:lnTo>
                    <a:pt x="21600" y="14832"/>
                  </a:lnTo>
                  <a:cubicBezTo>
                    <a:pt x="21600" y="15740"/>
                    <a:pt x="21140" y="16609"/>
                    <a:pt x="20405" y="17063"/>
                  </a:cubicBezTo>
                  <a:lnTo>
                    <a:pt x="13806" y="21150"/>
                  </a:lnTo>
                  <a:cubicBezTo>
                    <a:pt x="13438" y="21368"/>
                    <a:pt x="13015" y="21486"/>
                    <a:pt x="12611" y="21486"/>
                  </a:cubicBezTo>
                  <a:close/>
                </a:path>
              </a:pathLst>
            </a:custGeom>
            <a:solidFill>
              <a:srgbClr val="168489"/>
            </a:solidFill>
            <a:ln w="12700">
              <a:solidFill>
                <a:srgbClr val="168489"/>
              </a:solidFill>
              <a:miter lim="400000"/>
            </a:ln>
          </p:spPr>
          <p:txBody>
            <a:bodyPr lIns="38100" tIns="38100" rIns="38100" bIns="38100" anchor="ctr"/>
            <a:lstStyle/>
            <a:p>
              <a:endParaRPr lang="en-US" sz="3200"/>
            </a:p>
          </p:txBody>
        </p:sp>
      </p:grpSp>
    </p:spTree>
    <p:extLst>
      <p:ext uri="{BB962C8B-B14F-4D97-AF65-F5344CB8AC3E}">
        <p14:creationId xmlns:p14="http://schemas.microsoft.com/office/powerpoint/2010/main" val="640852011"/>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additive="base">
                                        <p:cTn id="7" dur="500" fill="hold"/>
                                        <p:tgtEl>
                                          <p:spTgt spid="35"/>
                                        </p:tgtEl>
                                        <p:attrNameLst>
                                          <p:attrName>ppt_x</p:attrName>
                                        </p:attrNameLst>
                                      </p:cBhvr>
                                      <p:tavLst>
                                        <p:tav tm="0">
                                          <p:val>
                                            <p:strVal val="#ppt_x"/>
                                          </p:val>
                                        </p:tav>
                                        <p:tav tm="100000">
                                          <p:val>
                                            <p:strVal val="#ppt_x"/>
                                          </p:val>
                                        </p:tav>
                                      </p:tavLst>
                                    </p:anim>
                                    <p:anim calcmode="lin" valueType="num">
                                      <p:cBhvr additive="base">
                                        <p:cTn id="8" dur="500" fill="hold"/>
                                        <p:tgtEl>
                                          <p:spTgt spid="3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4"/>
                                        </p:tgtEl>
                                        <p:attrNameLst>
                                          <p:attrName>style.visibility</p:attrName>
                                        </p:attrNameLst>
                                      </p:cBhvr>
                                      <p:to>
                                        <p:strVal val="visible"/>
                                      </p:to>
                                    </p:set>
                                    <p:anim calcmode="lin" valueType="num">
                                      <p:cBhvr additive="base">
                                        <p:cTn id="13" dur="500" fill="hold"/>
                                        <p:tgtEl>
                                          <p:spTgt spid="34"/>
                                        </p:tgtEl>
                                        <p:attrNameLst>
                                          <p:attrName>ppt_x</p:attrName>
                                        </p:attrNameLst>
                                      </p:cBhvr>
                                      <p:tavLst>
                                        <p:tav tm="0">
                                          <p:val>
                                            <p:strVal val="#ppt_x"/>
                                          </p:val>
                                        </p:tav>
                                        <p:tav tm="100000">
                                          <p:val>
                                            <p:strVal val="#ppt_x"/>
                                          </p:val>
                                        </p:tav>
                                      </p:tavLst>
                                    </p:anim>
                                    <p:anim calcmode="lin" valueType="num">
                                      <p:cBhvr additive="base">
                                        <p:cTn id="14" dur="500" fill="hold"/>
                                        <p:tgtEl>
                                          <p:spTgt spid="3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500" fill="hold"/>
                                        <p:tgtEl>
                                          <p:spTgt spid="10"/>
                                        </p:tgtEl>
                                        <p:attrNameLst>
                                          <p:attrName>ppt_x</p:attrName>
                                        </p:attrNameLst>
                                      </p:cBhvr>
                                      <p:tavLst>
                                        <p:tav tm="0">
                                          <p:val>
                                            <p:strVal val="#ppt_x"/>
                                          </p:val>
                                        </p:tav>
                                        <p:tav tm="100000">
                                          <p:val>
                                            <p:strVal val="#ppt_x"/>
                                          </p:val>
                                        </p:tav>
                                      </p:tavLst>
                                    </p:anim>
                                    <p:anim calcmode="lin" valueType="num">
                                      <p:cBhvr additive="base">
                                        <p:cTn id="20"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96CB427-2A4C-65C7-2B9C-5D81BFFA7C4C}"/>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FB7FA64B-7643-6113-FE44-FABF4C2FF3F6}"/>
              </a:ext>
            </a:extLst>
          </p:cNvPr>
          <p:cNvSpPr txBox="1"/>
          <p:nvPr/>
        </p:nvSpPr>
        <p:spPr>
          <a:xfrm>
            <a:off x="2779494" y="-86085"/>
            <a:ext cx="6633012" cy="646331"/>
          </a:xfrm>
          <a:prstGeom prst="rect">
            <a:avLst/>
          </a:prstGeom>
          <a:noFill/>
        </p:spPr>
        <p:txBody>
          <a:bodyPr wrap="square">
            <a:spAutoFit/>
          </a:bodyPr>
          <a:lstStyle/>
          <a:p>
            <a:pPr algn="ctr" rtl="1"/>
            <a:r>
              <a:rPr lang="ar-SA" sz="3600" b="1" dirty="0">
                <a:solidFill>
                  <a:schemeClr val="bg1"/>
                </a:solidFill>
                <a:latin typeface="Adobe Arabic" panose="02040503050201020203" pitchFamily="18" charset="-78"/>
                <a:cs typeface="Adobe Arabic" panose="02040503050201020203" pitchFamily="18" charset="-78"/>
              </a:rPr>
              <a:t>أهمية إعداد تقرير المراجعة بدقة</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4033D420-AAAA-3B0D-7B86-58B53C96E71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grpSp>
        <p:nvGrpSpPr>
          <p:cNvPr id="25" name="Group 24">
            <a:extLst>
              <a:ext uri="{FF2B5EF4-FFF2-40B4-BE49-F238E27FC236}">
                <a16:creationId xmlns:a16="http://schemas.microsoft.com/office/drawing/2014/main" id="{68598015-88F9-894C-7850-A60AF1107895}"/>
              </a:ext>
            </a:extLst>
          </p:cNvPr>
          <p:cNvGrpSpPr/>
          <p:nvPr/>
        </p:nvGrpSpPr>
        <p:grpSpPr>
          <a:xfrm>
            <a:off x="5763145" y="2095498"/>
            <a:ext cx="3136930" cy="3390902"/>
            <a:chOff x="5763145" y="2095498"/>
            <a:chExt cx="3136930" cy="3390902"/>
          </a:xfrm>
        </p:grpSpPr>
        <p:sp>
          <p:nvSpPr>
            <p:cNvPr id="13" name="Shape">
              <a:extLst>
                <a:ext uri="{FF2B5EF4-FFF2-40B4-BE49-F238E27FC236}">
                  <a16:creationId xmlns:a16="http://schemas.microsoft.com/office/drawing/2014/main" id="{7CDCC21C-4335-98ED-0A71-57AB154C4F25}"/>
                </a:ext>
              </a:extLst>
            </p:cNvPr>
            <p:cNvSpPr/>
            <p:nvPr/>
          </p:nvSpPr>
          <p:spPr>
            <a:xfrm>
              <a:off x="6910459" y="2095498"/>
              <a:ext cx="1002215" cy="1009153"/>
            </a:xfrm>
            <a:custGeom>
              <a:avLst/>
              <a:gdLst/>
              <a:ahLst/>
              <a:cxnLst>
                <a:cxn ang="0">
                  <a:pos x="wd2" y="hd2"/>
                </a:cxn>
                <a:cxn ang="5400000">
                  <a:pos x="wd2" y="hd2"/>
                </a:cxn>
                <a:cxn ang="10800000">
                  <a:pos x="wd2" y="hd2"/>
                </a:cxn>
                <a:cxn ang="16200000">
                  <a:pos x="wd2" y="hd2"/>
                </a:cxn>
              </a:cxnLst>
              <a:rect l="0" t="0" r="r" b="b"/>
              <a:pathLst>
                <a:path w="20856" h="20856" extrusionOk="0">
                  <a:moveTo>
                    <a:pt x="7744" y="19739"/>
                  </a:moveTo>
                  <a:lnTo>
                    <a:pt x="1116" y="13112"/>
                  </a:lnTo>
                  <a:cubicBezTo>
                    <a:pt x="-372" y="11624"/>
                    <a:pt x="-372" y="9232"/>
                    <a:pt x="1116" y="7743"/>
                  </a:cubicBezTo>
                  <a:lnTo>
                    <a:pt x="7744" y="1116"/>
                  </a:lnTo>
                  <a:cubicBezTo>
                    <a:pt x="9232" y="-372"/>
                    <a:pt x="11624" y="-372"/>
                    <a:pt x="13112" y="1116"/>
                  </a:cubicBezTo>
                  <a:lnTo>
                    <a:pt x="19740" y="7743"/>
                  </a:lnTo>
                  <a:cubicBezTo>
                    <a:pt x="21228" y="9232"/>
                    <a:pt x="21228" y="11624"/>
                    <a:pt x="19740" y="13112"/>
                  </a:cubicBezTo>
                  <a:lnTo>
                    <a:pt x="13112" y="19739"/>
                  </a:lnTo>
                  <a:cubicBezTo>
                    <a:pt x="11624" y="21228"/>
                    <a:pt x="9232" y="21228"/>
                    <a:pt x="7744" y="19739"/>
                  </a:cubicBezTo>
                  <a:close/>
                </a:path>
              </a:pathLst>
            </a:custGeom>
            <a:solidFill>
              <a:srgbClr val="BFBFBF"/>
            </a:solidFill>
            <a:ln w="12700">
              <a:miter lim="400000"/>
            </a:ln>
          </p:spPr>
          <p:txBody>
            <a:bodyPr lIns="38100" tIns="38100" rIns="38100" bIns="38100" anchor="ctr"/>
            <a:lstStyle/>
            <a:p>
              <a:endParaRPr lang="en-US" sz="3200"/>
            </a:p>
          </p:txBody>
        </p:sp>
        <p:sp>
          <p:nvSpPr>
            <p:cNvPr id="18" name="Shape">
              <a:extLst>
                <a:ext uri="{FF2B5EF4-FFF2-40B4-BE49-F238E27FC236}">
                  <a16:creationId xmlns:a16="http://schemas.microsoft.com/office/drawing/2014/main" id="{D7232990-6C89-4C27-59D5-DACCEB138DF8}"/>
                </a:ext>
              </a:extLst>
            </p:cNvPr>
            <p:cNvSpPr/>
            <p:nvPr/>
          </p:nvSpPr>
          <p:spPr>
            <a:xfrm>
              <a:off x="5763145" y="2891923"/>
              <a:ext cx="3136930" cy="2594477"/>
            </a:xfrm>
            <a:custGeom>
              <a:avLst/>
              <a:gdLst/>
              <a:ahLst/>
              <a:cxnLst>
                <a:cxn ang="0">
                  <a:pos x="wd2" y="hd2"/>
                </a:cxn>
                <a:cxn ang="5400000">
                  <a:pos x="wd2" y="hd2"/>
                </a:cxn>
                <a:cxn ang="10800000">
                  <a:pos x="wd2" y="hd2"/>
                </a:cxn>
                <a:cxn ang="16200000">
                  <a:pos x="wd2" y="hd2"/>
                </a:cxn>
              </a:cxnLst>
              <a:rect l="0" t="0" r="r" b="b"/>
              <a:pathLst>
                <a:path w="21600" h="21600" extrusionOk="0">
                  <a:moveTo>
                    <a:pt x="10800" y="21600"/>
                  </a:moveTo>
                  <a:cubicBezTo>
                    <a:pt x="10349" y="21600"/>
                    <a:pt x="9897" y="21393"/>
                    <a:pt x="9551" y="20972"/>
                  </a:cubicBezTo>
                  <a:lnTo>
                    <a:pt x="516" y="9972"/>
                  </a:lnTo>
                  <a:cubicBezTo>
                    <a:pt x="182" y="9565"/>
                    <a:pt x="0" y="9030"/>
                    <a:pt x="0" y="8452"/>
                  </a:cubicBezTo>
                  <a:cubicBezTo>
                    <a:pt x="0" y="7873"/>
                    <a:pt x="182" y="7338"/>
                    <a:pt x="516" y="6931"/>
                  </a:cubicBezTo>
                  <a:lnTo>
                    <a:pt x="5764" y="543"/>
                  </a:lnTo>
                  <a:cubicBezTo>
                    <a:pt x="6051" y="193"/>
                    <a:pt x="6432" y="0"/>
                    <a:pt x="6836" y="0"/>
                  </a:cubicBezTo>
                  <a:cubicBezTo>
                    <a:pt x="7241" y="0"/>
                    <a:pt x="7622" y="193"/>
                    <a:pt x="7909" y="543"/>
                  </a:cubicBezTo>
                  <a:lnTo>
                    <a:pt x="9721" y="2748"/>
                  </a:lnTo>
                  <a:cubicBezTo>
                    <a:pt x="10008" y="3098"/>
                    <a:pt x="10395" y="3291"/>
                    <a:pt x="10800" y="3291"/>
                  </a:cubicBezTo>
                  <a:cubicBezTo>
                    <a:pt x="11205" y="3291"/>
                    <a:pt x="11592" y="3098"/>
                    <a:pt x="11879" y="2748"/>
                  </a:cubicBezTo>
                  <a:lnTo>
                    <a:pt x="13691" y="543"/>
                  </a:lnTo>
                  <a:cubicBezTo>
                    <a:pt x="13978" y="193"/>
                    <a:pt x="14359" y="0"/>
                    <a:pt x="14764" y="0"/>
                  </a:cubicBezTo>
                  <a:cubicBezTo>
                    <a:pt x="15168" y="0"/>
                    <a:pt x="15549" y="193"/>
                    <a:pt x="15836" y="543"/>
                  </a:cubicBezTo>
                  <a:lnTo>
                    <a:pt x="21084" y="6931"/>
                  </a:lnTo>
                  <a:cubicBezTo>
                    <a:pt x="21418" y="7338"/>
                    <a:pt x="21600" y="7873"/>
                    <a:pt x="21600" y="8452"/>
                  </a:cubicBezTo>
                  <a:cubicBezTo>
                    <a:pt x="21600" y="9030"/>
                    <a:pt x="21418" y="9565"/>
                    <a:pt x="21084" y="9972"/>
                  </a:cubicBezTo>
                  <a:lnTo>
                    <a:pt x="12043" y="20972"/>
                  </a:lnTo>
                  <a:cubicBezTo>
                    <a:pt x="11703" y="21386"/>
                    <a:pt x="11251" y="21600"/>
                    <a:pt x="10800" y="21600"/>
                  </a:cubicBezTo>
                  <a:close/>
                  <a:moveTo>
                    <a:pt x="6831" y="293"/>
                  </a:moveTo>
                  <a:cubicBezTo>
                    <a:pt x="6491" y="293"/>
                    <a:pt x="6168" y="457"/>
                    <a:pt x="5928" y="749"/>
                  </a:cubicBezTo>
                  <a:lnTo>
                    <a:pt x="680" y="7138"/>
                  </a:lnTo>
                  <a:cubicBezTo>
                    <a:pt x="393" y="7488"/>
                    <a:pt x="235" y="7959"/>
                    <a:pt x="235" y="8452"/>
                  </a:cubicBezTo>
                  <a:cubicBezTo>
                    <a:pt x="235" y="8944"/>
                    <a:pt x="393" y="9415"/>
                    <a:pt x="680" y="9765"/>
                  </a:cubicBezTo>
                  <a:lnTo>
                    <a:pt x="9715" y="20765"/>
                  </a:lnTo>
                  <a:cubicBezTo>
                    <a:pt x="10313" y="21493"/>
                    <a:pt x="11281" y="21493"/>
                    <a:pt x="11879" y="20765"/>
                  </a:cubicBezTo>
                  <a:lnTo>
                    <a:pt x="20914" y="9765"/>
                  </a:lnTo>
                  <a:cubicBezTo>
                    <a:pt x="21201" y="9415"/>
                    <a:pt x="21360" y="8944"/>
                    <a:pt x="21360" y="8452"/>
                  </a:cubicBezTo>
                  <a:cubicBezTo>
                    <a:pt x="21360" y="7959"/>
                    <a:pt x="21201" y="7488"/>
                    <a:pt x="20914" y="7138"/>
                  </a:cubicBezTo>
                  <a:lnTo>
                    <a:pt x="15666" y="749"/>
                  </a:lnTo>
                  <a:cubicBezTo>
                    <a:pt x="15426" y="457"/>
                    <a:pt x="15104" y="293"/>
                    <a:pt x="14763" y="293"/>
                  </a:cubicBezTo>
                  <a:cubicBezTo>
                    <a:pt x="14423" y="293"/>
                    <a:pt x="14101" y="457"/>
                    <a:pt x="13861" y="749"/>
                  </a:cubicBezTo>
                  <a:lnTo>
                    <a:pt x="12049" y="2955"/>
                  </a:lnTo>
                  <a:cubicBezTo>
                    <a:pt x="11715" y="3362"/>
                    <a:pt x="11275" y="3583"/>
                    <a:pt x="10800" y="3583"/>
                  </a:cubicBezTo>
                  <a:cubicBezTo>
                    <a:pt x="10325" y="3583"/>
                    <a:pt x="9885" y="3362"/>
                    <a:pt x="9551" y="2955"/>
                  </a:cubicBezTo>
                  <a:lnTo>
                    <a:pt x="7739" y="749"/>
                  </a:lnTo>
                  <a:cubicBezTo>
                    <a:pt x="7493" y="450"/>
                    <a:pt x="7177" y="293"/>
                    <a:pt x="6831" y="293"/>
                  </a:cubicBezTo>
                  <a:close/>
                </a:path>
              </a:pathLst>
            </a:custGeom>
            <a:solidFill>
              <a:schemeClr val="tx2"/>
            </a:solidFill>
            <a:ln w="12700">
              <a:miter lim="400000"/>
            </a:ln>
          </p:spPr>
          <p:txBody>
            <a:bodyPr lIns="38100" tIns="38100" rIns="38100" bIns="38100" anchor="ctr"/>
            <a:lstStyle/>
            <a:p>
              <a:endParaRPr lang="en-US" sz="3200"/>
            </a:p>
          </p:txBody>
        </p:sp>
        <p:sp>
          <p:nvSpPr>
            <p:cNvPr id="22" name="TextBox 19">
              <a:extLst>
                <a:ext uri="{FF2B5EF4-FFF2-40B4-BE49-F238E27FC236}">
                  <a16:creationId xmlns:a16="http://schemas.microsoft.com/office/drawing/2014/main" id="{1D87DB48-F477-C17A-5687-3713223CD0B1}"/>
                </a:ext>
              </a:extLst>
            </p:cNvPr>
            <p:cNvSpPr txBox="1"/>
            <p:nvPr/>
          </p:nvSpPr>
          <p:spPr>
            <a:xfrm>
              <a:off x="6370051" y="3418573"/>
              <a:ext cx="1971941" cy="1346178"/>
            </a:xfrm>
            <a:prstGeom prst="rect">
              <a:avLst/>
            </a:prstGeom>
            <a:noFill/>
          </p:spPr>
          <p:txBody>
            <a:bodyPr wrap="square" lIns="0" rIns="0" rtlCol="0" anchor="t">
              <a:noAutofit/>
            </a:bodyPr>
            <a:lstStyle/>
            <a:p>
              <a:pPr algn="ctr" rtl="1">
                <a:lnSpc>
                  <a:spcPct val="115000"/>
                </a:lnSpc>
              </a:pPr>
              <a:r>
                <a:rPr lang="ar-EG"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تجنب المساءلة القانونية</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pic>
          <p:nvPicPr>
            <p:cNvPr id="4" name="Graphic 10" descr="Gavel with solid fill">
              <a:extLst>
                <a:ext uri="{FF2B5EF4-FFF2-40B4-BE49-F238E27FC236}">
                  <a16:creationId xmlns:a16="http://schemas.microsoft.com/office/drawing/2014/main" id="{9AF4CC51-8D20-EF25-8DAE-5E6DBD8B80D8}"/>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7045778" y="2186359"/>
              <a:ext cx="626772" cy="626603"/>
            </a:xfrm>
            <a:prstGeom prst="rect">
              <a:avLst/>
            </a:prstGeom>
          </p:spPr>
        </p:pic>
      </p:grpSp>
      <p:grpSp>
        <p:nvGrpSpPr>
          <p:cNvPr id="26" name="Group 25">
            <a:extLst>
              <a:ext uri="{FF2B5EF4-FFF2-40B4-BE49-F238E27FC236}">
                <a16:creationId xmlns:a16="http://schemas.microsoft.com/office/drawing/2014/main" id="{6DDDD1CC-8CCC-BB47-A2D3-1904D0F08DA3}"/>
              </a:ext>
            </a:extLst>
          </p:cNvPr>
          <p:cNvGrpSpPr/>
          <p:nvPr/>
        </p:nvGrpSpPr>
        <p:grpSpPr>
          <a:xfrm>
            <a:off x="3211967" y="2095498"/>
            <a:ext cx="3136927" cy="3366133"/>
            <a:chOff x="3211967" y="2095498"/>
            <a:chExt cx="3136927" cy="3366133"/>
          </a:xfrm>
        </p:grpSpPr>
        <p:sp>
          <p:nvSpPr>
            <p:cNvPr id="15" name="Shape">
              <a:extLst>
                <a:ext uri="{FF2B5EF4-FFF2-40B4-BE49-F238E27FC236}">
                  <a16:creationId xmlns:a16="http://schemas.microsoft.com/office/drawing/2014/main" id="{43FA84E2-45A1-F555-BE10-3FE920AFE2F1}"/>
                </a:ext>
              </a:extLst>
            </p:cNvPr>
            <p:cNvSpPr/>
            <p:nvPr/>
          </p:nvSpPr>
          <p:spPr>
            <a:xfrm>
              <a:off x="4279324" y="2095498"/>
              <a:ext cx="1002215" cy="1009153"/>
            </a:xfrm>
            <a:custGeom>
              <a:avLst/>
              <a:gdLst/>
              <a:ahLst/>
              <a:cxnLst>
                <a:cxn ang="0">
                  <a:pos x="wd2" y="hd2"/>
                </a:cxn>
                <a:cxn ang="5400000">
                  <a:pos x="wd2" y="hd2"/>
                </a:cxn>
                <a:cxn ang="10800000">
                  <a:pos x="wd2" y="hd2"/>
                </a:cxn>
                <a:cxn ang="16200000">
                  <a:pos x="wd2" y="hd2"/>
                </a:cxn>
              </a:cxnLst>
              <a:rect l="0" t="0" r="r" b="b"/>
              <a:pathLst>
                <a:path w="20856" h="20856" extrusionOk="0">
                  <a:moveTo>
                    <a:pt x="7744" y="19739"/>
                  </a:moveTo>
                  <a:lnTo>
                    <a:pt x="1116" y="13112"/>
                  </a:lnTo>
                  <a:cubicBezTo>
                    <a:pt x="-372" y="11624"/>
                    <a:pt x="-372" y="9232"/>
                    <a:pt x="1116" y="7743"/>
                  </a:cubicBezTo>
                  <a:lnTo>
                    <a:pt x="7744" y="1116"/>
                  </a:lnTo>
                  <a:cubicBezTo>
                    <a:pt x="9232" y="-372"/>
                    <a:pt x="11624" y="-372"/>
                    <a:pt x="13112" y="1116"/>
                  </a:cubicBezTo>
                  <a:lnTo>
                    <a:pt x="19740" y="7743"/>
                  </a:lnTo>
                  <a:cubicBezTo>
                    <a:pt x="21228" y="9232"/>
                    <a:pt x="21228" y="11624"/>
                    <a:pt x="19740" y="13112"/>
                  </a:cubicBezTo>
                  <a:lnTo>
                    <a:pt x="13112" y="19739"/>
                  </a:lnTo>
                  <a:cubicBezTo>
                    <a:pt x="11642" y="21228"/>
                    <a:pt x="9232" y="21228"/>
                    <a:pt x="7744" y="19739"/>
                  </a:cubicBezTo>
                  <a:close/>
                </a:path>
              </a:pathLst>
            </a:custGeom>
            <a:solidFill>
              <a:srgbClr val="FFD366"/>
            </a:solidFill>
            <a:ln w="12700">
              <a:miter lim="400000"/>
            </a:ln>
          </p:spPr>
          <p:txBody>
            <a:bodyPr lIns="38100" tIns="38100" rIns="38100" bIns="38100" anchor="ctr"/>
            <a:lstStyle/>
            <a:p>
              <a:endParaRPr lang="en-US" sz="3200"/>
            </a:p>
          </p:txBody>
        </p:sp>
        <p:sp>
          <p:nvSpPr>
            <p:cNvPr id="17" name="Shape">
              <a:extLst>
                <a:ext uri="{FF2B5EF4-FFF2-40B4-BE49-F238E27FC236}">
                  <a16:creationId xmlns:a16="http://schemas.microsoft.com/office/drawing/2014/main" id="{A3A3223C-8F27-344A-4458-6055A42879CA}"/>
                </a:ext>
              </a:extLst>
            </p:cNvPr>
            <p:cNvSpPr/>
            <p:nvPr/>
          </p:nvSpPr>
          <p:spPr>
            <a:xfrm>
              <a:off x="3211967" y="2867154"/>
              <a:ext cx="3136927" cy="2594477"/>
            </a:xfrm>
            <a:custGeom>
              <a:avLst/>
              <a:gdLst/>
              <a:ahLst/>
              <a:cxnLst>
                <a:cxn ang="0">
                  <a:pos x="wd2" y="hd2"/>
                </a:cxn>
                <a:cxn ang="5400000">
                  <a:pos x="wd2" y="hd2"/>
                </a:cxn>
                <a:cxn ang="10800000">
                  <a:pos x="wd2" y="hd2"/>
                </a:cxn>
                <a:cxn ang="16200000">
                  <a:pos x="wd2" y="hd2"/>
                </a:cxn>
              </a:cxnLst>
              <a:rect l="0" t="0" r="r" b="b"/>
              <a:pathLst>
                <a:path w="21600" h="21600" extrusionOk="0">
                  <a:moveTo>
                    <a:pt x="10800" y="21600"/>
                  </a:moveTo>
                  <a:cubicBezTo>
                    <a:pt x="10349" y="21600"/>
                    <a:pt x="9897" y="21393"/>
                    <a:pt x="9551" y="20972"/>
                  </a:cubicBezTo>
                  <a:lnTo>
                    <a:pt x="516" y="9972"/>
                  </a:lnTo>
                  <a:cubicBezTo>
                    <a:pt x="182" y="9565"/>
                    <a:pt x="0" y="9030"/>
                    <a:pt x="0" y="8452"/>
                  </a:cubicBezTo>
                  <a:cubicBezTo>
                    <a:pt x="0" y="7873"/>
                    <a:pt x="182" y="7338"/>
                    <a:pt x="516" y="6931"/>
                  </a:cubicBezTo>
                  <a:lnTo>
                    <a:pt x="5764" y="543"/>
                  </a:lnTo>
                  <a:cubicBezTo>
                    <a:pt x="6051" y="193"/>
                    <a:pt x="6432" y="0"/>
                    <a:pt x="6836" y="0"/>
                  </a:cubicBezTo>
                  <a:cubicBezTo>
                    <a:pt x="7241" y="0"/>
                    <a:pt x="7622" y="193"/>
                    <a:pt x="7909" y="543"/>
                  </a:cubicBezTo>
                  <a:lnTo>
                    <a:pt x="9721" y="2748"/>
                  </a:lnTo>
                  <a:cubicBezTo>
                    <a:pt x="10008" y="3098"/>
                    <a:pt x="10395" y="3291"/>
                    <a:pt x="10800" y="3291"/>
                  </a:cubicBezTo>
                  <a:cubicBezTo>
                    <a:pt x="11205" y="3291"/>
                    <a:pt x="11592" y="3098"/>
                    <a:pt x="11879" y="2748"/>
                  </a:cubicBezTo>
                  <a:lnTo>
                    <a:pt x="13691" y="543"/>
                  </a:lnTo>
                  <a:lnTo>
                    <a:pt x="13773" y="642"/>
                  </a:lnTo>
                  <a:lnTo>
                    <a:pt x="13691" y="543"/>
                  </a:lnTo>
                  <a:cubicBezTo>
                    <a:pt x="13978" y="193"/>
                    <a:pt x="14359" y="0"/>
                    <a:pt x="14764" y="0"/>
                  </a:cubicBezTo>
                  <a:cubicBezTo>
                    <a:pt x="15168" y="0"/>
                    <a:pt x="15549" y="193"/>
                    <a:pt x="15836" y="543"/>
                  </a:cubicBezTo>
                  <a:lnTo>
                    <a:pt x="21084" y="6931"/>
                  </a:lnTo>
                  <a:cubicBezTo>
                    <a:pt x="21418" y="7338"/>
                    <a:pt x="21600" y="7873"/>
                    <a:pt x="21600" y="8452"/>
                  </a:cubicBezTo>
                  <a:cubicBezTo>
                    <a:pt x="21600" y="9030"/>
                    <a:pt x="21418" y="9565"/>
                    <a:pt x="21084" y="9972"/>
                  </a:cubicBezTo>
                  <a:lnTo>
                    <a:pt x="12049" y="20972"/>
                  </a:lnTo>
                  <a:cubicBezTo>
                    <a:pt x="11703" y="21386"/>
                    <a:pt x="11251" y="21600"/>
                    <a:pt x="10800" y="21600"/>
                  </a:cubicBezTo>
                  <a:close/>
                  <a:moveTo>
                    <a:pt x="6836" y="293"/>
                  </a:moveTo>
                  <a:cubicBezTo>
                    <a:pt x="6496" y="293"/>
                    <a:pt x="6174" y="457"/>
                    <a:pt x="5934" y="749"/>
                  </a:cubicBezTo>
                  <a:lnTo>
                    <a:pt x="686" y="7138"/>
                  </a:lnTo>
                  <a:cubicBezTo>
                    <a:pt x="399" y="7488"/>
                    <a:pt x="240" y="7959"/>
                    <a:pt x="240" y="8452"/>
                  </a:cubicBezTo>
                  <a:cubicBezTo>
                    <a:pt x="240" y="8944"/>
                    <a:pt x="399" y="9415"/>
                    <a:pt x="686" y="9765"/>
                  </a:cubicBezTo>
                  <a:lnTo>
                    <a:pt x="9721" y="20765"/>
                  </a:lnTo>
                  <a:cubicBezTo>
                    <a:pt x="10319" y="21493"/>
                    <a:pt x="11287" y="21493"/>
                    <a:pt x="11885" y="20765"/>
                  </a:cubicBezTo>
                  <a:lnTo>
                    <a:pt x="20920" y="9765"/>
                  </a:lnTo>
                  <a:cubicBezTo>
                    <a:pt x="21207" y="9415"/>
                    <a:pt x="21365" y="8944"/>
                    <a:pt x="21365" y="8452"/>
                  </a:cubicBezTo>
                  <a:cubicBezTo>
                    <a:pt x="21365" y="7959"/>
                    <a:pt x="21207" y="7488"/>
                    <a:pt x="20920" y="7138"/>
                  </a:cubicBezTo>
                  <a:lnTo>
                    <a:pt x="15672" y="749"/>
                  </a:lnTo>
                  <a:cubicBezTo>
                    <a:pt x="15432" y="457"/>
                    <a:pt x="15109" y="293"/>
                    <a:pt x="14769" y="293"/>
                  </a:cubicBezTo>
                  <a:cubicBezTo>
                    <a:pt x="14429" y="293"/>
                    <a:pt x="14107" y="457"/>
                    <a:pt x="13866" y="749"/>
                  </a:cubicBezTo>
                  <a:lnTo>
                    <a:pt x="12055" y="2955"/>
                  </a:lnTo>
                  <a:cubicBezTo>
                    <a:pt x="11721" y="3362"/>
                    <a:pt x="11281" y="3583"/>
                    <a:pt x="10806" y="3583"/>
                  </a:cubicBezTo>
                  <a:cubicBezTo>
                    <a:pt x="10331" y="3583"/>
                    <a:pt x="9891" y="3362"/>
                    <a:pt x="9557" y="2955"/>
                  </a:cubicBezTo>
                  <a:lnTo>
                    <a:pt x="7745" y="749"/>
                  </a:lnTo>
                  <a:cubicBezTo>
                    <a:pt x="7499" y="450"/>
                    <a:pt x="7177" y="293"/>
                    <a:pt x="6836" y="293"/>
                  </a:cubicBezTo>
                  <a:close/>
                </a:path>
              </a:pathLst>
            </a:custGeom>
            <a:solidFill>
              <a:schemeClr val="tx2"/>
            </a:solidFill>
            <a:ln w="12700">
              <a:miter lim="400000"/>
            </a:ln>
          </p:spPr>
          <p:txBody>
            <a:bodyPr lIns="38100" tIns="38100" rIns="38100" bIns="38100" anchor="ctr"/>
            <a:lstStyle/>
            <a:p>
              <a:endParaRPr lang="en-US" sz="3200"/>
            </a:p>
          </p:txBody>
        </p:sp>
        <p:sp>
          <p:nvSpPr>
            <p:cNvPr id="21" name="TextBox 69">
              <a:extLst>
                <a:ext uri="{FF2B5EF4-FFF2-40B4-BE49-F238E27FC236}">
                  <a16:creationId xmlns:a16="http://schemas.microsoft.com/office/drawing/2014/main" id="{48578902-94E0-9D6C-FA1D-D96AFEB5F855}"/>
                </a:ext>
              </a:extLst>
            </p:cNvPr>
            <p:cNvSpPr txBox="1"/>
            <p:nvPr/>
          </p:nvSpPr>
          <p:spPr>
            <a:xfrm>
              <a:off x="3631201" y="3463887"/>
              <a:ext cx="2140732" cy="1360283"/>
            </a:xfrm>
            <a:prstGeom prst="rect">
              <a:avLst/>
            </a:prstGeom>
            <a:noFill/>
          </p:spPr>
          <p:txBody>
            <a:bodyPr wrap="square" lIns="0" rIns="0" rtlCol="0" anchor="t">
              <a:noAutofit/>
            </a:bodyPr>
            <a:lstStyle/>
            <a:p>
              <a:pPr algn="ctr" rtl="1">
                <a:lnSpc>
                  <a:spcPct val="115000"/>
                </a:lnSpc>
              </a:pPr>
              <a:r>
                <a:rPr lang="ar-EG"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الامتثال للمعايير المهنية</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pic>
          <p:nvPicPr>
            <p:cNvPr id="5" name="Graphic 35" descr="Open book with solid fill">
              <a:extLst>
                <a:ext uri="{FF2B5EF4-FFF2-40B4-BE49-F238E27FC236}">
                  <a16:creationId xmlns:a16="http://schemas.microsoft.com/office/drawing/2014/main" id="{6F49182E-961E-E66B-DAAC-34F969C20253}"/>
                </a:ext>
              </a:extLst>
            </p:cNvPr>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4427160" y="2260099"/>
              <a:ext cx="653484" cy="653367"/>
            </a:xfrm>
            <a:prstGeom prst="rect">
              <a:avLst/>
            </a:prstGeom>
          </p:spPr>
        </p:pic>
      </p:grpSp>
      <p:grpSp>
        <p:nvGrpSpPr>
          <p:cNvPr id="24" name="Group 23">
            <a:extLst>
              <a:ext uri="{FF2B5EF4-FFF2-40B4-BE49-F238E27FC236}">
                <a16:creationId xmlns:a16="http://schemas.microsoft.com/office/drawing/2014/main" id="{BB69F3A0-571A-5DC2-289D-F34A6AA8428B}"/>
              </a:ext>
            </a:extLst>
          </p:cNvPr>
          <p:cNvGrpSpPr/>
          <p:nvPr/>
        </p:nvGrpSpPr>
        <p:grpSpPr>
          <a:xfrm>
            <a:off x="8465720" y="2095498"/>
            <a:ext cx="3136930" cy="3366133"/>
            <a:chOff x="8465720" y="2095498"/>
            <a:chExt cx="3136930" cy="3366133"/>
          </a:xfrm>
        </p:grpSpPr>
        <p:sp>
          <p:nvSpPr>
            <p:cNvPr id="14" name="Shape">
              <a:extLst>
                <a:ext uri="{FF2B5EF4-FFF2-40B4-BE49-F238E27FC236}">
                  <a16:creationId xmlns:a16="http://schemas.microsoft.com/office/drawing/2014/main" id="{52FB7F59-7B83-6242-CE8B-0F860C932080}"/>
                </a:ext>
              </a:extLst>
            </p:cNvPr>
            <p:cNvSpPr/>
            <p:nvPr/>
          </p:nvSpPr>
          <p:spPr>
            <a:xfrm>
              <a:off x="9533078" y="2095498"/>
              <a:ext cx="1002215" cy="1009153"/>
            </a:xfrm>
            <a:custGeom>
              <a:avLst/>
              <a:gdLst/>
              <a:ahLst/>
              <a:cxnLst>
                <a:cxn ang="0">
                  <a:pos x="wd2" y="hd2"/>
                </a:cxn>
                <a:cxn ang="5400000">
                  <a:pos x="wd2" y="hd2"/>
                </a:cxn>
                <a:cxn ang="10800000">
                  <a:pos x="wd2" y="hd2"/>
                </a:cxn>
                <a:cxn ang="16200000">
                  <a:pos x="wd2" y="hd2"/>
                </a:cxn>
              </a:cxnLst>
              <a:rect l="0" t="0" r="r" b="b"/>
              <a:pathLst>
                <a:path w="20856" h="20856" extrusionOk="0">
                  <a:moveTo>
                    <a:pt x="7744" y="19739"/>
                  </a:moveTo>
                  <a:lnTo>
                    <a:pt x="1116" y="13112"/>
                  </a:lnTo>
                  <a:cubicBezTo>
                    <a:pt x="-372" y="11624"/>
                    <a:pt x="-372" y="9232"/>
                    <a:pt x="1116" y="7743"/>
                  </a:cubicBezTo>
                  <a:lnTo>
                    <a:pt x="7744" y="1116"/>
                  </a:lnTo>
                  <a:cubicBezTo>
                    <a:pt x="9232" y="-372"/>
                    <a:pt x="11624" y="-372"/>
                    <a:pt x="13112" y="1116"/>
                  </a:cubicBezTo>
                  <a:lnTo>
                    <a:pt x="19740" y="7743"/>
                  </a:lnTo>
                  <a:cubicBezTo>
                    <a:pt x="21228" y="9232"/>
                    <a:pt x="21228" y="11624"/>
                    <a:pt x="19740" y="13112"/>
                  </a:cubicBezTo>
                  <a:lnTo>
                    <a:pt x="13112" y="19739"/>
                  </a:lnTo>
                  <a:cubicBezTo>
                    <a:pt x="11642" y="21228"/>
                    <a:pt x="9232" y="21228"/>
                    <a:pt x="7744" y="19739"/>
                  </a:cubicBezTo>
                  <a:close/>
                </a:path>
              </a:pathLst>
            </a:custGeom>
            <a:solidFill>
              <a:srgbClr val="168489"/>
            </a:solidFill>
            <a:ln w="12700">
              <a:miter lim="400000"/>
            </a:ln>
          </p:spPr>
          <p:txBody>
            <a:bodyPr lIns="38100" tIns="38100" rIns="38100" bIns="38100" anchor="ctr"/>
            <a:lstStyle/>
            <a:p>
              <a:endParaRPr lang="en-US" sz="3200"/>
            </a:p>
          </p:txBody>
        </p:sp>
        <p:sp>
          <p:nvSpPr>
            <p:cNvPr id="19" name="Shape">
              <a:extLst>
                <a:ext uri="{FF2B5EF4-FFF2-40B4-BE49-F238E27FC236}">
                  <a16:creationId xmlns:a16="http://schemas.microsoft.com/office/drawing/2014/main" id="{00B63C0C-7C98-C637-C0FB-7DE3E256DB31}"/>
                </a:ext>
              </a:extLst>
            </p:cNvPr>
            <p:cNvSpPr/>
            <p:nvPr/>
          </p:nvSpPr>
          <p:spPr>
            <a:xfrm>
              <a:off x="8465720" y="2867154"/>
              <a:ext cx="3136930" cy="2594477"/>
            </a:xfrm>
            <a:custGeom>
              <a:avLst/>
              <a:gdLst/>
              <a:ahLst/>
              <a:cxnLst>
                <a:cxn ang="0">
                  <a:pos x="wd2" y="hd2"/>
                </a:cxn>
                <a:cxn ang="5400000">
                  <a:pos x="wd2" y="hd2"/>
                </a:cxn>
                <a:cxn ang="10800000">
                  <a:pos x="wd2" y="hd2"/>
                </a:cxn>
                <a:cxn ang="16200000">
                  <a:pos x="wd2" y="hd2"/>
                </a:cxn>
              </a:cxnLst>
              <a:rect l="0" t="0" r="r" b="b"/>
              <a:pathLst>
                <a:path w="21600" h="21600" extrusionOk="0">
                  <a:moveTo>
                    <a:pt x="10800" y="21600"/>
                  </a:moveTo>
                  <a:cubicBezTo>
                    <a:pt x="10349" y="21600"/>
                    <a:pt x="9897" y="21393"/>
                    <a:pt x="9551" y="20972"/>
                  </a:cubicBezTo>
                  <a:lnTo>
                    <a:pt x="516" y="9972"/>
                  </a:lnTo>
                  <a:cubicBezTo>
                    <a:pt x="182" y="9565"/>
                    <a:pt x="0" y="9030"/>
                    <a:pt x="0" y="8452"/>
                  </a:cubicBezTo>
                  <a:cubicBezTo>
                    <a:pt x="0" y="7873"/>
                    <a:pt x="182" y="7338"/>
                    <a:pt x="516" y="6931"/>
                  </a:cubicBezTo>
                  <a:lnTo>
                    <a:pt x="5764" y="543"/>
                  </a:lnTo>
                  <a:cubicBezTo>
                    <a:pt x="6051" y="193"/>
                    <a:pt x="6432" y="0"/>
                    <a:pt x="6836" y="0"/>
                  </a:cubicBezTo>
                  <a:cubicBezTo>
                    <a:pt x="7241" y="0"/>
                    <a:pt x="7622" y="193"/>
                    <a:pt x="7909" y="543"/>
                  </a:cubicBezTo>
                  <a:lnTo>
                    <a:pt x="9721" y="2748"/>
                  </a:lnTo>
                  <a:cubicBezTo>
                    <a:pt x="10008" y="3098"/>
                    <a:pt x="10395" y="3291"/>
                    <a:pt x="10800" y="3291"/>
                  </a:cubicBezTo>
                  <a:cubicBezTo>
                    <a:pt x="11210" y="3291"/>
                    <a:pt x="11592" y="3098"/>
                    <a:pt x="11879" y="2748"/>
                  </a:cubicBezTo>
                  <a:lnTo>
                    <a:pt x="13691" y="543"/>
                  </a:lnTo>
                  <a:cubicBezTo>
                    <a:pt x="13978" y="193"/>
                    <a:pt x="14359" y="0"/>
                    <a:pt x="14764" y="0"/>
                  </a:cubicBezTo>
                  <a:cubicBezTo>
                    <a:pt x="15168" y="0"/>
                    <a:pt x="15549" y="193"/>
                    <a:pt x="15836" y="543"/>
                  </a:cubicBezTo>
                  <a:lnTo>
                    <a:pt x="21084" y="6931"/>
                  </a:lnTo>
                  <a:cubicBezTo>
                    <a:pt x="21418" y="7338"/>
                    <a:pt x="21600" y="7873"/>
                    <a:pt x="21600" y="8452"/>
                  </a:cubicBezTo>
                  <a:cubicBezTo>
                    <a:pt x="21600" y="9030"/>
                    <a:pt x="21418" y="9565"/>
                    <a:pt x="21084" y="9972"/>
                  </a:cubicBezTo>
                  <a:lnTo>
                    <a:pt x="12049" y="20972"/>
                  </a:lnTo>
                  <a:cubicBezTo>
                    <a:pt x="11703" y="21386"/>
                    <a:pt x="11251" y="21600"/>
                    <a:pt x="10800" y="21600"/>
                  </a:cubicBezTo>
                  <a:close/>
                  <a:moveTo>
                    <a:pt x="6836" y="293"/>
                  </a:moveTo>
                  <a:cubicBezTo>
                    <a:pt x="6496" y="293"/>
                    <a:pt x="6174" y="457"/>
                    <a:pt x="5934" y="749"/>
                  </a:cubicBezTo>
                  <a:lnTo>
                    <a:pt x="686" y="7138"/>
                  </a:lnTo>
                  <a:cubicBezTo>
                    <a:pt x="399" y="7488"/>
                    <a:pt x="240" y="7959"/>
                    <a:pt x="240" y="8452"/>
                  </a:cubicBezTo>
                  <a:cubicBezTo>
                    <a:pt x="240" y="8944"/>
                    <a:pt x="399" y="9415"/>
                    <a:pt x="686" y="9765"/>
                  </a:cubicBezTo>
                  <a:lnTo>
                    <a:pt x="9721" y="20765"/>
                  </a:lnTo>
                  <a:cubicBezTo>
                    <a:pt x="10319" y="21493"/>
                    <a:pt x="11287" y="21493"/>
                    <a:pt x="11885" y="20765"/>
                  </a:cubicBezTo>
                  <a:lnTo>
                    <a:pt x="20920" y="9765"/>
                  </a:lnTo>
                  <a:cubicBezTo>
                    <a:pt x="21207" y="9415"/>
                    <a:pt x="21365" y="8944"/>
                    <a:pt x="21365" y="8452"/>
                  </a:cubicBezTo>
                  <a:cubicBezTo>
                    <a:pt x="21365" y="7959"/>
                    <a:pt x="21207" y="7488"/>
                    <a:pt x="20920" y="7138"/>
                  </a:cubicBezTo>
                  <a:lnTo>
                    <a:pt x="15672" y="749"/>
                  </a:lnTo>
                  <a:cubicBezTo>
                    <a:pt x="15432" y="457"/>
                    <a:pt x="15109" y="293"/>
                    <a:pt x="14769" y="293"/>
                  </a:cubicBezTo>
                  <a:cubicBezTo>
                    <a:pt x="14429" y="293"/>
                    <a:pt x="14107" y="457"/>
                    <a:pt x="13866" y="749"/>
                  </a:cubicBezTo>
                  <a:lnTo>
                    <a:pt x="12055" y="2955"/>
                  </a:lnTo>
                  <a:cubicBezTo>
                    <a:pt x="11721" y="3362"/>
                    <a:pt x="11281" y="3583"/>
                    <a:pt x="10806" y="3583"/>
                  </a:cubicBezTo>
                  <a:cubicBezTo>
                    <a:pt x="10337" y="3583"/>
                    <a:pt x="9891" y="3362"/>
                    <a:pt x="9557" y="2955"/>
                  </a:cubicBezTo>
                  <a:lnTo>
                    <a:pt x="7745" y="749"/>
                  </a:lnTo>
                  <a:cubicBezTo>
                    <a:pt x="7499" y="450"/>
                    <a:pt x="7177" y="293"/>
                    <a:pt x="6836" y="293"/>
                  </a:cubicBezTo>
                  <a:close/>
                </a:path>
              </a:pathLst>
            </a:custGeom>
            <a:solidFill>
              <a:schemeClr val="tx2"/>
            </a:solidFill>
            <a:ln w="12700">
              <a:miter lim="400000"/>
            </a:ln>
          </p:spPr>
          <p:txBody>
            <a:bodyPr lIns="38100" tIns="38100" rIns="38100" bIns="38100" anchor="ctr"/>
            <a:lstStyle/>
            <a:p>
              <a:endParaRPr lang="en-US" sz="3200"/>
            </a:p>
          </p:txBody>
        </p:sp>
        <p:sp>
          <p:nvSpPr>
            <p:cNvPr id="23" name="TextBox 22">
              <a:extLst>
                <a:ext uri="{FF2B5EF4-FFF2-40B4-BE49-F238E27FC236}">
                  <a16:creationId xmlns:a16="http://schemas.microsoft.com/office/drawing/2014/main" id="{BB3206C4-84DA-C59F-1250-FF98F118CD99}"/>
                </a:ext>
              </a:extLst>
            </p:cNvPr>
            <p:cNvSpPr txBox="1"/>
            <p:nvPr/>
          </p:nvSpPr>
          <p:spPr>
            <a:xfrm>
              <a:off x="9119385" y="3662182"/>
              <a:ext cx="1948329" cy="794133"/>
            </a:xfrm>
            <a:prstGeom prst="rect">
              <a:avLst/>
            </a:prstGeom>
            <a:noFill/>
          </p:spPr>
          <p:txBody>
            <a:bodyPr wrap="square" lIns="0" rIns="0" rtlCol="0" anchor="t">
              <a:noAutofit/>
            </a:bodyPr>
            <a:lstStyle/>
            <a:p>
              <a:pPr algn="ctr" rtl="1">
                <a:lnSpc>
                  <a:spcPct val="115000"/>
                </a:lnSpc>
              </a:pPr>
              <a:r>
                <a:rPr lang="ar-EG"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تعزيز الثقة</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pic>
          <p:nvPicPr>
            <p:cNvPr id="6" name="Graphic 39" descr="Person with idea with solid fill">
              <a:extLst>
                <a:ext uri="{FF2B5EF4-FFF2-40B4-BE49-F238E27FC236}">
                  <a16:creationId xmlns:a16="http://schemas.microsoft.com/office/drawing/2014/main" id="{1E48B2FC-7980-D6A9-2471-EE35C81F1063}"/>
                </a:ext>
              </a:extLst>
            </p:cNvPr>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9689382" y="2227360"/>
              <a:ext cx="670585" cy="670403"/>
            </a:xfrm>
            <a:prstGeom prst="rect">
              <a:avLst/>
            </a:prstGeom>
          </p:spPr>
        </p:pic>
      </p:grpSp>
      <p:grpSp>
        <p:nvGrpSpPr>
          <p:cNvPr id="27" name="Group 26">
            <a:extLst>
              <a:ext uri="{FF2B5EF4-FFF2-40B4-BE49-F238E27FC236}">
                <a16:creationId xmlns:a16="http://schemas.microsoft.com/office/drawing/2014/main" id="{13A86472-212E-A89E-DB24-607B92BB77E0}"/>
              </a:ext>
            </a:extLst>
          </p:cNvPr>
          <p:cNvGrpSpPr/>
          <p:nvPr/>
        </p:nvGrpSpPr>
        <p:grpSpPr>
          <a:xfrm>
            <a:off x="589350" y="2095498"/>
            <a:ext cx="3136501" cy="3365278"/>
            <a:chOff x="589350" y="2095498"/>
            <a:chExt cx="3136501" cy="3365278"/>
          </a:xfrm>
        </p:grpSpPr>
        <p:sp>
          <p:nvSpPr>
            <p:cNvPr id="11" name="Shape">
              <a:extLst>
                <a:ext uri="{FF2B5EF4-FFF2-40B4-BE49-F238E27FC236}">
                  <a16:creationId xmlns:a16="http://schemas.microsoft.com/office/drawing/2014/main" id="{29345984-17A7-4A3F-48F8-708935742087}"/>
                </a:ext>
              </a:extLst>
            </p:cNvPr>
            <p:cNvSpPr/>
            <p:nvPr/>
          </p:nvSpPr>
          <p:spPr>
            <a:xfrm>
              <a:off x="1656493" y="2095498"/>
              <a:ext cx="1002215" cy="1009153"/>
            </a:xfrm>
            <a:custGeom>
              <a:avLst/>
              <a:gdLst/>
              <a:ahLst/>
              <a:cxnLst>
                <a:cxn ang="0">
                  <a:pos x="wd2" y="hd2"/>
                </a:cxn>
                <a:cxn ang="5400000">
                  <a:pos x="wd2" y="hd2"/>
                </a:cxn>
                <a:cxn ang="10800000">
                  <a:pos x="wd2" y="hd2"/>
                </a:cxn>
                <a:cxn ang="16200000">
                  <a:pos x="wd2" y="hd2"/>
                </a:cxn>
              </a:cxnLst>
              <a:rect l="0" t="0" r="r" b="b"/>
              <a:pathLst>
                <a:path w="20856" h="20856" extrusionOk="0">
                  <a:moveTo>
                    <a:pt x="7744" y="19739"/>
                  </a:moveTo>
                  <a:lnTo>
                    <a:pt x="1116" y="13112"/>
                  </a:lnTo>
                  <a:cubicBezTo>
                    <a:pt x="-372" y="11624"/>
                    <a:pt x="-372" y="9232"/>
                    <a:pt x="1116" y="7743"/>
                  </a:cubicBezTo>
                  <a:lnTo>
                    <a:pt x="7744" y="1116"/>
                  </a:lnTo>
                  <a:cubicBezTo>
                    <a:pt x="9232" y="-372"/>
                    <a:pt x="11624" y="-372"/>
                    <a:pt x="13112" y="1116"/>
                  </a:cubicBezTo>
                  <a:lnTo>
                    <a:pt x="19740" y="7743"/>
                  </a:lnTo>
                  <a:cubicBezTo>
                    <a:pt x="21228" y="9232"/>
                    <a:pt x="21228" y="11624"/>
                    <a:pt x="19740" y="13112"/>
                  </a:cubicBezTo>
                  <a:lnTo>
                    <a:pt x="13112" y="19739"/>
                  </a:lnTo>
                  <a:cubicBezTo>
                    <a:pt x="11624" y="21228"/>
                    <a:pt x="9232" y="21228"/>
                    <a:pt x="7744" y="19739"/>
                  </a:cubicBezTo>
                  <a:close/>
                </a:path>
              </a:pathLst>
            </a:custGeom>
            <a:solidFill>
              <a:srgbClr val="A0C9CA"/>
            </a:solidFill>
            <a:ln w="12700">
              <a:miter lim="400000"/>
            </a:ln>
          </p:spPr>
          <p:txBody>
            <a:bodyPr lIns="38100" tIns="38100" rIns="38100" bIns="38100" anchor="ctr"/>
            <a:lstStyle/>
            <a:p>
              <a:endParaRPr lang="en-US" sz="3200"/>
            </a:p>
          </p:txBody>
        </p:sp>
        <p:sp>
          <p:nvSpPr>
            <p:cNvPr id="16" name="Shape">
              <a:extLst>
                <a:ext uri="{FF2B5EF4-FFF2-40B4-BE49-F238E27FC236}">
                  <a16:creationId xmlns:a16="http://schemas.microsoft.com/office/drawing/2014/main" id="{B7F00347-F8A4-8329-B7B7-587AB289C059}"/>
                </a:ext>
              </a:extLst>
            </p:cNvPr>
            <p:cNvSpPr/>
            <p:nvPr/>
          </p:nvSpPr>
          <p:spPr>
            <a:xfrm>
              <a:off x="589350" y="2867154"/>
              <a:ext cx="3136501" cy="2593622"/>
            </a:xfrm>
            <a:custGeom>
              <a:avLst/>
              <a:gdLst/>
              <a:ahLst/>
              <a:cxnLst>
                <a:cxn ang="0">
                  <a:pos x="wd2" y="hd2"/>
                </a:cxn>
                <a:cxn ang="5400000">
                  <a:pos x="wd2" y="hd2"/>
                </a:cxn>
                <a:cxn ang="10800000">
                  <a:pos x="wd2" y="hd2"/>
                </a:cxn>
                <a:cxn ang="16200000">
                  <a:pos x="wd2" y="hd2"/>
                </a:cxn>
              </a:cxnLst>
              <a:rect l="0" t="0" r="r" b="b"/>
              <a:pathLst>
                <a:path w="21262" h="21600" extrusionOk="0">
                  <a:moveTo>
                    <a:pt x="10625" y="21600"/>
                  </a:moveTo>
                  <a:cubicBezTo>
                    <a:pt x="10181" y="21600"/>
                    <a:pt x="9736" y="21393"/>
                    <a:pt x="9396" y="20972"/>
                  </a:cubicBezTo>
                  <a:lnTo>
                    <a:pt x="506" y="9968"/>
                  </a:lnTo>
                  <a:cubicBezTo>
                    <a:pt x="-169" y="9133"/>
                    <a:pt x="-169" y="7769"/>
                    <a:pt x="506" y="6933"/>
                  </a:cubicBezTo>
                  <a:lnTo>
                    <a:pt x="5673" y="543"/>
                  </a:lnTo>
                  <a:cubicBezTo>
                    <a:pt x="5955" y="193"/>
                    <a:pt x="6331" y="0"/>
                    <a:pt x="6729" y="0"/>
                  </a:cubicBezTo>
                  <a:cubicBezTo>
                    <a:pt x="7127" y="0"/>
                    <a:pt x="7502" y="193"/>
                    <a:pt x="7785" y="543"/>
                  </a:cubicBezTo>
                  <a:lnTo>
                    <a:pt x="9569" y="2749"/>
                  </a:lnTo>
                  <a:cubicBezTo>
                    <a:pt x="9852" y="3099"/>
                    <a:pt x="10233" y="3292"/>
                    <a:pt x="10631" y="3292"/>
                  </a:cubicBezTo>
                  <a:cubicBezTo>
                    <a:pt x="11029" y="3292"/>
                    <a:pt x="11410" y="3099"/>
                    <a:pt x="11693" y="2749"/>
                  </a:cubicBezTo>
                  <a:lnTo>
                    <a:pt x="13477" y="543"/>
                  </a:lnTo>
                  <a:cubicBezTo>
                    <a:pt x="13760" y="193"/>
                    <a:pt x="14135" y="0"/>
                    <a:pt x="14533" y="0"/>
                  </a:cubicBezTo>
                  <a:cubicBezTo>
                    <a:pt x="14931" y="0"/>
                    <a:pt x="15307" y="193"/>
                    <a:pt x="15589" y="543"/>
                  </a:cubicBezTo>
                  <a:lnTo>
                    <a:pt x="20756" y="6933"/>
                  </a:lnTo>
                  <a:cubicBezTo>
                    <a:pt x="21431" y="7769"/>
                    <a:pt x="21431" y="9133"/>
                    <a:pt x="20756" y="9968"/>
                  </a:cubicBezTo>
                  <a:lnTo>
                    <a:pt x="11861" y="20972"/>
                  </a:lnTo>
                  <a:cubicBezTo>
                    <a:pt x="11520" y="21386"/>
                    <a:pt x="11075" y="21600"/>
                    <a:pt x="10625" y="21600"/>
                  </a:cubicBezTo>
                  <a:close/>
                  <a:moveTo>
                    <a:pt x="6723" y="286"/>
                  </a:moveTo>
                  <a:cubicBezTo>
                    <a:pt x="6388" y="286"/>
                    <a:pt x="6071" y="450"/>
                    <a:pt x="5834" y="743"/>
                  </a:cubicBezTo>
                  <a:lnTo>
                    <a:pt x="668" y="7133"/>
                  </a:lnTo>
                  <a:cubicBezTo>
                    <a:pt x="79" y="7862"/>
                    <a:pt x="79" y="9040"/>
                    <a:pt x="668" y="9768"/>
                  </a:cubicBezTo>
                  <a:lnTo>
                    <a:pt x="9563" y="20772"/>
                  </a:lnTo>
                  <a:cubicBezTo>
                    <a:pt x="10152" y="21500"/>
                    <a:pt x="11104" y="21500"/>
                    <a:pt x="11693" y="20772"/>
                  </a:cubicBezTo>
                  <a:lnTo>
                    <a:pt x="20588" y="9768"/>
                  </a:lnTo>
                  <a:cubicBezTo>
                    <a:pt x="21177" y="9040"/>
                    <a:pt x="21177" y="7862"/>
                    <a:pt x="20588" y="7133"/>
                  </a:cubicBezTo>
                  <a:lnTo>
                    <a:pt x="15422" y="743"/>
                  </a:lnTo>
                  <a:cubicBezTo>
                    <a:pt x="15185" y="450"/>
                    <a:pt x="14868" y="286"/>
                    <a:pt x="14533" y="286"/>
                  </a:cubicBezTo>
                  <a:cubicBezTo>
                    <a:pt x="14198" y="286"/>
                    <a:pt x="13881" y="450"/>
                    <a:pt x="13644" y="743"/>
                  </a:cubicBezTo>
                  <a:lnTo>
                    <a:pt x="11860" y="2949"/>
                  </a:lnTo>
                  <a:cubicBezTo>
                    <a:pt x="11531" y="3356"/>
                    <a:pt x="11099" y="3577"/>
                    <a:pt x="10631" y="3577"/>
                  </a:cubicBezTo>
                  <a:cubicBezTo>
                    <a:pt x="10163" y="3577"/>
                    <a:pt x="9731" y="3356"/>
                    <a:pt x="9401" y="2949"/>
                  </a:cubicBezTo>
                  <a:lnTo>
                    <a:pt x="7618" y="743"/>
                  </a:lnTo>
                  <a:cubicBezTo>
                    <a:pt x="7375" y="443"/>
                    <a:pt x="7064" y="286"/>
                    <a:pt x="6723" y="286"/>
                  </a:cubicBezTo>
                  <a:close/>
                </a:path>
              </a:pathLst>
            </a:custGeom>
            <a:solidFill>
              <a:schemeClr val="tx2"/>
            </a:solidFill>
            <a:ln w="12700">
              <a:miter lim="400000"/>
            </a:ln>
          </p:spPr>
          <p:txBody>
            <a:bodyPr lIns="38100" tIns="38100" rIns="38100" bIns="38100" anchor="ctr"/>
            <a:lstStyle/>
            <a:p>
              <a:endParaRPr lang="en-US" sz="3200"/>
            </a:p>
          </p:txBody>
        </p:sp>
        <p:sp>
          <p:nvSpPr>
            <p:cNvPr id="20" name="TextBox 13">
              <a:extLst>
                <a:ext uri="{FF2B5EF4-FFF2-40B4-BE49-F238E27FC236}">
                  <a16:creationId xmlns:a16="http://schemas.microsoft.com/office/drawing/2014/main" id="{BF6DF0FA-932D-7B15-BB11-BCC05CDEC761}"/>
                </a:ext>
              </a:extLst>
            </p:cNvPr>
            <p:cNvSpPr txBox="1"/>
            <p:nvPr/>
          </p:nvSpPr>
          <p:spPr>
            <a:xfrm>
              <a:off x="942122" y="3450979"/>
              <a:ext cx="2269845" cy="1428916"/>
            </a:xfrm>
            <a:prstGeom prst="rect">
              <a:avLst/>
            </a:prstGeom>
            <a:noFill/>
          </p:spPr>
          <p:txBody>
            <a:bodyPr wrap="square" lIns="0" rIns="0" rtlCol="0" anchor="t">
              <a:noAutofit/>
            </a:bodyPr>
            <a:lstStyle/>
            <a:p>
              <a:pPr algn="ctr" rtl="1">
                <a:lnSpc>
                  <a:spcPct val="115000"/>
                </a:lnSpc>
              </a:pPr>
              <a:r>
                <a:rPr lang="ar-EG"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تأثير التقرير على القرارات</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pic>
          <p:nvPicPr>
            <p:cNvPr id="7" name="Graphic 29" descr="Newspaper with solid fill">
              <a:extLst>
                <a:ext uri="{FF2B5EF4-FFF2-40B4-BE49-F238E27FC236}">
                  <a16:creationId xmlns:a16="http://schemas.microsoft.com/office/drawing/2014/main" id="{D4FA1FB9-3A6B-595D-1ADB-140FD76ED108}"/>
                </a:ext>
              </a:extLst>
            </p:cNvPr>
            <p:cNvPicPr>
              <a:picLocks noChangeAspect="1"/>
            </p:cNvPicPr>
            <p:nvPr/>
          </p:nvPicPr>
          <p:blipFill>
            <a:blip r:embed="rId10" cstate="print">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1766818" y="2259715"/>
              <a:ext cx="682773" cy="682538"/>
            </a:xfrm>
            <a:prstGeom prst="rect">
              <a:avLst/>
            </a:prstGeom>
          </p:spPr>
        </p:pic>
      </p:grpSp>
    </p:spTree>
    <p:extLst>
      <p:ext uri="{BB962C8B-B14F-4D97-AF65-F5344CB8AC3E}">
        <p14:creationId xmlns:p14="http://schemas.microsoft.com/office/powerpoint/2010/main" val="614045668"/>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500" fill="hold"/>
                                        <p:tgtEl>
                                          <p:spTgt spid="24"/>
                                        </p:tgtEl>
                                        <p:attrNameLst>
                                          <p:attrName>ppt_x</p:attrName>
                                        </p:attrNameLst>
                                      </p:cBhvr>
                                      <p:tavLst>
                                        <p:tav tm="0">
                                          <p:val>
                                            <p:strVal val="#ppt_x"/>
                                          </p:val>
                                        </p:tav>
                                        <p:tav tm="100000">
                                          <p:val>
                                            <p:strVal val="#ppt_x"/>
                                          </p:val>
                                        </p:tav>
                                      </p:tavLst>
                                    </p:anim>
                                    <p:anim calcmode="lin" valueType="num">
                                      <p:cBhvr additive="base">
                                        <p:cTn id="8"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5"/>
                                        </p:tgtEl>
                                        <p:attrNameLst>
                                          <p:attrName>style.visibility</p:attrName>
                                        </p:attrNameLst>
                                      </p:cBhvr>
                                      <p:to>
                                        <p:strVal val="visible"/>
                                      </p:to>
                                    </p:set>
                                    <p:anim calcmode="lin" valueType="num">
                                      <p:cBhvr additive="base">
                                        <p:cTn id="13" dur="500" fill="hold"/>
                                        <p:tgtEl>
                                          <p:spTgt spid="25"/>
                                        </p:tgtEl>
                                        <p:attrNameLst>
                                          <p:attrName>ppt_x</p:attrName>
                                        </p:attrNameLst>
                                      </p:cBhvr>
                                      <p:tavLst>
                                        <p:tav tm="0">
                                          <p:val>
                                            <p:strVal val="#ppt_x"/>
                                          </p:val>
                                        </p:tav>
                                        <p:tav tm="100000">
                                          <p:val>
                                            <p:strVal val="#ppt_x"/>
                                          </p:val>
                                        </p:tav>
                                      </p:tavLst>
                                    </p:anim>
                                    <p:anim calcmode="lin" valueType="num">
                                      <p:cBhvr additive="base">
                                        <p:cTn id="14" dur="500" fill="hold"/>
                                        <p:tgtEl>
                                          <p:spTgt spid="2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6"/>
                                        </p:tgtEl>
                                        <p:attrNameLst>
                                          <p:attrName>style.visibility</p:attrName>
                                        </p:attrNameLst>
                                      </p:cBhvr>
                                      <p:to>
                                        <p:strVal val="visible"/>
                                      </p:to>
                                    </p:set>
                                    <p:anim calcmode="lin" valueType="num">
                                      <p:cBhvr additive="base">
                                        <p:cTn id="19" dur="500" fill="hold"/>
                                        <p:tgtEl>
                                          <p:spTgt spid="26"/>
                                        </p:tgtEl>
                                        <p:attrNameLst>
                                          <p:attrName>ppt_x</p:attrName>
                                        </p:attrNameLst>
                                      </p:cBhvr>
                                      <p:tavLst>
                                        <p:tav tm="0">
                                          <p:val>
                                            <p:strVal val="#ppt_x"/>
                                          </p:val>
                                        </p:tav>
                                        <p:tav tm="100000">
                                          <p:val>
                                            <p:strVal val="#ppt_x"/>
                                          </p:val>
                                        </p:tav>
                                      </p:tavLst>
                                    </p:anim>
                                    <p:anim calcmode="lin" valueType="num">
                                      <p:cBhvr additive="base">
                                        <p:cTn id="20" dur="500" fill="hold"/>
                                        <p:tgtEl>
                                          <p:spTgt spid="26"/>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27"/>
                                        </p:tgtEl>
                                        <p:attrNameLst>
                                          <p:attrName>style.visibility</p:attrName>
                                        </p:attrNameLst>
                                      </p:cBhvr>
                                      <p:to>
                                        <p:strVal val="visible"/>
                                      </p:to>
                                    </p:set>
                                    <p:anim calcmode="lin" valueType="num">
                                      <p:cBhvr additive="base">
                                        <p:cTn id="25" dur="500" fill="hold"/>
                                        <p:tgtEl>
                                          <p:spTgt spid="27"/>
                                        </p:tgtEl>
                                        <p:attrNameLst>
                                          <p:attrName>ppt_x</p:attrName>
                                        </p:attrNameLst>
                                      </p:cBhvr>
                                      <p:tavLst>
                                        <p:tav tm="0">
                                          <p:val>
                                            <p:strVal val="#ppt_x"/>
                                          </p:val>
                                        </p:tav>
                                        <p:tav tm="100000">
                                          <p:val>
                                            <p:strVal val="#ppt_x"/>
                                          </p:val>
                                        </p:tav>
                                      </p:tavLst>
                                    </p:anim>
                                    <p:anim calcmode="lin" valueType="num">
                                      <p:cBhvr additive="base">
                                        <p:cTn id="26" dur="500" fill="hold"/>
                                        <p:tgtEl>
                                          <p:spTgt spid="2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0FAD8E7-43B5-A8B6-4D5B-72DEB8556FC9}"/>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70E6952F-D406-C18D-EF9E-9832F7332E04}"/>
              </a:ext>
            </a:extLst>
          </p:cNvPr>
          <p:cNvSpPr txBox="1"/>
          <p:nvPr/>
        </p:nvSpPr>
        <p:spPr>
          <a:xfrm>
            <a:off x="2779494" y="-86085"/>
            <a:ext cx="6633012" cy="646331"/>
          </a:xfrm>
          <a:prstGeom prst="rect">
            <a:avLst/>
          </a:prstGeom>
          <a:noFill/>
        </p:spPr>
        <p:txBody>
          <a:bodyPr wrap="square">
            <a:spAutoFit/>
          </a:bodyPr>
          <a:lstStyle/>
          <a:p>
            <a:pPr algn="ctr" rtl="1"/>
            <a:r>
              <a:rPr lang="ar-SA" sz="3600" b="1" dirty="0">
                <a:solidFill>
                  <a:schemeClr val="bg1"/>
                </a:solidFill>
                <a:latin typeface="Adobe Arabic" panose="02040503050201020203" pitchFamily="18" charset="-78"/>
                <a:cs typeface="Adobe Arabic" panose="02040503050201020203" pitchFamily="18" charset="-78"/>
              </a:rPr>
              <a:t>أبرز الأخطاء الشائعة في إعداد تقرير المراجعة الخارجية</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D4ADEE3D-6B7B-8B54-DEAD-15CDE7ACAFA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grpSp>
        <p:nvGrpSpPr>
          <p:cNvPr id="91" name="Group 90">
            <a:extLst>
              <a:ext uri="{FF2B5EF4-FFF2-40B4-BE49-F238E27FC236}">
                <a16:creationId xmlns:a16="http://schemas.microsoft.com/office/drawing/2014/main" id="{B49CCB00-F70F-3B55-69E8-90018230DB54}"/>
              </a:ext>
            </a:extLst>
          </p:cNvPr>
          <p:cNvGrpSpPr/>
          <p:nvPr/>
        </p:nvGrpSpPr>
        <p:grpSpPr>
          <a:xfrm>
            <a:off x="391886" y="2034572"/>
            <a:ext cx="2172424" cy="3447379"/>
            <a:chOff x="391886" y="1739604"/>
            <a:chExt cx="2172424" cy="3447379"/>
          </a:xfrm>
        </p:grpSpPr>
        <p:grpSp>
          <p:nvGrpSpPr>
            <p:cNvPr id="56" name="مجموعة 88">
              <a:extLst>
                <a:ext uri="{FF2B5EF4-FFF2-40B4-BE49-F238E27FC236}">
                  <a16:creationId xmlns:a16="http://schemas.microsoft.com/office/drawing/2014/main" id="{AE75A421-F062-0AD5-3CCD-988EC996FB31}"/>
                </a:ext>
              </a:extLst>
            </p:cNvPr>
            <p:cNvGrpSpPr/>
            <p:nvPr/>
          </p:nvGrpSpPr>
          <p:grpSpPr>
            <a:xfrm>
              <a:off x="391886" y="1739604"/>
              <a:ext cx="2172424" cy="3447379"/>
              <a:chOff x="0" y="31793"/>
              <a:chExt cx="1390650" cy="2206931"/>
            </a:xfrm>
          </p:grpSpPr>
          <p:grpSp>
            <p:nvGrpSpPr>
              <p:cNvPr id="83" name="مجموعة 89">
                <a:extLst>
                  <a:ext uri="{FF2B5EF4-FFF2-40B4-BE49-F238E27FC236}">
                    <a16:creationId xmlns:a16="http://schemas.microsoft.com/office/drawing/2014/main" id="{B79CFD02-48B6-7950-4F3F-60A5531AECF6}"/>
                  </a:ext>
                </a:extLst>
              </p:cNvPr>
              <p:cNvGrpSpPr/>
              <p:nvPr/>
            </p:nvGrpSpPr>
            <p:grpSpPr>
              <a:xfrm>
                <a:off x="0" y="31793"/>
                <a:ext cx="1390650" cy="2206931"/>
                <a:chOff x="0" y="31793"/>
                <a:chExt cx="1390650" cy="2206931"/>
              </a:xfrm>
            </p:grpSpPr>
            <p:sp>
              <p:nvSpPr>
                <p:cNvPr id="85" name="شكل بيضاوي 91">
                  <a:extLst>
                    <a:ext uri="{FF2B5EF4-FFF2-40B4-BE49-F238E27FC236}">
                      <a16:creationId xmlns:a16="http://schemas.microsoft.com/office/drawing/2014/main" id="{29E86A08-FB22-5F05-5D28-095CD2FCEA1D}"/>
                    </a:ext>
                  </a:extLst>
                </p:cNvPr>
                <p:cNvSpPr/>
                <p:nvPr/>
              </p:nvSpPr>
              <p:spPr>
                <a:xfrm>
                  <a:off x="311249" y="31793"/>
                  <a:ext cx="768154" cy="768154"/>
                </a:xfrm>
                <a:prstGeom prst="ellipse">
                  <a:avLst/>
                </a:prstGeom>
                <a:solidFill>
                  <a:srgbClr val="168489"/>
                </a:solidFill>
                <a:ln w="57150">
                  <a:solidFill>
                    <a:srgbClr val="168489"/>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endParaRPr lang="en-US" sz="3200"/>
                </a:p>
              </p:txBody>
            </p:sp>
            <p:sp>
              <p:nvSpPr>
                <p:cNvPr id="86" name="شكل حر: شكل 92">
                  <a:extLst>
                    <a:ext uri="{FF2B5EF4-FFF2-40B4-BE49-F238E27FC236}">
                      <a16:creationId xmlns:a16="http://schemas.microsoft.com/office/drawing/2014/main" id="{0A554EA7-E33C-ADCC-7732-265FA8BB76A0}"/>
                    </a:ext>
                  </a:extLst>
                </p:cNvPr>
                <p:cNvSpPr/>
                <p:nvPr/>
              </p:nvSpPr>
              <p:spPr>
                <a:xfrm>
                  <a:off x="0" y="238198"/>
                  <a:ext cx="1390650" cy="2000526"/>
                </a:xfrm>
                <a:custGeom>
                  <a:avLst/>
                  <a:gdLst>
                    <a:gd name="connsiteX0" fmla="*/ 202850 w 1390650"/>
                    <a:gd name="connsiteY0" fmla="*/ 0 h 1387734"/>
                    <a:gd name="connsiteX1" fmla="*/ 197385 w 1390650"/>
                    <a:gd name="connsiteY1" fmla="*/ 54213 h 1387734"/>
                    <a:gd name="connsiteX2" fmla="*/ 695325 w 1390650"/>
                    <a:gd name="connsiteY2" fmla="*/ 552153 h 1387734"/>
                    <a:gd name="connsiteX3" fmla="*/ 1193265 w 1390650"/>
                    <a:gd name="connsiteY3" fmla="*/ 54213 h 1387734"/>
                    <a:gd name="connsiteX4" fmla="*/ 1187800 w 1390650"/>
                    <a:gd name="connsiteY4" fmla="*/ 0 h 1387734"/>
                    <a:gd name="connsiteX5" fmla="*/ 1205582 w 1390650"/>
                    <a:gd name="connsiteY5" fmla="*/ 1793 h 1387734"/>
                    <a:gd name="connsiteX6" fmla="*/ 1390650 w 1390650"/>
                    <a:gd name="connsiteY6" fmla="*/ 228864 h 1387734"/>
                    <a:gd name="connsiteX7" fmla="*/ 1390650 w 1390650"/>
                    <a:gd name="connsiteY7" fmla="*/ 1155954 h 1387734"/>
                    <a:gd name="connsiteX8" fmla="*/ 1158870 w 1390650"/>
                    <a:gd name="connsiteY8" fmla="*/ 1387734 h 1387734"/>
                    <a:gd name="connsiteX9" fmla="*/ 231780 w 1390650"/>
                    <a:gd name="connsiteY9" fmla="*/ 1387734 h 1387734"/>
                    <a:gd name="connsiteX10" fmla="*/ 0 w 1390650"/>
                    <a:gd name="connsiteY10" fmla="*/ 1155954 h 1387734"/>
                    <a:gd name="connsiteX11" fmla="*/ 0 w 1390650"/>
                    <a:gd name="connsiteY11" fmla="*/ 228864 h 1387734"/>
                    <a:gd name="connsiteX12" fmla="*/ 185068 w 1390650"/>
                    <a:gd name="connsiteY12" fmla="*/ 1793 h 1387734"/>
                    <a:gd name="connsiteX13" fmla="*/ 202850 w 1390650"/>
                    <a:gd name="connsiteY13" fmla="*/ 0 h 13877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390650" h="1387734">
                      <a:moveTo>
                        <a:pt x="202850" y="0"/>
                      </a:moveTo>
                      <a:lnTo>
                        <a:pt x="197385" y="54213"/>
                      </a:lnTo>
                      <a:cubicBezTo>
                        <a:pt x="197385" y="329218"/>
                        <a:pt x="420320" y="552153"/>
                        <a:pt x="695325" y="552153"/>
                      </a:cubicBezTo>
                      <a:cubicBezTo>
                        <a:pt x="970330" y="552153"/>
                        <a:pt x="1193265" y="329218"/>
                        <a:pt x="1193265" y="54213"/>
                      </a:cubicBezTo>
                      <a:lnTo>
                        <a:pt x="1187800" y="0"/>
                      </a:lnTo>
                      <a:lnTo>
                        <a:pt x="1205582" y="1793"/>
                      </a:lnTo>
                      <a:cubicBezTo>
                        <a:pt x="1311200" y="23406"/>
                        <a:pt x="1390650" y="116856"/>
                        <a:pt x="1390650" y="228864"/>
                      </a:cubicBezTo>
                      <a:lnTo>
                        <a:pt x="1390650" y="1155954"/>
                      </a:lnTo>
                      <a:cubicBezTo>
                        <a:pt x="1390650" y="1283963"/>
                        <a:pt x="1286879" y="1387734"/>
                        <a:pt x="1158870" y="1387734"/>
                      </a:cubicBezTo>
                      <a:lnTo>
                        <a:pt x="231780" y="1387734"/>
                      </a:lnTo>
                      <a:cubicBezTo>
                        <a:pt x="103771" y="1387734"/>
                        <a:pt x="0" y="1283963"/>
                        <a:pt x="0" y="1155954"/>
                      </a:cubicBezTo>
                      <a:lnTo>
                        <a:pt x="0" y="228864"/>
                      </a:lnTo>
                      <a:cubicBezTo>
                        <a:pt x="0" y="116856"/>
                        <a:pt x="79450" y="23406"/>
                        <a:pt x="185068" y="1793"/>
                      </a:cubicBezTo>
                      <a:lnTo>
                        <a:pt x="202850" y="0"/>
                      </a:lnTo>
                      <a:close/>
                    </a:path>
                  </a:pathLst>
                </a:custGeom>
                <a:solidFill>
                  <a:schemeClr val="bg1">
                    <a:lumMod val="95000"/>
                  </a:schemeClr>
                </a:solidFill>
                <a:ln>
                  <a:solidFill>
                    <a:srgbClr val="168489"/>
                  </a:solidFill>
                </a:ln>
              </p:spPr>
              <p:style>
                <a:lnRef idx="2">
                  <a:schemeClr val="accent1">
                    <a:shade val="15000"/>
                  </a:schemeClr>
                </a:lnRef>
                <a:fillRef idx="1">
                  <a:schemeClr val="accent1"/>
                </a:fillRef>
                <a:effectRef idx="0">
                  <a:schemeClr val="accent1"/>
                </a:effectRef>
                <a:fontRef idx="minor">
                  <a:schemeClr val="lt1"/>
                </a:fontRef>
              </p:style>
              <p:txBody>
                <a:bodyPr wrap="square" rtlCol="1" anchor="ctr">
                  <a:noAutofit/>
                </a:bodyPr>
                <a:lstStyle/>
                <a:p>
                  <a:endParaRPr lang="en-US" sz="3200"/>
                </a:p>
              </p:txBody>
            </p:sp>
          </p:grpSp>
          <p:sp>
            <p:nvSpPr>
              <p:cNvPr id="84" name="مربع نص 29">
                <a:extLst>
                  <a:ext uri="{FF2B5EF4-FFF2-40B4-BE49-F238E27FC236}">
                    <a16:creationId xmlns:a16="http://schemas.microsoft.com/office/drawing/2014/main" id="{91797B54-661D-9BBE-1EFE-109BF33ACE0E}"/>
                  </a:ext>
                </a:extLst>
              </p:cNvPr>
              <p:cNvSpPr txBox="1"/>
              <p:nvPr/>
            </p:nvSpPr>
            <p:spPr>
              <a:xfrm>
                <a:off x="1789" y="1069813"/>
                <a:ext cx="1363775" cy="1134900"/>
              </a:xfrm>
              <a:prstGeom prst="rect">
                <a:avLst/>
              </a:prstGeom>
              <a:noFill/>
            </p:spPr>
            <p:txBody>
              <a:bodyPr wrap="square" rtlCol="1">
                <a:spAutoFit/>
              </a:bodyPr>
              <a:lstStyle/>
              <a:p>
                <a:pPr algn="ctr">
                  <a:lnSpc>
                    <a:spcPct val="115000"/>
                  </a:lnSpc>
                </a:pPr>
                <a:r>
                  <a:rPr lang="ar-SY"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عدم توضيح الأساس لإبداء الرأي</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
          <p:nvSpPr>
            <p:cNvPr id="57" name="TextBox 6">
              <a:extLst>
                <a:ext uri="{FF2B5EF4-FFF2-40B4-BE49-F238E27FC236}">
                  <a16:creationId xmlns:a16="http://schemas.microsoft.com/office/drawing/2014/main" id="{1B6B1226-BDAB-498E-D33A-C560F29ADD62}"/>
                </a:ext>
              </a:extLst>
            </p:cNvPr>
            <p:cNvSpPr txBox="1"/>
            <p:nvPr/>
          </p:nvSpPr>
          <p:spPr>
            <a:xfrm>
              <a:off x="1034212" y="1791995"/>
              <a:ext cx="886782" cy="987451"/>
            </a:xfrm>
            <a:prstGeom prst="rect">
              <a:avLst/>
            </a:prstGeom>
            <a:noFill/>
          </p:spPr>
          <p:txBody>
            <a:bodyPr wrap="none" rtlCol="0">
              <a:spAutoFit/>
            </a:bodyPr>
            <a:lstStyle/>
            <a:p>
              <a:pPr algn="just">
                <a:lnSpc>
                  <a:spcPct val="115000"/>
                </a:lnSpc>
              </a:pPr>
              <a:r>
                <a:rPr lang="en-GB" sz="5400" b="1" kern="1200">
                  <a:solidFill>
                    <a:srgbClr val="FFFFFF"/>
                  </a:solidFill>
                  <a:effectLst/>
                  <a:latin typeface="Calibri" panose="020F0502020204030204" pitchFamily="34" charset="0"/>
                  <a:ea typeface="Calibri" panose="020F0502020204030204" pitchFamily="34" charset="0"/>
                  <a:cs typeface="Activist Light"/>
                </a:rPr>
                <a:t>05</a:t>
              </a:r>
              <a:endParaRPr lang="en-US" sz="54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90" name="Group 89">
            <a:extLst>
              <a:ext uri="{FF2B5EF4-FFF2-40B4-BE49-F238E27FC236}">
                <a16:creationId xmlns:a16="http://schemas.microsoft.com/office/drawing/2014/main" id="{F1684D0F-FF88-98A5-EBCF-5AAC648FF187}"/>
              </a:ext>
            </a:extLst>
          </p:cNvPr>
          <p:cNvGrpSpPr/>
          <p:nvPr/>
        </p:nvGrpSpPr>
        <p:grpSpPr>
          <a:xfrm>
            <a:off x="2611915" y="2034572"/>
            <a:ext cx="2202580" cy="3447373"/>
            <a:chOff x="2611915" y="1739604"/>
            <a:chExt cx="2202580" cy="3447373"/>
          </a:xfrm>
        </p:grpSpPr>
        <p:grpSp>
          <p:nvGrpSpPr>
            <p:cNvPr id="61" name="مجموعة 93">
              <a:extLst>
                <a:ext uri="{FF2B5EF4-FFF2-40B4-BE49-F238E27FC236}">
                  <a16:creationId xmlns:a16="http://schemas.microsoft.com/office/drawing/2014/main" id="{CA8D6B9C-0590-81F9-8CEF-8C8826688463}"/>
                </a:ext>
              </a:extLst>
            </p:cNvPr>
            <p:cNvGrpSpPr/>
            <p:nvPr/>
          </p:nvGrpSpPr>
          <p:grpSpPr>
            <a:xfrm>
              <a:off x="2611915" y="1739604"/>
              <a:ext cx="2202580" cy="3447373"/>
              <a:chOff x="1140110" y="31793"/>
              <a:chExt cx="1409958" cy="2206930"/>
            </a:xfrm>
          </p:grpSpPr>
          <p:grpSp>
            <p:nvGrpSpPr>
              <p:cNvPr id="71" name="مجموعة 94">
                <a:extLst>
                  <a:ext uri="{FF2B5EF4-FFF2-40B4-BE49-F238E27FC236}">
                    <a16:creationId xmlns:a16="http://schemas.microsoft.com/office/drawing/2014/main" id="{42A74BB7-5B80-1935-DDF2-CC924B71A7BE}"/>
                  </a:ext>
                </a:extLst>
              </p:cNvPr>
              <p:cNvGrpSpPr/>
              <p:nvPr/>
            </p:nvGrpSpPr>
            <p:grpSpPr>
              <a:xfrm>
                <a:off x="1159418" y="31793"/>
                <a:ext cx="1390650" cy="2206930"/>
                <a:chOff x="1159418" y="31793"/>
                <a:chExt cx="1390650" cy="2206930"/>
              </a:xfrm>
            </p:grpSpPr>
            <p:sp>
              <p:nvSpPr>
                <p:cNvPr id="73" name="شكل بيضاوي 96">
                  <a:extLst>
                    <a:ext uri="{FF2B5EF4-FFF2-40B4-BE49-F238E27FC236}">
                      <a16:creationId xmlns:a16="http://schemas.microsoft.com/office/drawing/2014/main" id="{48069D06-C62B-C2F7-9439-F70A44DACE04}"/>
                    </a:ext>
                  </a:extLst>
                </p:cNvPr>
                <p:cNvSpPr/>
                <p:nvPr/>
              </p:nvSpPr>
              <p:spPr>
                <a:xfrm>
                  <a:off x="1470666" y="31793"/>
                  <a:ext cx="768154" cy="768154"/>
                </a:xfrm>
                <a:prstGeom prst="ellipse">
                  <a:avLst/>
                </a:prstGeom>
                <a:solidFill>
                  <a:srgbClr val="A0C9CA"/>
                </a:solidFill>
                <a:ln w="57150">
                  <a:solidFill>
                    <a:srgbClr val="A0C9CA"/>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endParaRPr lang="en-US" sz="3200"/>
                </a:p>
              </p:txBody>
            </p:sp>
            <p:sp>
              <p:nvSpPr>
                <p:cNvPr id="74" name="شكل حر: شكل 97">
                  <a:extLst>
                    <a:ext uri="{FF2B5EF4-FFF2-40B4-BE49-F238E27FC236}">
                      <a16:creationId xmlns:a16="http://schemas.microsoft.com/office/drawing/2014/main" id="{4CF50E99-80E6-673D-5934-59C1C0E2AC83}"/>
                    </a:ext>
                  </a:extLst>
                </p:cNvPr>
                <p:cNvSpPr/>
                <p:nvPr/>
              </p:nvSpPr>
              <p:spPr>
                <a:xfrm>
                  <a:off x="1159418" y="238198"/>
                  <a:ext cx="1390650" cy="2000525"/>
                </a:xfrm>
                <a:custGeom>
                  <a:avLst/>
                  <a:gdLst>
                    <a:gd name="connsiteX0" fmla="*/ 202850 w 1390650"/>
                    <a:gd name="connsiteY0" fmla="*/ 0 h 1387734"/>
                    <a:gd name="connsiteX1" fmla="*/ 197385 w 1390650"/>
                    <a:gd name="connsiteY1" fmla="*/ 54213 h 1387734"/>
                    <a:gd name="connsiteX2" fmla="*/ 695325 w 1390650"/>
                    <a:gd name="connsiteY2" fmla="*/ 552153 h 1387734"/>
                    <a:gd name="connsiteX3" fmla="*/ 1193265 w 1390650"/>
                    <a:gd name="connsiteY3" fmla="*/ 54213 h 1387734"/>
                    <a:gd name="connsiteX4" fmla="*/ 1187800 w 1390650"/>
                    <a:gd name="connsiteY4" fmla="*/ 0 h 1387734"/>
                    <a:gd name="connsiteX5" fmla="*/ 1205582 w 1390650"/>
                    <a:gd name="connsiteY5" fmla="*/ 1793 h 1387734"/>
                    <a:gd name="connsiteX6" fmla="*/ 1390650 w 1390650"/>
                    <a:gd name="connsiteY6" fmla="*/ 228864 h 1387734"/>
                    <a:gd name="connsiteX7" fmla="*/ 1390650 w 1390650"/>
                    <a:gd name="connsiteY7" fmla="*/ 1155954 h 1387734"/>
                    <a:gd name="connsiteX8" fmla="*/ 1158870 w 1390650"/>
                    <a:gd name="connsiteY8" fmla="*/ 1387734 h 1387734"/>
                    <a:gd name="connsiteX9" fmla="*/ 231780 w 1390650"/>
                    <a:gd name="connsiteY9" fmla="*/ 1387734 h 1387734"/>
                    <a:gd name="connsiteX10" fmla="*/ 0 w 1390650"/>
                    <a:gd name="connsiteY10" fmla="*/ 1155954 h 1387734"/>
                    <a:gd name="connsiteX11" fmla="*/ 0 w 1390650"/>
                    <a:gd name="connsiteY11" fmla="*/ 228864 h 1387734"/>
                    <a:gd name="connsiteX12" fmla="*/ 185068 w 1390650"/>
                    <a:gd name="connsiteY12" fmla="*/ 1793 h 1387734"/>
                    <a:gd name="connsiteX13" fmla="*/ 202850 w 1390650"/>
                    <a:gd name="connsiteY13" fmla="*/ 0 h 13877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390650" h="1387734">
                      <a:moveTo>
                        <a:pt x="202850" y="0"/>
                      </a:moveTo>
                      <a:lnTo>
                        <a:pt x="197385" y="54213"/>
                      </a:lnTo>
                      <a:cubicBezTo>
                        <a:pt x="197385" y="329218"/>
                        <a:pt x="420320" y="552153"/>
                        <a:pt x="695325" y="552153"/>
                      </a:cubicBezTo>
                      <a:cubicBezTo>
                        <a:pt x="970330" y="552153"/>
                        <a:pt x="1193265" y="329218"/>
                        <a:pt x="1193265" y="54213"/>
                      </a:cubicBezTo>
                      <a:lnTo>
                        <a:pt x="1187800" y="0"/>
                      </a:lnTo>
                      <a:lnTo>
                        <a:pt x="1205582" y="1793"/>
                      </a:lnTo>
                      <a:cubicBezTo>
                        <a:pt x="1311200" y="23406"/>
                        <a:pt x="1390650" y="116856"/>
                        <a:pt x="1390650" y="228864"/>
                      </a:cubicBezTo>
                      <a:lnTo>
                        <a:pt x="1390650" y="1155954"/>
                      </a:lnTo>
                      <a:cubicBezTo>
                        <a:pt x="1390650" y="1283963"/>
                        <a:pt x="1286879" y="1387734"/>
                        <a:pt x="1158870" y="1387734"/>
                      </a:cubicBezTo>
                      <a:lnTo>
                        <a:pt x="231780" y="1387734"/>
                      </a:lnTo>
                      <a:cubicBezTo>
                        <a:pt x="103771" y="1387734"/>
                        <a:pt x="0" y="1283963"/>
                        <a:pt x="0" y="1155954"/>
                      </a:cubicBezTo>
                      <a:lnTo>
                        <a:pt x="0" y="228864"/>
                      </a:lnTo>
                      <a:cubicBezTo>
                        <a:pt x="0" y="116856"/>
                        <a:pt x="79450" y="23406"/>
                        <a:pt x="185068" y="1793"/>
                      </a:cubicBezTo>
                      <a:lnTo>
                        <a:pt x="202850" y="0"/>
                      </a:lnTo>
                      <a:close/>
                    </a:path>
                  </a:pathLst>
                </a:custGeom>
                <a:solidFill>
                  <a:schemeClr val="bg1">
                    <a:lumMod val="95000"/>
                  </a:schemeClr>
                </a:solidFill>
                <a:ln>
                  <a:solidFill>
                    <a:srgbClr val="A0C9CA"/>
                  </a:solidFill>
                </a:ln>
              </p:spPr>
              <p:style>
                <a:lnRef idx="2">
                  <a:schemeClr val="accent1">
                    <a:shade val="15000"/>
                  </a:schemeClr>
                </a:lnRef>
                <a:fillRef idx="1">
                  <a:schemeClr val="accent1"/>
                </a:fillRef>
                <a:effectRef idx="0">
                  <a:schemeClr val="accent1"/>
                </a:effectRef>
                <a:fontRef idx="minor">
                  <a:schemeClr val="lt1"/>
                </a:fontRef>
              </p:style>
              <p:txBody>
                <a:bodyPr wrap="square" rtlCol="1" anchor="ctr">
                  <a:noAutofit/>
                </a:bodyPr>
                <a:lstStyle/>
                <a:p>
                  <a:endParaRPr lang="en-US" sz="3200"/>
                </a:p>
              </p:txBody>
            </p:sp>
          </p:grpSp>
          <p:sp>
            <p:nvSpPr>
              <p:cNvPr id="72" name="مربع نص 25">
                <a:extLst>
                  <a:ext uri="{FF2B5EF4-FFF2-40B4-BE49-F238E27FC236}">
                    <a16:creationId xmlns:a16="http://schemas.microsoft.com/office/drawing/2014/main" id="{2C6C1661-297F-459A-A997-5E9F9E874744}"/>
                  </a:ext>
                </a:extLst>
              </p:cNvPr>
              <p:cNvSpPr txBox="1"/>
              <p:nvPr/>
            </p:nvSpPr>
            <p:spPr>
              <a:xfrm>
                <a:off x="1140110" y="1068606"/>
                <a:ext cx="1379609" cy="1134902"/>
              </a:xfrm>
              <a:prstGeom prst="rect">
                <a:avLst/>
              </a:prstGeom>
              <a:noFill/>
            </p:spPr>
            <p:txBody>
              <a:bodyPr wrap="square" rtlCol="1">
                <a:spAutoFit/>
              </a:bodyPr>
              <a:lstStyle/>
              <a:p>
                <a:pPr algn="ctr">
                  <a:lnSpc>
                    <a:spcPct val="115000"/>
                  </a:lnSpc>
                </a:pPr>
                <a:r>
                  <a:rPr lang="ar-SY"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تجاهل الشكوك المتعلقة بالاستمرارية</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
          <p:nvSpPr>
            <p:cNvPr id="63" name="TextBox 6">
              <a:extLst>
                <a:ext uri="{FF2B5EF4-FFF2-40B4-BE49-F238E27FC236}">
                  <a16:creationId xmlns:a16="http://schemas.microsoft.com/office/drawing/2014/main" id="{D9948189-7016-CCAB-9A2B-A15133516D0E}"/>
                </a:ext>
              </a:extLst>
            </p:cNvPr>
            <p:cNvSpPr txBox="1"/>
            <p:nvPr/>
          </p:nvSpPr>
          <p:spPr>
            <a:xfrm>
              <a:off x="3267126" y="1816223"/>
              <a:ext cx="886782" cy="987451"/>
            </a:xfrm>
            <a:prstGeom prst="rect">
              <a:avLst/>
            </a:prstGeom>
            <a:noFill/>
          </p:spPr>
          <p:txBody>
            <a:bodyPr wrap="none" rtlCol="0">
              <a:spAutoFit/>
            </a:bodyPr>
            <a:lstStyle/>
            <a:p>
              <a:pPr algn="just">
                <a:lnSpc>
                  <a:spcPct val="115000"/>
                </a:lnSpc>
              </a:pPr>
              <a:r>
                <a:rPr lang="en-GB" sz="5400" b="1" kern="1200">
                  <a:solidFill>
                    <a:srgbClr val="FFFFFF"/>
                  </a:solidFill>
                  <a:effectLst/>
                  <a:latin typeface="Calibri" panose="020F0502020204030204" pitchFamily="34" charset="0"/>
                  <a:ea typeface="Calibri" panose="020F0502020204030204" pitchFamily="34" charset="0"/>
                  <a:cs typeface="Activist Light"/>
                </a:rPr>
                <a:t>04</a:t>
              </a:r>
              <a:endParaRPr lang="en-US" sz="54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89" name="Group 88">
            <a:extLst>
              <a:ext uri="{FF2B5EF4-FFF2-40B4-BE49-F238E27FC236}">
                <a16:creationId xmlns:a16="http://schemas.microsoft.com/office/drawing/2014/main" id="{9ABECD0E-BB38-8F97-DA49-F7A74BCAB6F3}"/>
              </a:ext>
            </a:extLst>
          </p:cNvPr>
          <p:cNvGrpSpPr/>
          <p:nvPr/>
        </p:nvGrpSpPr>
        <p:grpSpPr>
          <a:xfrm>
            <a:off x="4872648" y="2034572"/>
            <a:ext cx="2172422" cy="3447371"/>
            <a:chOff x="4872648" y="1739604"/>
            <a:chExt cx="2172422" cy="3447371"/>
          </a:xfrm>
        </p:grpSpPr>
        <p:grpSp>
          <p:nvGrpSpPr>
            <p:cNvPr id="60" name="مجموعة 7">
              <a:extLst>
                <a:ext uri="{FF2B5EF4-FFF2-40B4-BE49-F238E27FC236}">
                  <a16:creationId xmlns:a16="http://schemas.microsoft.com/office/drawing/2014/main" id="{431C5A08-3B7D-4490-6338-5D89F383A480}"/>
                </a:ext>
              </a:extLst>
            </p:cNvPr>
            <p:cNvGrpSpPr/>
            <p:nvPr/>
          </p:nvGrpSpPr>
          <p:grpSpPr>
            <a:xfrm>
              <a:off x="4872648" y="1739604"/>
              <a:ext cx="2172422" cy="3447371"/>
              <a:chOff x="2301132" y="31793"/>
              <a:chExt cx="1390650" cy="2206930"/>
            </a:xfrm>
          </p:grpSpPr>
          <p:grpSp>
            <p:nvGrpSpPr>
              <p:cNvPr id="75" name="مجموعة 20">
                <a:extLst>
                  <a:ext uri="{FF2B5EF4-FFF2-40B4-BE49-F238E27FC236}">
                    <a16:creationId xmlns:a16="http://schemas.microsoft.com/office/drawing/2014/main" id="{B17CFA06-69F5-5490-AC23-A5489C1BF3B4}"/>
                  </a:ext>
                </a:extLst>
              </p:cNvPr>
              <p:cNvGrpSpPr/>
              <p:nvPr/>
            </p:nvGrpSpPr>
            <p:grpSpPr>
              <a:xfrm>
                <a:off x="2301132" y="31793"/>
                <a:ext cx="1390650" cy="2206930"/>
                <a:chOff x="2301132" y="31793"/>
                <a:chExt cx="1390650" cy="2206930"/>
              </a:xfrm>
            </p:grpSpPr>
            <p:sp>
              <p:nvSpPr>
                <p:cNvPr id="77" name="شكل بيضاوي 22">
                  <a:extLst>
                    <a:ext uri="{FF2B5EF4-FFF2-40B4-BE49-F238E27FC236}">
                      <a16:creationId xmlns:a16="http://schemas.microsoft.com/office/drawing/2014/main" id="{CF4B5882-68CC-D3DA-75A4-176F0E84CEDB}"/>
                    </a:ext>
                  </a:extLst>
                </p:cNvPr>
                <p:cNvSpPr/>
                <p:nvPr/>
              </p:nvSpPr>
              <p:spPr>
                <a:xfrm>
                  <a:off x="2612380" y="31793"/>
                  <a:ext cx="768154" cy="768154"/>
                </a:xfrm>
                <a:prstGeom prst="ellipse">
                  <a:avLst/>
                </a:prstGeom>
                <a:solidFill>
                  <a:srgbClr val="FFD366"/>
                </a:solidFill>
                <a:ln w="57150">
                  <a:solidFill>
                    <a:srgbClr val="FFD366"/>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endParaRPr lang="en-US" sz="3200"/>
                </a:p>
              </p:txBody>
            </p:sp>
            <p:sp>
              <p:nvSpPr>
                <p:cNvPr id="78" name="شكل حر: شكل 23">
                  <a:extLst>
                    <a:ext uri="{FF2B5EF4-FFF2-40B4-BE49-F238E27FC236}">
                      <a16:creationId xmlns:a16="http://schemas.microsoft.com/office/drawing/2014/main" id="{25E763A6-C502-33A5-5573-4DAEBE66A623}"/>
                    </a:ext>
                  </a:extLst>
                </p:cNvPr>
                <p:cNvSpPr/>
                <p:nvPr/>
              </p:nvSpPr>
              <p:spPr>
                <a:xfrm>
                  <a:off x="2301132" y="238198"/>
                  <a:ext cx="1390650" cy="2000525"/>
                </a:xfrm>
                <a:custGeom>
                  <a:avLst/>
                  <a:gdLst>
                    <a:gd name="connsiteX0" fmla="*/ 202850 w 1390650"/>
                    <a:gd name="connsiteY0" fmla="*/ 0 h 1387734"/>
                    <a:gd name="connsiteX1" fmla="*/ 197385 w 1390650"/>
                    <a:gd name="connsiteY1" fmla="*/ 54213 h 1387734"/>
                    <a:gd name="connsiteX2" fmla="*/ 695325 w 1390650"/>
                    <a:gd name="connsiteY2" fmla="*/ 552153 h 1387734"/>
                    <a:gd name="connsiteX3" fmla="*/ 1193265 w 1390650"/>
                    <a:gd name="connsiteY3" fmla="*/ 54213 h 1387734"/>
                    <a:gd name="connsiteX4" fmla="*/ 1187800 w 1390650"/>
                    <a:gd name="connsiteY4" fmla="*/ 0 h 1387734"/>
                    <a:gd name="connsiteX5" fmla="*/ 1205582 w 1390650"/>
                    <a:gd name="connsiteY5" fmla="*/ 1793 h 1387734"/>
                    <a:gd name="connsiteX6" fmla="*/ 1390650 w 1390650"/>
                    <a:gd name="connsiteY6" fmla="*/ 228864 h 1387734"/>
                    <a:gd name="connsiteX7" fmla="*/ 1390650 w 1390650"/>
                    <a:gd name="connsiteY7" fmla="*/ 1155954 h 1387734"/>
                    <a:gd name="connsiteX8" fmla="*/ 1158870 w 1390650"/>
                    <a:gd name="connsiteY8" fmla="*/ 1387734 h 1387734"/>
                    <a:gd name="connsiteX9" fmla="*/ 231780 w 1390650"/>
                    <a:gd name="connsiteY9" fmla="*/ 1387734 h 1387734"/>
                    <a:gd name="connsiteX10" fmla="*/ 0 w 1390650"/>
                    <a:gd name="connsiteY10" fmla="*/ 1155954 h 1387734"/>
                    <a:gd name="connsiteX11" fmla="*/ 0 w 1390650"/>
                    <a:gd name="connsiteY11" fmla="*/ 228864 h 1387734"/>
                    <a:gd name="connsiteX12" fmla="*/ 185068 w 1390650"/>
                    <a:gd name="connsiteY12" fmla="*/ 1793 h 1387734"/>
                    <a:gd name="connsiteX13" fmla="*/ 202850 w 1390650"/>
                    <a:gd name="connsiteY13" fmla="*/ 0 h 13877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390650" h="1387734">
                      <a:moveTo>
                        <a:pt x="202850" y="0"/>
                      </a:moveTo>
                      <a:lnTo>
                        <a:pt x="197385" y="54213"/>
                      </a:lnTo>
                      <a:cubicBezTo>
                        <a:pt x="197385" y="329218"/>
                        <a:pt x="420320" y="552153"/>
                        <a:pt x="695325" y="552153"/>
                      </a:cubicBezTo>
                      <a:cubicBezTo>
                        <a:pt x="970330" y="552153"/>
                        <a:pt x="1193265" y="329218"/>
                        <a:pt x="1193265" y="54213"/>
                      </a:cubicBezTo>
                      <a:lnTo>
                        <a:pt x="1187800" y="0"/>
                      </a:lnTo>
                      <a:lnTo>
                        <a:pt x="1205582" y="1793"/>
                      </a:lnTo>
                      <a:cubicBezTo>
                        <a:pt x="1311200" y="23406"/>
                        <a:pt x="1390650" y="116856"/>
                        <a:pt x="1390650" y="228864"/>
                      </a:cubicBezTo>
                      <a:lnTo>
                        <a:pt x="1390650" y="1155954"/>
                      </a:lnTo>
                      <a:cubicBezTo>
                        <a:pt x="1390650" y="1283963"/>
                        <a:pt x="1286879" y="1387734"/>
                        <a:pt x="1158870" y="1387734"/>
                      </a:cubicBezTo>
                      <a:lnTo>
                        <a:pt x="231780" y="1387734"/>
                      </a:lnTo>
                      <a:cubicBezTo>
                        <a:pt x="103771" y="1387734"/>
                        <a:pt x="0" y="1283963"/>
                        <a:pt x="0" y="1155954"/>
                      </a:cubicBezTo>
                      <a:lnTo>
                        <a:pt x="0" y="228864"/>
                      </a:lnTo>
                      <a:cubicBezTo>
                        <a:pt x="0" y="116856"/>
                        <a:pt x="79450" y="23406"/>
                        <a:pt x="185068" y="1793"/>
                      </a:cubicBezTo>
                      <a:lnTo>
                        <a:pt x="202850" y="0"/>
                      </a:lnTo>
                      <a:close/>
                    </a:path>
                  </a:pathLst>
                </a:custGeom>
                <a:solidFill>
                  <a:schemeClr val="bg1">
                    <a:lumMod val="95000"/>
                  </a:schemeClr>
                </a:solidFill>
                <a:ln>
                  <a:solidFill>
                    <a:srgbClr val="FFD366"/>
                  </a:solidFill>
                </a:ln>
              </p:spPr>
              <p:style>
                <a:lnRef idx="2">
                  <a:schemeClr val="accent1">
                    <a:shade val="15000"/>
                  </a:schemeClr>
                </a:lnRef>
                <a:fillRef idx="1">
                  <a:schemeClr val="accent1"/>
                </a:fillRef>
                <a:effectRef idx="0">
                  <a:schemeClr val="accent1"/>
                </a:effectRef>
                <a:fontRef idx="minor">
                  <a:schemeClr val="lt1"/>
                </a:fontRef>
              </p:style>
              <p:txBody>
                <a:bodyPr wrap="square" rtlCol="1" anchor="ctr">
                  <a:noAutofit/>
                </a:bodyPr>
                <a:lstStyle/>
                <a:p>
                  <a:endParaRPr lang="en-US" sz="3200"/>
                </a:p>
              </p:txBody>
            </p:sp>
          </p:grpSp>
          <p:sp>
            <p:nvSpPr>
              <p:cNvPr id="76" name="مربع نص 29">
                <a:extLst>
                  <a:ext uri="{FF2B5EF4-FFF2-40B4-BE49-F238E27FC236}">
                    <a16:creationId xmlns:a16="http://schemas.microsoft.com/office/drawing/2014/main" id="{075A5F37-45C7-3DB9-21AA-D72186AAF02F}"/>
                  </a:ext>
                </a:extLst>
              </p:cNvPr>
              <p:cNvSpPr txBox="1"/>
              <p:nvPr/>
            </p:nvSpPr>
            <p:spPr>
              <a:xfrm>
                <a:off x="2309940" y="1070192"/>
                <a:ext cx="1351903" cy="772364"/>
              </a:xfrm>
              <a:prstGeom prst="rect">
                <a:avLst/>
              </a:prstGeom>
              <a:noFill/>
            </p:spPr>
            <p:txBody>
              <a:bodyPr wrap="square" rtlCol="1">
                <a:spAutoFit/>
              </a:bodyPr>
              <a:lstStyle/>
              <a:p>
                <a:pPr algn="ctr">
                  <a:lnSpc>
                    <a:spcPct val="115000"/>
                  </a:lnSpc>
                </a:pPr>
                <a:r>
                  <a:rPr lang="ar-SY"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إهمال الأمور الرئيسية للمراجعة</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
          <p:nvSpPr>
            <p:cNvPr id="64" name="TextBox 6">
              <a:extLst>
                <a:ext uri="{FF2B5EF4-FFF2-40B4-BE49-F238E27FC236}">
                  <a16:creationId xmlns:a16="http://schemas.microsoft.com/office/drawing/2014/main" id="{E187B548-B864-7840-20FA-2FE18E5A0921}"/>
                </a:ext>
              </a:extLst>
            </p:cNvPr>
            <p:cNvSpPr txBox="1"/>
            <p:nvPr/>
          </p:nvSpPr>
          <p:spPr>
            <a:xfrm>
              <a:off x="5505990" y="1816223"/>
              <a:ext cx="886782" cy="987451"/>
            </a:xfrm>
            <a:prstGeom prst="rect">
              <a:avLst/>
            </a:prstGeom>
            <a:noFill/>
          </p:spPr>
          <p:txBody>
            <a:bodyPr wrap="none" rtlCol="0">
              <a:spAutoFit/>
            </a:bodyPr>
            <a:lstStyle/>
            <a:p>
              <a:pPr algn="just">
                <a:lnSpc>
                  <a:spcPct val="115000"/>
                </a:lnSpc>
              </a:pPr>
              <a:r>
                <a:rPr lang="en-GB" sz="5400" b="1" kern="1200">
                  <a:solidFill>
                    <a:srgbClr val="FFFFFF"/>
                  </a:solidFill>
                  <a:effectLst/>
                  <a:latin typeface="Calibri" panose="020F0502020204030204" pitchFamily="34" charset="0"/>
                  <a:ea typeface="Calibri" panose="020F0502020204030204" pitchFamily="34" charset="0"/>
                  <a:cs typeface="Activist Light"/>
                </a:rPr>
                <a:t>03</a:t>
              </a:r>
              <a:endParaRPr lang="en-US" sz="54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88" name="Group 87">
            <a:extLst>
              <a:ext uri="{FF2B5EF4-FFF2-40B4-BE49-F238E27FC236}">
                <a16:creationId xmlns:a16="http://schemas.microsoft.com/office/drawing/2014/main" id="{140F6F6C-22E0-C366-62F1-72A2227E2BB0}"/>
              </a:ext>
            </a:extLst>
          </p:cNvPr>
          <p:cNvGrpSpPr/>
          <p:nvPr/>
        </p:nvGrpSpPr>
        <p:grpSpPr>
          <a:xfrm>
            <a:off x="7061781" y="2034572"/>
            <a:ext cx="2233496" cy="3447373"/>
            <a:chOff x="7061781" y="1739604"/>
            <a:chExt cx="2233496" cy="3447373"/>
          </a:xfrm>
        </p:grpSpPr>
        <p:grpSp>
          <p:nvGrpSpPr>
            <p:cNvPr id="62" name="مجموعة 24">
              <a:extLst>
                <a:ext uri="{FF2B5EF4-FFF2-40B4-BE49-F238E27FC236}">
                  <a16:creationId xmlns:a16="http://schemas.microsoft.com/office/drawing/2014/main" id="{A070ABCD-2D8E-01B4-C686-5AB0592708E3}"/>
                </a:ext>
              </a:extLst>
            </p:cNvPr>
            <p:cNvGrpSpPr/>
            <p:nvPr/>
          </p:nvGrpSpPr>
          <p:grpSpPr>
            <a:xfrm>
              <a:off x="7061781" y="1739604"/>
              <a:ext cx="2233496" cy="3447373"/>
              <a:chOff x="3445780" y="31793"/>
              <a:chExt cx="1429744" cy="2206930"/>
            </a:xfrm>
          </p:grpSpPr>
          <p:grpSp>
            <p:nvGrpSpPr>
              <p:cNvPr id="67" name="مجموعة 25">
                <a:extLst>
                  <a:ext uri="{FF2B5EF4-FFF2-40B4-BE49-F238E27FC236}">
                    <a16:creationId xmlns:a16="http://schemas.microsoft.com/office/drawing/2014/main" id="{D6C91AFF-3FF1-CB78-C164-4DAC725904F3}"/>
                  </a:ext>
                </a:extLst>
              </p:cNvPr>
              <p:cNvGrpSpPr/>
              <p:nvPr/>
            </p:nvGrpSpPr>
            <p:grpSpPr>
              <a:xfrm>
                <a:off x="3484873" y="31793"/>
                <a:ext cx="1390650" cy="2206930"/>
                <a:chOff x="3484873" y="31793"/>
                <a:chExt cx="1390650" cy="2206930"/>
              </a:xfrm>
            </p:grpSpPr>
            <p:sp>
              <p:nvSpPr>
                <p:cNvPr id="69" name="شكل بيضاوي 27">
                  <a:extLst>
                    <a:ext uri="{FF2B5EF4-FFF2-40B4-BE49-F238E27FC236}">
                      <a16:creationId xmlns:a16="http://schemas.microsoft.com/office/drawing/2014/main" id="{765CE440-BF52-9B75-B79F-361C787B6D29}"/>
                    </a:ext>
                  </a:extLst>
                </p:cNvPr>
                <p:cNvSpPr/>
                <p:nvPr/>
              </p:nvSpPr>
              <p:spPr>
                <a:xfrm>
                  <a:off x="3796121" y="31793"/>
                  <a:ext cx="768154" cy="768154"/>
                </a:xfrm>
                <a:prstGeom prst="ellipse">
                  <a:avLst/>
                </a:prstGeom>
                <a:solidFill>
                  <a:srgbClr val="BFBFBF"/>
                </a:solidFill>
                <a:ln w="57150">
                  <a:solidFill>
                    <a:srgbClr val="BFBFBF"/>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endParaRPr lang="en-US" sz="3200"/>
                </a:p>
              </p:txBody>
            </p:sp>
            <p:sp>
              <p:nvSpPr>
                <p:cNvPr id="70" name="شكل حر: شكل 28">
                  <a:extLst>
                    <a:ext uri="{FF2B5EF4-FFF2-40B4-BE49-F238E27FC236}">
                      <a16:creationId xmlns:a16="http://schemas.microsoft.com/office/drawing/2014/main" id="{726837D1-3CCE-7CE7-34A5-4EC2E296FE02}"/>
                    </a:ext>
                  </a:extLst>
                </p:cNvPr>
                <p:cNvSpPr/>
                <p:nvPr/>
              </p:nvSpPr>
              <p:spPr>
                <a:xfrm>
                  <a:off x="3484873" y="238198"/>
                  <a:ext cx="1390650" cy="2000525"/>
                </a:xfrm>
                <a:custGeom>
                  <a:avLst/>
                  <a:gdLst>
                    <a:gd name="connsiteX0" fmla="*/ 202850 w 1390650"/>
                    <a:gd name="connsiteY0" fmla="*/ 0 h 1387734"/>
                    <a:gd name="connsiteX1" fmla="*/ 197385 w 1390650"/>
                    <a:gd name="connsiteY1" fmla="*/ 54213 h 1387734"/>
                    <a:gd name="connsiteX2" fmla="*/ 695325 w 1390650"/>
                    <a:gd name="connsiteY2" fmla="*/ 552153 h 1387734"/>
                    <a:gd name="connsiteX3" fmla="*/ 1193265 w 1390650"/>
                    <a:gd name="connsiteY3" fmla="*/ 54213 h 1387734"/>
                    <a:gd name="connsiteX4" fmla="*/ 1187800 w 1390650"/>
                    <a:gd name="connsiteY4" fmla="*/ 0 h 1387734"/>
                    <a:gd name="connsiteX5" fmla="*/ 1205582 w 1390650"/>
                    <a:gd name="connsiteY5" fmla="*/ 1793 h 1387734"/>
                    <a:gd name="connsiteX6" fmla="*/ 1390650 w 1390650"/>
                    <a:gd name="connsiteY6" fmla="*/ 228864 h 1387734"/>
                    <a:gd name="connsiteX7" fmla="*/ 1390650 w 1390650"/>
                    <a:gd name="connsiteY7" fmla="*/ 1155954 h 1387734"/>
                    <a:gd name="connsiteX8" fmla="*/ 1158870 w 1390650"/>
                    <a:gd name="connsiteY8" fmla="*/ 1387734 h 1387734"/>
                    <a:gd name="connsiteX9" fmla="*/ 231780 w 1390650"/>
                    <a:gd name="connsiteY9" fmla="*/ 1387734 h 1387734"/>
                    <a:gd name="connsiteX10" fmla="*/ 0 w 1390650"/>
                    <a:gd name="connsiteY10" fmla="*/ 1155954 h 1387734"/>
                    <a:gd name="connsiteX11" fmla="*/ 0 w 1390650"/>
                    <a:gd name="connsiteY11" fmla="*/ 228864 h 1387734"/>
                    <a:gd name="connsiteX12" fmla="*/ 185068 w 1390650"/>
                    <a:gd name="connsiteY12" fmla="*/ 1793 h 1387734"/>
                    <a:gd name="connsiteX13" fmla="*/ 202850 w 1390650"/>
                    <a:gd name="connsiteY13" fmla="*/ 0 h 13877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390650" h="1387734">
                      <a:moveTo>
                        <a:pt x="202850" y="0"/>
                      </a:moveTo>
                      <a:lnTo>
                        <a:pt x="197385" y="54213"/>
                      </a:lnTo>
                      <a:cubicBezTo>
                        <a:pt x="197385" y="329218"/>
                        <a:pt x="420320" y="552153"/>
                        <a:pt x="695325" y="552153"/>
                      </a:cubicBezTo>
                      <a:cubicBezTo>
                        <a:pt x="970330" y="552153"/>
                        <a:pt x="1193265" y="329218"/>
                        <a:pt x="1193265" y="54213"/>
                      </a:cubicBezTo>
                      <a:lnTo>
                        <a:pt x="1187800" y="0"/>
                      </a:lnTo>
                      <a:lnTo>
                        <a:pt x="1205582" y="1793"/>
                      </a:lnTo>
                      <a:cubicBezTo>
                        <a:pt x="1311200" y="23406"/>
                        <a:pt x="1390650" y="116856"/>
                        <a:pt x="1390650" y="228864"/>
                      </a:cubicBezTo>
                      <a:lnTo>
                        <a:pt x="1390650" y="1155954"/>
                      </a:lnTo>
                      <a:cubicBezTo>
                        <a:pt x="1390650" y="1283963"/>
                        <a:pt x="1286879" y="1387734"/>
                        <a:pt x="1158870" y="1387734"/>
                      </a:cubicBezTo>
                      <a:lnTo>
                        <a:pt x="231780" y="1387734"/>
                      </a:lnTo>
                      <a:cubicBezTo>
                        <a:pt x="103771" y="1387734"/>
                        <a:pt x="0" y="1283963"/>
                        <a:pt x="0" y="1155954"/>
                      </a:cubicBezTo>
                      <a:lnTo>
                        <a:pt x="0" y="228864"/>
                      </a:lnTo>
                      <a:cubicBezTo>
                        <a:pt x="0" y="116856"/>
                        <a:pt x="79450" y="23406"/>
                        <a:pt x="185068" y="1793"/>
                      </a:cubicBezTo>
                      <a:lnTo>
                        <a:pt x="202850" y="0"/>
                      </a:lnTo>
                      <a:close/>
                    </a:path>
                  </a:pathLst>
                </a:custGeom>
                <a:solidFill>
                  <a:schemeClr val="bg1">
                    <a:lumMod val="95000"/>
                  </a:schemeClr>
                </a:solidFill>
                <a:ln>
                  <a:solidFill>
                    <a:srgbClr val="BFBFBF"/>
                  </a:solidFill>
                </a:ln>
              </p:spPr>
              <p:style>
                <a:lnRef idx="2">
                  <a:schemeClr val="accent1">
                    <a:shade val="15000"/>
                  </a:schemeClr>
                </a:lnRef>
                <a:fillRef idx="1">
                  <a:schemeClr val="accent1"/>
                </a:fillRef>
                <a:effectRef idx="0">
                  <a:schemeClr val="accent1"/>
                </a:effectRef>
                <a:fontRef idx="minor">
                  <a:schemeClr val="lt1"/>
                </a:fontRef>
              </p:style>
              <p:txBody>
                <a:bodyPr wrap="square" rtlCol="1" anchor="ctr">
                  <a:noAutofit/>
                </a:bodyPr>
                <a:lstStyle/>
                <a:p>
                  <a:endParaRPr lang="en-US" sz="3200"/>
                </a:p>
              </p:txBody>
            </p:sp>
          </p:grpSp>
          <p:sp>
            <p:nvSpPr>
              <p:cNvPr id="68" name="مربع نص 25">
                <a:extLst>
                  <a:ext uri="{FF2B5EF4-FFF2-40B4-BE49-F238E27FC236}">
                    <a16:creationId xmlns:a16="http://schemas.microsoft.com/office/drawing/2014/main" id="{427DD704-3AB3-7BF7-762E-F502A2D7D768}"/>
                  </a:ext>
                </a:extLst>
              </p:cNvPr>
              <p:cNvSpPr txBox="1"/>
              <p:nvPr/>
            </p:nvSpPr>
            <p:spPr>
              <a:xfrm>
                <a:off x="3445780" y="1176758"/>
                <a:ext cx="1429744" cy="772364"/>
              </a:xfrm>
              <a:prstGeom prst="rect">
                <a:avLst/>
              </a:prstGeom>
            </p:spPr>
            <p:txBody>
              <a:bodyPr wrap="square" rtlCol="1">
                <a:spAutoFit/>
              </a:bodyPr>
              <a:lstStyle/>
              <a:p>
                <a:pPr algn="ctr">
                  <a:lnSpc>
                    <a:spcPct val="115000"/>
                  </a:lnSpc>
                </a:pPr>
                <a:r>
                  <a:rPr lang="ar-SY" sz="32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عدم تقديم رأي واضح</a:t>
                </a:r>
                <a:endParaRPr lang="en-US"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
          <p:nvSpPr>
            <p:cNvPr id="65" name="TextBox 6">
              <a:extLst>
                <a:ext uri="{FF2B5EF4-FFF2-40B4-BE49-F238E27FC236}">
                  <a16:creationId xmlns:a16="http://schemas.microsoft.com/office/drawing/2014/main" id="{3EA15938-EB9E-A593-168B-F853A88CB8C4}"/>
                </a:ext>
              </a:extLst>
            </p:cNvPr>
            <p:cNvSpPr txBox="1"/>
            <p:nvPr/>
          </p:nvSpPr>
          <p:spPr>
            <a:xfrm>
              <a:off x="7740687" y="1816223"/>
              <a:ext cx="886782" cy="987451"/>
            </a:xfrm>
            <a:prstGeom prst="rect">
              <a:avLst/>
            </a:prstGeom>
            <a:noFill/>
          </p:spPr>
          <p:txBody>
            <a:bodyPr wrap="none" rtlCol="0">
              <a:spAutoFit/>
            </a:bodyPr>
            <a:lstStyle/>
            <a:p>
              <a:pPr algn="just">
                <a:lnSpc>
                  <a:spcPct val="115000"/>
                </a:lnSpc>
              </a:pPr>
              <a:r>
                <a:rPr lang="en-GB" sz="5400" b="1" kern="1200">
                  <a:solidFill>
                    <a:srgbClr val="FFFFFF"/>
                  </a:solidFill>
                  <a:effectLst/>
                  <a:latin typeface="Calibri" panose="020F0502020204030204" pitchFamily="34" charset="0"/>
                  <a:ea typeface="Calibri" panose="020F0502020204030204" pitchFamily="34" charset="0"/>
                  <a:cs typeface="Activist Light"/>
                </a:rPr>
                <a:t>02</a:t>
              </a:r>
              <a:endParaRPr lang="en-US" sz="54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87" name="Group 86">
            <a:extLst>
              <a:ext uri="{FF2B5EF4-FFF2-40B4-BE49-F238E27FC236}">
                <a16:creationId xmlns:a16="http://schemas.microsoft.com/office/drawing/2014/main" id="{62445E4B-01C5-2CA1-AB5B-67A7A57018D5}"/>
              </a:ext>
            </a:extLst>
          </p:cNvPr>
          <p:cNvGrpSpPr/>
          <p:nvPr/>
        </p:nvGrpSpPr>
        <p:grpSpPr>
          <a:xfrm>
            <a:off x="9277183" y="2034572"/>
            <a:ext cx="2397518" cy="3447373"/>
            <a:chOff x="9277183" y="1739604"/>
            <a:chExt cx="2397518" cy="3447373"/>
          </a:xfrm>
        </p:grpSpPr>
        <p:grpSp>
          <p:nvGrpSpPr>
            <p:cNvPr id="59" name="مجموعة 29">
              <a:extLst>
                <a:ext uri="{FF2B5EF4-FFF2-40B4-BE49-F238E27FC236}">
                  <a16:creationId xmlns:a16="http://schemas.microsoft.com/office/drawing/2014/main" id="{5DC8A6FD-2B3D-C298-77A9-92A25D17C8BD}"/>
                </a:ext>
              </a:extLst>
            </p:cNvPr>
            <p:cNvGrpSpPr/>
            <p:nvPr/>
          </p:nvGrpSpPr>
          <p:grpSpPr>
            <a:xfrm>
              <a:off x="9277183" y="1739604"/>
              <a:ext cx="2397518" cy="3447373"/>
              <a:chOff x="4553467" y="31793"/>
              <a:chExt cx="1534741" cy="2206930"/>
            </a:xfrm>
          </p:grpSpPr>
          <p:grpSp>
            <p:nvGrpSpPr>
              <p:cNvPr id="79" name="مجموعة 30">
                <a:extLst>
                  <a:ext uri="{FF2B5EF4-FFF2-40B4-BE49-F238E27FC236}">
                    <a16:creationId xmlns:a16="http://schemas.microsoft.com/office/drawing/2014/main" id="{111A060A-131A-48EF-76DC-D4104623035E}"/>
                  </a:ext>
                </a:extLst>
              </p:cNvPr>
              <p:cNvGrpSpPr/>
              <p:nvPr/>
            </p:nvGrpSpPr>
            <p:grpSpPr>
              <a:xfrm>
                <a:off x="4602266" y="31793"/>
                <a:ext cx="1390650" cy="2206930"/>
                <a:chOff x="4602266" y="31793"/>
                <a:chExt cx="1390650" cy="2206930"/>
              </a:xfrm>
            </p:grpSpPr>
            <p:sp>
              <p:nvSpPr>
                <p:cNvPr id="81" name="شكل بيضاوي 64">
                  <a:extLst>
                    <a:ext uri="{FF2B5EF4-FFF2-40B4-BE49-F238E27FC236}">
                      <a16:creationId xmlns:a16="http://schemas.microsoft.com/office/drawing/2014/main" id="{99652300-E005-4BC5-9F5F-E910D0BD0FF9}"/>
                    </a:ext>
                  </a:extLst>
                </p:cNvPr>
                <p:cNvSpPr/>
                <p:nvPr/>
              </p:nvSpPr>
              <p:spPr>
                <a:xfrm>
                  <a:off x="4913514" y="31793"/>
                  <a:ext cx="768154" cy="768154"/>
                </a:xfrm>
                <a:prstGeom prst="ellipse">
                  <a:avLst/>
                </a:prstGeom>
                <a:solidFill>
                  <a:srgbClr val="168489"/>
                </a:solidFill>
                <a:ln w="57150">
                  <a:solidFill>
                    <a:srgbClr val="168489"/>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endParaRPr lang="en-US" sz="3200"/>
                </a:p>
              </p:txBody>
            </p:sp>
            <p:sp>
              <p:nvSpPr>
                <p:cNvPr id="82" name="شكل حر: شكل 70">
                  <a:extLst>
                    <a:ext uri="{FF2B5EF4-FFF2-40B4-BE49-F238E27FC236}">
                      <a16:creationId xmlns:a16="http://schemas.microsoft.com/office/drawing/2014/main" id="{08A8F904-1798-AE9B-2DEA-CFE61FB61FB3}"/>
                    </a:ext>
                  </a:extLst>
                </p:cNvPr>
                <p:cNvSpPr/>
                <p:nvPr/>
              </p:nvSpPr>
              <p:spPr>
                <a:xfrm>
                  <a:off x="4602266" y="238198"/>
                  <a:ext cx="1390650" cy="2000525"/>
                </a:xfrm>
                <a:custGeom>
                  <a:avLst/>
                  <a:gdLst>
                    <a:gd name="connsiteX0" fmla="*/ 202850 w 1390650"/>
                    <a:gd name="connsiteY0" fmla="*/ 0 h 1387734"/>
                    <a:gd name="connsiteX1" fmla="*/ 197385 w 1390650"/>
                    <a:gd name="connsiteY1" fmla="*/ 54213 h 1387734"/>
                    <a:gd name="connsiteX2" fmla="*/ 695325 w 1390650"/>
                    <a:gd name="connsiteY2" fmla="*/ 552153 h 1387734"/>
                    <a:gd name="connsiteX3" fmla="*/ 1193265 w 1390650"/>
                    <a:gd name="connsiteY3" fmla="*/ 54213 h 1387734"/>
                    <a:gd name="connsiteX4" fmla="*/ 1187800 w 1390650"/>
                    <a:gd name="connsiteY4" fmla="*/ 0 h 1387734"/>
                    <a:gd name="connsiteX5" fmla="*/ 1205582 w 1390650"/>
                    <a:gd name="connsiteY5" fmla="*/ 1793 h 1387734"/>
                    <a:gd name="connsiteX6" fmla="*/ 1390650 w 1390650"/>
                    <a:gd name="connsiteY6" fmla="*/ 228864 h 1387734"/>
                    <a:gd name="connsiteX7" fmla="*/ 1390650 w 1390650"/>
                    <a:gd name="connsiteY7" fmla="*/ 1155954 h 1387734"/>
                    <a:gd name="connsiteX8" fmla="*/ 1158870 w 1390650"/>
                    <a:gd name="connsiteY8" fmla="*/ 1387734 h 1387734"/>
                    <a:gd name="connsiteX9" fmla="*/ 231780 w 1390650"/>
                    <a:gd name="connsiteY9" fmla="*/ 1387734 h 1387734"/>
                    <a:gd name="connsiteX10" fmla="*/ 0 w 1390650"/>
                    <a:gd name="connsiteY10" fmla="*/ 1155954 h 1387734"/>
                    <a:gd name="connsiteX11" fmla="*/ 0 w 1390650"/>
                    <a:gd name="connsiteY11" fmla="*/ 228864 h 1387734"/>
                    <a:gd name="connsiteX12" fmla="*/ 185068 w 1390650"/>
                    <a:gd name="connsiteY12" fmla="*/ 1793 h 1387734"/>
                    <a:gd name="connsiteX13" fmla="*/ 202850 w 1390650"/>
                    <a:gd name="connsiteY13" fmla="*/ 0 h 13877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390650" h="1387734">
                      <a:moveTo>
                        <a:pt x="202850" y="0"/>
                      </a:moveTo>
                      <a:lnTo>
                        <a:pt x="197385" y="54213"/>
                      </a:lnTo>
                      <a:cubicBezTo>
                        <a:pt x="197385" y="329218"/>
                        <a:pt x="420320" y="552153"/>
                        <a:pt x="695325" y="552153"/>
                      </a:cubicBezTo>
                      <a:cubicBezTo>
                        <a:pt x="970330" y="552153"/>
                        <a:pt x="1193265" y="329218"/>
                        <a:pt x="1193265" y="54213"/>
                      </a:cubicBezTo>
                      <a:lnTo>
                        <a:pt x="1187800" y="0"/>
                      </a:lnTo>
                      <a:lnTo>
                        <a:pt x="1205582" y="1793"/>
                      </a:lnTo>
                      <a:cubicBezTo>
                        <a:pt x="1311200" y="23406"/>
                        <a:pt x="1390650" y="116856"/>
                        <a:pt x="1390650" y="228864"/>
                      </a:cubicBezTo>
                      <a:lnTo>
                        <a:pt x="1390650" y="1155954"/>
                      </a:lnTo>
                      <a:cubicBezTo>
                        <a:pt x="1390650" y="1283963"/>
                        <a:pt x="1286879" y="1387734"/>
                        <a:pt x="1158870" y="1387734"/>
                      </a:cubicBezTo>
                      <a:lnTo>
                        <a:pt x="231780" y="1387734"/>
                      </a:lnTo>
                      <a:cubicBezTo>
                        <a:pt x="103771" y="1387734"/>
                        <a:pt x="0" y="1283963"/>
                        <a:pt x="0" y="1155954"/>
                      </a:cubicBezTo>
                      <a:lnTo>
                        <a:pt x="0" y="228864"/>
                      </a:lnTo>
                      <a:cubicBezTo>
                        <a:pt x="0" y="116856"/>
                        <a:pt x="79450" y="23406"/>
                        <a:pt x="185068" y="1793"/>
                      </a:cubicBezTo>
                      <a:lnTo>
                        <a:pt x="202850" y="0"/>
                      </a:lnTo>
                      <a:close/>
                    </a:path>
                  </a:pathLst>
                </a:custGeom>
                <a:solidFill>
                  <a:schemeClr val="bg1">
                    <a:lumMod val="95000"/>
                  </a:schemeClr>
                </a:solidFill>
                <a:ln>
                  <a:solidFill>
                    <a:srgbClr val="168489"/>
                  </a:solidFill>
                </a:ln>
              </p:spPr>
              <p:style>
                <a:lnRef idx="2">
                  <a:schemeClr val="accent1">
                    <a:shade val="15000"/>
                  </a:schemeClr>
                </a:lnRef>
                <a:fillRef idx="1">
                  <a:schemeClr val="accent1"/>
                </a:fillRef>
                <a:effectRef idx="0">
                  <a:schemeClr val="accent1"/>
                </a:effectRef>
                <a:fontRef idx="minor">
                  <a:schemeClr val="lt1"/>
                </a:fontRef>
              </p:style>
              <p:txBody>
                <a:bodyPr wrap="square" rtlCol="1" anchor="ctr">
                  <a:noAutofit/>
                </a:bodyPr>
                <a:lstStyle/>
                <a:p>
                  <a:endParaRPr lang="en-US" sz="3200"/>
                </a:p>
              </p:txBody>
            </p:sp>
          </p:grpSp>
          <p:sp>
            <p:nvSpPr>
              <p:cNvPr id="80" name="مربع نص 25">
                <a:extLst>
                  <a:ext uri="{FF2B5EF4-FFF2-40B4-BE49-F238E27FC236}">
                    <a16:creationId xmlns:a16="http://schemas.microsoft.com/office/drawing/2014/main" id="{1DB2A5AC-4B6F-EAEA-33D2-B1858FF000DB}"/>
                  </a:ext>
                </a:extLst>
              </p:cNvPr>
              <p:cNvSpPr txBox="1"/>
              <p:nvPr/>
            </p:nvSpPr>
            <p:spPr>
              <a:xfrm>
                <a:off x="4553467" y="1019199"/>
                <a:ext cx="1534741" cy="1117539"/>
              </a:xfrm>
              <a:prstGeom prst="rect">
                <a:avLst/>
              </a:prstGeom>
              <a:noFill/>
            </p:spPr>
            <p:txBody>
              <a:bodyPr wrap="square" rtlCol="1">
                <a:spAutoFit/>
              </a:bodyPr>
              <a:lstStyle/>
              <a:p>
                <a:pPr algn="ctr" rtl="1">
                  <a:lnSpc>
                    <a:spcPct val="113000"/>
                  </a:lnSpc>
                </a:pPr>
                <a:r>
                  <a:rPr lang="ar-SY" sz="32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عدم الالتزام بالمعايير الدولية للتدقيق (</a:t>
                </a:r>
                <a:r>
                  <a:rPr lang="en-US" sz="32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ISA</a:t>
                </a:r>
                <a:r>
                  <a:rPr lang="ar-SY" sz="32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a:t>
                </a:r>
                <a:endParaRPr lang="en-US"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
          <p:nvSpPr>
            <p:cNvPr id="66" name="TextBox 6">
              <a:extLst>
                <a:ext uri="{FF2B5EF4-FFF2-40B4-BE49-F238E27FC236}">
                  <a16:creationId xmlns:a16="http://schemas.microsoft.com/office/drawing/2014/main" id="{312FFEBE-3F60-E384-3460-21DB6FB519E0}"/>
                </a:ext>
              </a:extLst>
            </p:cNvPr>
            <p:cNvSpPr txBox="1"/>
            <p:nvPr/>
          </p:nvSpPr>
          <p:spPr>
            <a:xfrm>
              <a:off x="9974676" y="1816223"/>
              <a:ext cx="886782" cy="987451"/>
            </a:xfrm>
            <a:prstGeom prst="rect">
              <a:avLst/>
            </a:prstGeom>
            <a:noFill/>
          </p:spPr>
          <p:txBody>
            <a:bodyPr wrap="none" rtlCol="0">
              <a:spAutoFit/>
            </a:bodyPr>
            <a:lstStyle/>
            <a:p>
              <a:pPr algn="just">
                <a:lnSpc>
                  <a:spcPct val="115000"/>
                </a:lnSpc>
              </a:pPr>
              <a:r>
                <a:rPr lang="en-GB" sz="5400" b="1" kern="1200" dirty="0">
                  <a:solidFill>
                    <a:srgbClr val="FFFFFF"/>
                  </a:solidFill>
                  <a:effectLst/>
                  <a:latin typeface="Calibri" panose="020F0502020204030204" pitchFamily="34" charset="0"/>
                  <a:ea typeface="Calibri" panose="020F0502020204030204" pitchFamily="34" charset="0"/>
                  <a:cs typeface="Activist Light"/>
                </a:rPr>
                <a:t>01</a:t>
              </a:r>
              <a:endParaRPr lang="en-US" sz="54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Tree>
    <p:extLst>
      <p:ext uri="{BB962C8B-B14F-4D97-AF65-F5344CB8AC3E}">
        <p14:creationId xmlns:p14="http://schemas.microsoft.com/office/powerpoint/2010/main" val="2049281705"/>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87"/>
                                        </p:tgtEl>
                                        <p:attrNameLst>
                                          <p:attrName>style.visibility</p:attrName>
                                        </p:attrNameLst>
                                      </p:cBhvr>
                                      <p:to>
                                        <p:strVal val="visible"/>
                                      </p:to>
                                    </p:set>
                                    <p:anim calcmode="lin" valueType="num">
                                      <p:cBhvr additive="base">
                                        <p:cTn id="7" dur="500" fill="hold"/>
                                        <p:tgtEl>
                                          <p:spTgt spid="87"/>
                                        </p:tgtEl>
                                        <p:attrNameLst>
                                          <p:attrName>ppt_x</p:attrName>
                                        </p:attrNameLst>
                                      </p:cBhvr>
                                      <p:tavLst>
                                        <p:tav tm="0">
                                          <p:val>
                                            <p:strVal val="#ppt_x"/>
                                          </p:val>
                                        </p:tav>
                                        <p:tav tm="100000">
                                          <p:val>
                                            <p:strVal val="#ppt_x"/>
                                          </p:val>
                                        </p:tav>
                                      </p:tavLst>
                                    </p:anim>
                                    <p:anim calcmode="lin" valueType="num">
                                      <p:cBhvr additive="base">
                                        <p:cTn id="8" dur="500" fill="hold"/>
                                        <p:tgtEl>
                                          <p:spTgt spid="8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88"/>
                                        </p:tgtEl>
                                        <p:attrNameLst>
                                          <p:attrName>style.visibility</p:attrName>
                                        </p:attrNameLst>
                                      </p:cBhvr>
                                      <p:to>
                                        <p:strVal val="visible"/>
                                      </p:to>
                                    </p:set>
                                    <p:anim calcmode="lin" valueType="num">
                                      <p:cBhvr additive="base">
                                        <p:cTn id="13" dur="500" fill="hold"/>
                                        <p:tgtEl>
                                          <p:spTgt spid="88"/>
                                        </p:tgtEl>
                                        <p:attrNameLst>
                                          <p:attrName>ppt_x</p:attrName>
                                        </p:attrNameLst>
                                      </p:cBhvr>
                                      <p:tavLst>
                                        <p:tav tm="0">
                                          <p:val>
                                            <p:strVal val="#ppt_x"/>
                                          </p:val>
                                        </p:tav>
                                        <p:tav tm="100000">
                                          <p:val>
                                            <p:strVal val="#ppt_x"/>
                                          </p:val>
                                        </p:tav>
                                      </p:tavLst>
                                    </p:anim>
                                    <p:anim calcmode="lin" valueType="num">
                                      <p:cBhvr additive="base">
                                        <p:cTn id="14" dur="500" fill="hold"/>
                                        <p:tgtEl>
                                          <p:spTgt spid="88"/>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89"/>
                                        </p:tgtEl>
                                        <p:attrNameLst>
                                          <p:attrName>style.visibility</p:attrName>
                                        </p:attrNameLst>
                                      </p:cBhvr>
                                      <p:to>
                                        <p:strVal val="visible"/>
                                      </p:to>
                                    </p:set>
                                    <p:anim calcmode="lin" valueType="num">
                                      <p:cBhvr additive="base">
                                        <p:cTn id="19" dur="500" fill="hold"/>
                                        <p:tgtEl>
                                          <p:spTgt spid="89"/>
                                        </p:tgtEl>
                                        <p:attrNameLst>
                                          <p:attrName>ppt_x</p:attrName>
                                        </p:attrNameLst>
                                      </p:cBhvr>
                                      <p:tavLst>
                                        <p:tav tm="0">
                                          <p:val>
                                            <p:strVal val="#ppt_x"/>
                                          </p:val>
                                        </p:tav>
                                        <p:tav tm="100000">
                                          <p:val>
                                            <p:strVal val="#ppt_x"/>
                                          </p:val>
                                        </p:tav>
                                      </p:tavLst>
                                    </p:anim>
                                    <p:anim calcmode="lin" valueType="num">
                                      <p:cBhvr additive="base">
                                        <p:cTn id="20" dur="500" fill="hold"/>
                                        <p:tgtEl>
                                          <p:spTgt spid="89"/>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90"/>
                                        </p:tgtEl>
                                        <p:attrNameLst>
                                          <p:attrName>style.visibility</p:attrName>
                                        </p:attrNameLst>
                                      </p:cBhvr>
                                      <p:to>
                                        <p:strVal val="visible"/>
                                      </p:to>
                                    </p:set>
                                    <p:anim calcmode="lin" valueType="num">
                                      <p:cBhvr additive="base">
                                        <p:cTn id="25" dur="500" fill="hold"/>
                                        <p:tgtEl>
                                          <p:spTgt spid="90"/>
                                        </p:tgtEl>
                                        <p:attrNameLst>
                                          <p:attrName>ppt_x</p:attrName>
                                        </p:attrNameLst>
                                      </p:cBhvr>
                                      <p:tavLst>
                                        <p:tav tm="0">
                                          <p:val>
                                            <p:strVal val="#ppt_x"/>
                                          </p:val>
                                        </p:tav>
                                        <p:tav tm="100000">
                                          <p:val>
                                            <p:strVal val="#ppt_x"/>
                                          </p:val>
                                        </p:tav>
                                      </p:tavLst>
                                    </p:anim>
                                    <p:anim calcmode="lin" valueType="num">
                                      <p:cBhvr additive="base">
                                        <p:cTn id="26" dur="500" fill="hold"/>
                                        <p:tgtEl>
                                          <p:spTgt spid="90"/>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91"/>
                                        </p:tgtEl>
                                        <p:attrNameLst>
                                          <p:attrName>style.visibility</p:attrName>
                                        </p:attrNameLst>
                                      </p:cBhvr>
                                      <p:to>
                                        <p:strVal val="visible"/>
                                      </p:to>
                                    </p:set>
                                    <p:anim calcmode="lin" valueType="num">
                                      <p:cBhvr additive="base">
                                        <p:cTn id="31" dur="500" fill="hold"/>
                                        <p:tgtEl>
                                          <p:spTgt spid="91"/>
                                        </p:tgtEl>
                                        <p:attrNameLst>
                                          <p:attrName>ppt_x</p:attrName>
                                        </p:attrNameLst>
                                      </p:cBhvr>
                                      <p:tavLst>
                                        <p:tav tm="0">
                                          <p:val>
                                            <p:strVal val="#ppt_x"/>
                                          </p:val>
                                        </p:tav>
                                        <p:tav tm="100000">
                                          <p:val>
                                            <p:strVal val="#ppt_x"/>
                                          </p:val>
                                        </p:tav>
                                      </p:tavLst>
                                    </p:anim>
                                    <p:anim calcmode="lin" valueType="num">
                                      <p:cBhvr additive="base">
                                        <p:cTn id="32" dur="500" fill="hold"/>
                                        <p:tgtEl>
                                          <p:spTgt spid="9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3CD6986-4FAA-3CC6-42CF-82D2781C389C}"/>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8533EAAA-7350-4E9D-E345-C19D753237A5}"/>
              </a:ext>
            </a:extLst>
          </p:cNvPr>
          <p:cNvSpPr txBox="1"/>
          <p:nvPr/>
        </p:nvSpPr>
        <p:spPr>
          <a:xfrm>
            <a:off x="2779494" y="-86085"/>
            <a:ext cx="6633012" cy="646331"/>
          </a:xfrm>
          <a:prstGeom prst="rect">
            <a:avLst/>
          </a:prstGeom>
          <a:noFill/>
        </p:spPr>
        <p:txBody>
          <a:bodyPr wrap="square">
            <a:spAutoFit/>
          </a:bodyPr>
          <a:lstStyle/>
          <a:p>
            <a:pPr algn="ctr" rtl="1"/>
            <a:r>
              <a:rPr lang="ar-SA" sz="3600" b="1" dirty="0">
                <a:solidFill>
                  <a:schemeClr val="bg1"/>
                </a:solidFill>
                <a:latin typeface="Adobe Arabic" panose="02040503050201020203" pitchFamily="18" charset="-78"/>
                <a:cs typeface="Adobe Arabic" panose="02040503050201020203" pitchFamily="18" charset="-78"/>
              </a:rPr>
              <a:t>أبرز الأخطاء الشائعة في إعداد تقرير المراجعة الخارجية</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95A19CEC-4C3E-021B-3A9D-0E569179B47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grpSp>
        <p:nvGrpSpPr>
          <p:cNvPr id="96" name="Group 95">
            <a:extLst>
              <a:ext uri="{FF2B5EF4-FFF2-40B4-BE49-F238E27FC236}">
                <a16:creationId xmlns:a16="http://schemas.microsoft.com/office/drawing/2014/main" id="{D7238C76-1B47-DF8E-EE67-04116A840A4E}"/>
              </a:ext>
            </a:extLst>
          </p:cNvPr>
          <p:cNvGrpSpPr/>
          <p:nvPr/>
        </p:nvGrpSpPr>
        <p:grpSpPr>
          <a:xfrm>
            <a:off x="391886" y="2148922"/>
            <a:ext cx="2172424" cy="3447379"/>
            <a:chOff x="391886" y="5482058"/>
            <a:chExt cx="2172424" cy="3447379"/>
          </a:xfrm>
        </p:grpSpPr>
        <p:grpSp>
          <p:nvGrpSpPr>
            <p:cNvPr id="10" name="مجموعة 88">
              <a:extLst>
                <a:ext uri="{FF2B5EF4-FFF2-40B4-BE49-F238E27FC236}">
                  <a16:creationId xmlns:a16="http://schemas.microsoft.com/office/drawing/2014/main" id="{FF53D833-A5A1-1FB0-094C-BCDFF32348F1}"/>
                </a:ext>
              </a:extLst>
            </p:cNvPr>
            <p:cNvGrpSpPr/>
            <p:nvPr/>
          </p:nvGrpSpPr>
          <p:grpSpPr>
            <a:xfrm>
              <a:off x="391886" y="5482058"/>
              <a:ext cx="2172424" cy="3447379"/>
              <a:chOff x="0" y="1953695"/>
              <a:chExt cx="1390650" cy="2206931"/>
            </a:xfrm>
          </p:grpSpPr>
          <p:grpSp>
            <p:nvGrpSpPr>
              <p:cNvPr id="52" name="مجموعة 89">
                <a:extLst>
                  <a:ext uri="{FF2B5EF4-FFF2-40B4-BE49-F238E27FC236}">
                    <a16:creationId xmlns:a16="http://schemas.microsoft.com/office/drawing/2014/main" id="{9B4C6632-A7B7-E283-2C55-373E8470C38F}"/>
                  </a:ext>
                </a:extLst>
              </p:cNvPr>
              <p:cNvGrpSpPr/>
              <p:nvPr/>
            </p:nvGrpSpPr>
            <p:grpSpPr>
              <a:xfrm>
                <a:off x="0" y="1953695"/>
                <a:ext cx="1390650" cy="2206931"/>
                <a:chOff x="0" y="1953695"/>
                <a:chExt cx="1390650" cy="2206931"/>
              </a:xfrm>
            </p:grpSpPr>
            <p:sp>
              <p:nvSpPr>
                <p:cNvPr id="54" name="شكل بيضاوي 91">
                  <a:extLst>
                    <a:ext uri="{FF2B5EF4-FFF2-40B4-BE49-F238E27FC236}">
                      <a16:creationId xmlns:a16="http://schemas.microsoft.com/office/drawing/2014/main" id="{29FE6076-AE39-D102-7428-049C90C48771}"/>
                    </a:ext>
                  </a:extLst>
                </p:cNvPr>
                <p:cNvSpPr/>
                <p:nvPr/>
              </p:nvSpPr>
              <p:spPr>
                <a:xfrm>
                  <a:off x="311249" y="1953695"/>
                  <a:ext cx="768154" cy="768154"/>
                </a:xfrm>
                <a:prstGeom prst="ellipse">
                  <a:avLst/>
                </a:prstGeom>
                <a:solidFill>
                  <a:srgbClr val="168489"/>
                </a:solidFill>
                <a:ln w="57150">
                  <a:solidFill>
                    <a:srgbClr val="168489"/>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endParaRPr lang="en-US" sz="3200"/>
                </a:p>
              </p:txBody>
            </p:sp>
            <p:sp>
              <p:nvSpPr>
                <p:cNvPr id="55" name="شكل حر: شكل 92">
                  <a:extLst>
                    <a:ext uri="{FF2B5EF4-FFF2-40B4-BE49-F238E27FC236}">
                      <a16:creationId xmlns:a16="http://schemas.microsoft.com/office/drawing/2014/main" id="{7847761A-B663-07D9-CD91-620D8EB3A1C3}"/>
                    </a:ext>
                  </a:extLst>
                </p:cNvPr>
                <p:cNvSpPr/>
                <p:nvPr/>
              </p:nvSpPr>
              <p:spPr>
                <a:xfrm>
                  <a:off x="0" y="2160100"/>
                  <a:ext cx="1390650" cy="2000526"/>
                </a:xfrm>
                <a:custGeom>
                  <a:avLst/>
                  <a:gdLst>
                    <a:gd name="connsiteX0" fmla="*/ 202850 w 1390650"/>
                    <a:gd name="connsiteY0" fmla="*/ 0 h 1387734"/>
                    <a:gd name="connsiteX1" fmla="*/ 197385 w 1390650"/>
                    <a:gd name="connsiteY1" fmla="*/ 54213 h 1387734"/>
                    <a:gd name="connsiteX2" fmla="*/ 695325 w 1390650"/>
                    <a:gd name="connsiteY2" fmla="*/ 552153 h 1387734"/>
                    <a:gd name="connsiteX3" fmla="*/ 1193265 w 1390650"/>
                    <a:gd name="connsiteY3" fmla="*/ 54213 h 1387734"/>
                    <a:gd name="connsiteX4" fmla="*/ 1187800 w 1390650"/>
                    <a:gd name="connsiteY4" fmla="*/ 0 h 1387734"/>
                    <a:gd name="connsiteX5" fmla="*/ 1205582 w 1390650"/>
                    <a:gd name="connsiteY5" fmla="*/ 1793 h 1387734"/>
                    <a:gd name="connsiteX6" fmla="*/ 1390650 w 1390650"/>
                    <a:gd name="connsiteY6" fmla="*/ 228864 h 1387734"/>
                    <a:gd name="connsiteX7" fmla="*/ 1390650 w 1390650"/>
                    <a:gd name="connsiteY7" fmla="*/ 1155954 h 1387734"/>
                    <a:gd name="connsiteX8" fmla="*/ 1158870 w 1390650"/>
                    <a:gd name="connsiteY8" fmla="*/ 1387734 h 1387734"/>
                    <a:gd name="connsiteX9" fmla="*/ 231780 w 1390650"/>
                    <a:gd name="connsiteY9" fmla="*/ 1387734 h 1387734"/>
                    <a:gd name="connsiteX10" fmla="*/ 0 w 1390650"/>
                    <a:gd name="connsiteY10" fmla="*/ 1155954 h 1387734"/>
                    <a:gd name="connsiteX11" fmla="*/ 0 w 1390650"/>
                    <a:gd name="connsiteY11" fmla="*/ 228864 h 1387734"/>
                    <a:gd name="connsiteX12" fmla="*/ 185068 w 1390650"/>
                    <a:gd name="connsiteY12" fmla="*/ 1793 h 1387734"/>
                    <a:gd name="connsiteX13" fmla="*/ 202850 w 1390650"/>
                    <a:gd name="connsiteY13" fmla="*/ 0 h 13877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390650" h="1387734">
                      <a:moveTo>
                        <a:pt x="202850" y="0"/>
                      </a:moveTo>
                      <a:lnTo>
                        <a:pt x="197385" y="54213"/>
                      </a:lnTo>
                      <a:cubicBezTo>
                        <a:pt x="197385" y="329218"/>
                        <a:pt x="420320" y="552153"/>
                        <a:pt x="695325" y="552153"/>
                      </a:cubicBezTo>
                      <a:cubicBezTo>
                        <a:pt x="970330" y="552153"/>
                        <a:pt x="1193265" y="329218"/>
                        <a:pt x="1193265" y="54213"/>
                      </a:cubicBezTo>
                      <a:lnTo>
                        <a:pt x="1187800" y="0"/>
                      </a:lnTo>
                      <a:lnTo>
                        <a:pt x="1205582" y="1793"/>
                      </a:lnTo>
                      <a:cubicBezTo>
                        <a:pt x="1311200" y="23406"/>
                        <a:pt x="1390650" y="116856"/>
                        <a:pt x="1390650" y="228864"/>
                      </a:cubicBezTo>
                      <a:lnTo>
                        <a:pt x="1390650" y="1155954"/>
                      </a:lnTo>
                      <a:cubicBezTo>
                        <a:pt x="1390650" y="1283963"/>
                        <a:pt x="1286879" y="1387734"/>
                        <a:pt x="1158870" y="1387734"/>
                      </a:cubicBezTo>
                      <a:lnTo>
                        <a:pt x="231780" y="1387734"/>
                      </a:lnTo>
                      <a:cubicBezTo>
                        <a:pt x="103771" y="1387734"/>
                        <a:pt x="0" y="1283963"/>
                        <a:pt x="0" y="1155954"/>
                      </a:cubicBezTo>
                      <a:lnTo>
                        <a:pt x="0" y="228864"/>
                      </a:lnTo>
                      <a:cubicBezTo>
                        <a:pt x="0" y="116856"/>
                        <a:pt x="79450" y="23406"/>
                        <a:pt x="185068" y="1793"/>
                      </a:cubicBezTo>
                      <a:lnTo>
                        <a:pt x="202850" y="0"/>
                      </a:lnTo>
                      <a:close/>
                    </a:path>
                  </a:pathLst>
                </a:custGeom>
                <a:solidFill>
                  <a:schemeClr val="bg1">
                    <a:lumMod val="95000"/>
                  </a:schemeClr>
                </a:solidFill>
                <a:ln>
                  <a:solidFill>
                    <a:srgbClr val="168489"/>
                  </a:solidFill>
                </a:ln>
              </p:spPr>
              <p:style>
                <a:lnRef idx="2">
                  <a:schemeClr val="accent1">
                    <a:shade val="15000"/>
                  </a:schemeClr>
                </a:lnRef>
                <a:fillRef idx="1">
                  <a:schemeClr val="accent1"/>
                </a:fillRef>
                <a:effectRef idx="0">
                  <a:schemeClr val="accent1"/>
                </a:effectRef>
                <a:fontRef idx="minor">
                  <a:schemeClr val="lt1"/>
                </a:fontRef>
              </p:style>
              <p:txBody>
                <a:bodyPr wrap="square" rtlCol="1" anchor="ctr">
                  <a:noAutofit/>
                </a:bodyPr>
                <a:lstStyle/>
                <a:p>
                  <a:endParaRPr lang="en-US" sz="3200"/>
                </a:p>
              </p:txBody>
            </p:sp>
          </p:grpSp>
          <p:sp>
            <p:nvSpPr>
              <p:cNvPr id="53" name="مربع نص 29">
                <a:extLst>
                  <a:ext uri="{FF2B5EF4-FFF2-40B4-BE49-F238E27FC236}">
                    <a16:creationId xmlns:a16="http://schemas.microsoft.com/office/drawing/2014/main" id="{4B9B34F2-515C-13E4-AB59-A6A7F6B73F08}"/>
                  </a:ext>
                </a:extLst>
              </p:cNvPr>
              <p:cNvSpPr txBox="1"/>
              <p:nvPr/>
            </p:nvSpPr>
            <p:spPr>
              <a:xfrm>
                <a:off x="1705" y="2990987"/>
                <a:ext cx="1363775" cy="1134900"/>
              </a:xfrm>
              <a:prstGeom prst="rect">
                <a:avLst/>
              </a:prstGeom>
              <a:noFill/>
            </p:spPr>
            <p:txBody>
              <a:bodyPr wrap="square" rtlCol="1">
                <a:spAutoFit/>
              </a:bodyPr>
              <a:lstStyle/>
              <a:p>
                <a:pPr algn="ctr">
                  <a:lnSpc>
                    <a:spcPct val="115000"/>
                  </a:lnSpc>
                </a:pPr>
                <a:r>
                  <a:rPr lang="ar-SY"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عدم التركيز على أهمية الرقابة الداخلية</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
          <p:nvSpPr>
            <p:cNvPr id="12" name="TextBox 6">
              <a:extLst>
                <a:ext uri="{FF2B5EF4-FFF2-40B4-BE49-F238E27FC236}">
                  <a16:creationId xmlns:a16="http://schemas.microsoft.com/office/drawing/2014/main" id="{FC55C7BD-74C1-17AA-88E2-E77760A5CE72}"/>
                </a:ext>
              </a:extLst>
            </p:cNvPr>
            <p:cNvSpPr txBox="1"/>
            <p:nvPr/>
          </p:nvSpPr>
          <p:spPr>
            <a:xfrm>
              <a:off x="1034212" y="5534023"/>
              <a:ext cx="886782" cy="987451"/>
            </a:xfrm>
            <a:prstGeom prst="rect">
              <a:avLst/>
            </a:prstGeom>
            <a:noFill/>
          </p:spPr>
          <p:txBody>
            <a:bodyPr wrap="none" rtlCol="0">
              <a:spAutoFit/>
            </a:bodyPr>
            <a:lstStyle/>
            <a:p>
              <a:pPr algn="just">
                <a:lnSpc>
                  <a:spcPct val="115000"/>
                </a:lnSpc>
              </a:pPr>
              <a:r>
                <a:rPr lang="en-GB" sz="5400" b="1" kern="1200">
                  <a:solidFill>
                    <a:srgbClr val="FFFFFF"/>
                  </a:solidFill>
                  <a:effectLst/>
                  <a:latin typeface="Calibri" panose="020F0502020204030204" pitchFamily="34" charset="0"/>
                  <a:ea typeface="Calibri" panose="020F0502020204030204" pitchFamily="34" charset="0"/>
                  <a:cs typeface="Activist Light"/>
                </a:rPr>
                <a:t>10</a:t>
              </a:r>
              <a:endParaRPr lang="en-US" sz="54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95" name="Group 94">
            <a:extLst>
              <a:ext uri="{FF2B5EF4-FFF2-40B4-BE49-F238E27FC236}">
                <a16:creationId xmlns:a16="http://schemas.microsoft.com/office/drawing/2014/main" id="{B4BC0C93-7F47-8F0F-D406-943335EC1C46}"/>
              </a:ext>
            </a:extLst>
          </p:cNvPr>
          <p:cNvGrpSpPr/>
          <p:nvPr/>
        </p:nvGrpSpPr>
        <p:grpSpPr>
          <a:xfrm>
            <a:off x="2611646" y="2148922"/>
            <a:ext cx="2202849" cy="3447373"/>
            <a:chOff x="2611646" y="5482058"/>
            <a:chExt cx="2202849" cy="3447373"/>
          </a:xfrm>
        </p:grpSpPr>
        <p:grpSp>
          <p:nvGrpSpPr>
            <p:cNvPr id="30" name="مجموعة 93">
              <a:extLst>
                <a:ext uri="{FF2B5EF4-FFF2-40B4-BE49-F238E27FC236}">
                  <a16:creationId xmlns:a16="http://schemas.microsoft.com/office/drawing/2014/main" id="{E8092F00-873D-6510-3D41-7E5A276929C8}"/>
                </a:ext>
              </a:extLst>
            </p:cNvPr>
            <p:cNvGrpSpPr/>
            <p:nvPr/>
          </p:nvGrpSpPr>
          <p:grpSpPr>
            <a:xfrm>
              <a:off x="2611646" y="5482058"/>
              <a:ext cx="2202849" cy="3447373"/>
              <a:chOff x="1139938" y="1953695"/>
              <a:chExt cx="1410130" cy="2206930"/>
            </a:xfrm>
          </p:grpSpPr>
          <p:grpSp>
            <p:nvGrpSpPr>
              <p:cNvPr id="40" name="مجموعة 94">
                <a:extLst>
                  <a:ext uri="{FF2B5EF4-FFF2-40B4-BE49-F238E27FC236}">
                    <a16:creationId xmlns:a16="http://schemas.microsoft.com/office/drawing/2014/main" id="{8AC096A1-0A3B-B2DF-B1FD-CF9D1C4E3F8A}"/>
                  </a:ext>
                </a:extLst>
              </p:cNvPr>
              <p:cNvGrpSpPr/>
              <p:nvPr/>
            </p:nvGrpSpPr>
            <p:grpSpPr>
              <a:xfrm>
                <a:off x="1159418" y="1953695"/>
                <a:ext cx="1390650" cy="2206930"/>
                <a:chOff x="1159418" y="1953695"/>
                <a:chExt cx="1390650" cy="2206930"/>
              </a:xfrm>
            </p:grpSpPr>
            <p:sp>
              <p:nvSpPr>
                <p:cNvPr id="42" name="شكل بيضاوي 96">
                  <a:extLst>
                    <a:ext uri="{FF2B5EF4-FFF2-40B4-BE49-F238E27FC236}">
                      <a16:creationId xmlns:a16="http://schemas.microsoft.com/office/drawing/2014/main" id="{FD62336B-01D3-B34A-95DA-627A4990755E}"/>
                    </a:ext>
                  </a:extLst>
                </p:cNvPr>
                <p:cNvSpPr/>
                <p:nvPr/>
              </p:nvSpPr>
              <p:spPr>
                <a:xfrm>
                  <a:off x="1470666" y="1953695"/>
                  <a:ext cx="768154" cy="768154"/>
                </a:xfrm>
                <a:prstGeom prst="ellipse">
                  <a:avLst/>
                </a:prstGeom>
                <a:solidFill>
                  <a:srgbClr val="A0C9CA"/>
                </a:solidFill>
                <a:ln w="57150">
                  <a:solidFill>
                    <a:srgbClr val="A0C9CA"/>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endParaRPr lang="en-US" sz="3200"/>
                </a:p>
              </p:txBody>
            </p:sp>
            <p:sp>
              <p:nvSpPr>
                <p:cNvPr id="43" name="شكل حر: شكل 97">
                  <a:extLst>
                    <a:ext uri="{FF2B5EF4-FFF2-40B4-BE49-F238E27FC236}">
                      <a16:creationId xmlns:a16="http://schemas.microsoft.com/office/drawing/2014/main" id="{6FE489E8-2DBA-2801-BD97-530D5ECEC8F2}"/>
                    </a:ext>
                  </a:extLst>
                </p:cNvPr>
                <p:cNvSpPr/>
                <p:nvPr/>
              </p:nvSpPr>
              <p:spPr>
                <a:xfrm>
                  <a:off x="1159418" y="2160100"/>
                  <a:ext cx="1390650" cy="2000525"/>
                </a:xfrm>
                <a:custGeom>
                  <a:avLst/>
                  <a:gdLst>
                    <a:gd name="connsiteX0" fmla="*/ 202850 w 1390650"/>
                    <a:gd name="connsiteY0" fmla="*/ 0 h 1387734"/>
                    <a:gd name="connsiteX1" fmla="*/ 197385 w 1390650"/>
                    <a:gd name="connsiteY1" fmla="*/ 54213 h 1387734"/>
                    <a:gd name="connsiteX2" fmla="*/ 695325 w 1390650"/>
                    <a:gd name="connsiteY2" fmla="*/ 552153 h 1387734"/>
                    <a:gd name="connsiteX3" fmla="*/ 1193265 w 1390650"/>
                    <a:gd name="connsiteY3" fmla="*/ 54213 h 1387734"/>
                    <a:gd name="connsiteX4" fmla="*/ 1187800 w 1390650"/>
                    <a:gd name="connsiteY4" fmla="*/ 0 h 1387734"/>
                    <a:gd name="connsiteX5" fmla="*/ 1205582 w 1390650"/>
                    <a:gd name="connsiteY5" fmla="*/ 1793 h 1387734"/>
                    <a:gd name="connsiteX6" fmla="*/ 1390650 w 1390650"/>
                    <a:gd name="connsiteY6" fmla="*/ 228864 h 1387734"/>
                    <a:gd name="connsiteX7" fmla="*/ 1390650 w 1390650"/>
                    <a:gd name="connsiteY7" fmla="*/ 1155954 h 1387734"/>
                    <a:gd name="connsiteX8" fmla="*/ 1158870 w 1390650"/>
                    <a:gd name="connsiteY8" fmla="*/ 1387734 h 1387734"/>
                    <a:gd name="connsiteX9" fmla="*/ 231780 w 1390650"/>
                    <a:gd name="connsiteY9" fmla="*/ 1387734 h 1387734"/>
                    <a:gd name="connsiteX10" fmla="*/ 0 w 1390650"/>
                    <a:gd name="connsiteY10" fmla="*/ 1155954 h 1387734"/>
                    <a:gd name="connsiteX11" fmla="*/ 0 w 1390650"/>
                    <a:gd name="connsiteY11" fmla="*/ 228864 h 1387734"/>
                    <a:gd name="connsiteX12" fmla="*/ 185068 w 1390650"/>
                    <a:gd name="connsiteY12" fmla="*/ 1793 h 1387734"/>
                    <a:gd name="connsiteX13" fmla="*/ 202850 w 1390650"/>
                    <a:gd name="connsiteY13" fmla="*/ 0 h 13877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390650" h="1387734">
                      <a:moveTo>
                        <a:pt x="202850" y="0"/>
                      </a:moveTo>
                      <a:lnTo>
                        <a:pt x="197385" y="54213"/>
                      </a:lnTo>
                      <a:cubicBezTo>
                        <a:pt x="197385" y="329218"/>
                        <a:pt x="420320" y="552153"/>
                        <a:pt x="695325" y="552153"/>
                      </a:cubicBezTo>
                      <a:cubicBezTo>
                        <a:pt x="970330" y="552153"/>
                        <a:pt x="1193265" y="329218"/>
                        <a:pt x="1193265" y="54213"/>
                      </a:cubicBezTo>
                      <a:lnTo>
                        <a:pt x="1187800" y="0"/>
                      </a:lnTo>
                      <a:lnTo>
                        <a:pt x="1205582" y="1793"/>
                      </a:lnTo>
                      <a:cubicBezTo>
                        <a:pt x="1311200" y="23406"/>
                        <a:pt x="1390650" y="116856"/>
                        <a:pt x="1390650" y="228864"/>
                      </a:cubicBezTo>
                      <a:lnTo>
                        <a:pt x="1390650" y="1155954"/>
                      </a:lnTo>
                      <a:cubicBezTo>
                        <a:pt x="1390650" y="1283963"/>
                        <a:pt x="1286879" y="1387734"/>
                        <a:pt x="1158870" y="1387734"/>
                      </a:cubicBezTo>
                      <a:lnTo>
                        <a:pt x="231780" y="1387734"/>
                      </a:lnTo>
                      <a:cubicBezTo>
                        <a:pt x="103771" y="1387734"/>
                        <a:pt x="0" y="1283963"/>
                        <a:pt x="0" y="1155954"/>
                      </a:cubicBezTo>
                      <a:lnTo>
                        <a:pt x="0" y="228864"/>
                      </a:lnTo>
                      <a:cubicBezTo>
                        <a:pt x="0" y="116856"/>
                        <a:pt x="79450" y="23406"/>
                        <a:pt x="185068" y="1793"/>
                      </a:cubicBezTo>
                      <a:lnTo>
                        <a:pt x="202850" y="0"/>
                      </a:lnTo>
                      <a:close/>
                    </a:path>
                  </a:pathLst>
                </a:custGeom>
                <a:solidFill>
                  <a:schemeClr val="bg1">
                    <a:lumMod val="95000"/>
                  </a:schemeClr>
                </a:solidFill>
                <a:ln>
                  <a:solidFill>
                    <a:srgbClr val="A0C9CA"/>
                  </a:solidFill>
                </a:ln>
              </p:spPr>
              <p:style>
                <a:lnRef idx="2">
                  <a:schemeClr val="accent1">
                    <a:shade val="15000"/>
                  </a:schemeClr>
                </a:lnRef>
                <a:fillRef idx="1">
                  <a:schemeClr val="accent1"/>
                </a:fillRef>
                <a:effectRef idx="0">
                  <a:schemeClr val="accent1"/>
                </a:effectRef>
                <a:fontRef idx="minor">
                  <a:schemeClr val="lt1"/>
                </a:fontRef>
              </p:style>
              <p:txBody>
                <a:bodyPr wrap="square" rtlCol="1" anchor="ctr">
                  <a:noAutofit/>
                </a:bodyPr>
                <a:lstStyle/>
                <a:p>
                  <a:endParaRPr lang="en-US" sz="3200"/>
                </a:p>
              </p:txBody>
            </p:sp>
          </p:grpSp>
          <p:sp>
            <p:nvSpPr>
              <p:cNvPr id="41" name="مربع نص 25">
                <a:extLst>
                  <a:ext uri="{FF2B5EF4-FFF2-40B4-BE49-F238E27FC236}">
                    <a16:creationId xmlns:a16="http://schemas.microsoft.com/office/drawing/2014/main" id="{7B68A130-6712-B44D-5FCE-D3B07BACB780}"/>
                  </a:ext>
                </a:extLst>
              </p:cNvPr>
              <p:cNvSpPr txBox="1"/>
              <p:nvPr/>
            </p:nvSpPr>
            <p:spPr>
              <a:xfrm>
                <a:off x="1139938" y="2989962"/>
                <a:ext cx="1378818" cy="1134902"/>
              </a:xfrm>
              <a:prstGeom prst="rect">
                <a:avLst/>
              </a:prstGeom>
              <a:noFill/>
            </p:spPr>
            <p:txBody>
              <a:bodyPr wrap="square" rtlCol="1">
                <a:spAutoFit/>
              </a:bodyPr>
              <a:lstStyle/>
              <a:p>
                <a:pPr algn="ctr">
                  <a:lnSpc>
                    <a:spcPct val="115000"/>
                  </a:lnSpc>
                </a:pPr>
                <a:r>
                  <a:rPr lang="ar-SY"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عدم تخصيص التقرير حسب ظروف العميل</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
          <p:nvSpPr>
            <p:cNvPr id="32" name="TextBox 6">
              <a:extLst>
                <a:ext uri="{FF2B5EF4-FFF2-40B4-BE49-F238E27FC236}">
                  <a16:creationId xmlns:a16="http://schemas.microsoft.com/office/drawing/2014/main" id="{8C2F283A-F759-B3D3-60F3-BDF4698DBAC7}"/>
                </a:ext>
              </a:extLst>
            </p:cNvPr>
            <p:cNvSpPr txBox="1"/>
            <p:nvPr/>
          </p:nvSpPr>
          <p:spPr>
            <a:xfrm>
              <a:off x="3266921" y="5558251"/>
              <a:ext cx="886782" cy="987451"/>
            </a:xfrm>
            <a:prstGeom prst="rect">
              <a:avLst/>
            </a:prstGeom>
            <a:noFill/>
          </p:spPr>
          <p:txBody>
            <a:bodyPr wrap="none" rtlCol="0">
              <a:spAutoFit/>
            </a:bodyPr>
            <a:lstStyle/>
            <a:p>
              <a:pPr algn="just">
                <a:lnSpc>
                  <a:spcPct val="115000"/>
                </a:lnSpc>
              </a:pPr>
              <a:r>
                <a:rPr lang="en-GB" sz="5400" b="1" kern="1200">
                  <a:solidFill>
                    <a:srgbClr val="FFFFFF"/>
                  </a:solidFill>
                  <a:effectLst/>
                  <a:latin typeface="Calibri" panose="020F0502020204030204" pitchFamily="34" charset="0"/>
                  <a:ea typeface="Calibri" panose="020F0502020204030204" pitchFamily="34" charset="0"/>
                  <a:cs typeface="Activist Light"/>
                </a:rPr>
                <a:t>09</a:t>
              </a:r>
              <a:endParaRPr lang="en-US" sz="54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94" name="Group 93">
            <a:extLst>
              <a:ext uri="{FF2B5EF4-FFF2-40B4-BE49-F238E27FC236}">
                <a16:creationId xmlns:a16="http://schemas.microsoft.com/office/drawing/2014/main" id="{F4CAE4CA-548C-BA3E-D2F7-84E0A69726F9}"/>
              </a:ext>
            </a:extLst>
          </p:cNvPr>
          <p:cNvGrpSpPr/>
          <p:nvPr/>
        </p:nvGrpSpPr>
        <p:grpSpPr>
          <a:xfrm>
            <a:off x="4872648" y="2148922"/>
            <a:ext cx="2172422" cy="3447371"/>
            <a:chOff x="4872648" y="5482058"/>
            <a:chExt cx="2172422" cy="3447371"/>
          </a:xfrm>
        </p:grpSpPr>
        <p:grpSp>
          <p:nvGrpSpPr>
            <p:cNvPr id="29" name="مجموعة 7">
              <a:extLst>
                <a:ext uri="{FF2B5EF4-FFF2-40B4-BE49-F238E27FC236}">
                  <a16:creationId xmlns:a16="http://schemas.microsoft.com/office/drawing/2014/main" id="{3DB074E4-EE39-A256-8CF7-11702080CEA3}"/>
                </a:ext>
              </a:extLst>
            </p:cNvPr>
            <p:cNvGrpSpPr/>
            <p:nvPr/>
          </p:nvGrpSpPr>
          <p:grpSpPr>
            <a:xfrm>
              <a:off x="4872648" y="5482058"/>
              <a:ext cx="2172422" cy="3447371"/>
              <a:chOff x="2301132" y="1953695"/>
              <a:chExt cx="1390650" cy="2206930"/>
            </a:xfrm>
          </p:grpSpPr>
          <p:grpSp>
            <p:nvGrpSpPr>
              <p:cNvPr id="44" name="مجموعة 20">
                <a:extLst>
                  <a:ext uri="{FF2B5EF4-FFF2-40B4-BE49-F238E27FC236}">
                    <a16:creationId xmlns:a16="http://schemas.microsoft.com/office/drawing/2014/main" id="{E81C2F19-CCEA-728B-F530-984FD2E17F5E}"/>
                  </a:ext>
                </a:extLst>
              </p:cNvPr>
              <p:cNvGrpSpPr/>
              <p:nvPr/>
            </p:nvGrpSpPr>
            <p:grpSpPr>
              <a:xfrm>
                <a:off x="2301132" y="1953695"/>
                <a:ext cx="1390650" cy="2206930"/>
                <a:chOff x="2301132" y="1953695"/>
                <a:chExt cx="1390650" cy="2206930"/>
              </a:xfrm>
            </p:grpSpPr>
            <p:sp>
              <p:nvSpPr>
                <p:cNvPr id="46" name="شكل بيضاوي 22">
                  <a:extLst>
                    <a:ext uri="{FF2B5EF4-FFF2-40B4-BE49-F238E27FC236}">
                      <a16:creationId xmlns:a16="http://schemas.microsoft.com/office/drawing/2014/main" id="{E056FB2B-4B32-3F1B-8B74-525C297DB0A4}"/>
                    </a:ext>
                  </a:extLst>
                </p:cNvPr>
                <p:cNvSpPr/>
                <p:nvPr/>
              </p:nvSpPr>
              <p:spPr>
                <a:xfrm>
                  <a:off x="2612380" y="1953695"/>
                  <a:ext cx="768154" cy="768154"/>
                </a:xfrm>
                <a:prstGeom prst="ellipse">
                  <a:avLst/>
                </a:prstGeom>
                <a:solidFill>
                  <a:srgbClr val="FFD366"/>
                </a:solidFill>
                <a:ln w="57150">
                  <a:solidFill>
                    <a:srgbClr val="FFD366"/>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endParaRPr lang="en-US" sz="3200"/>
                </a:p>
              </p:txBody>
            </p:sp>
            <p:sp>
              <p:nvSpPr>
                <p:cNvPr id="47" name="شكل حر: شكل 23">
                  <a:extLst>
                    <a:ext uri="{FF2B5EF4-FFF2-40B4-BE49-F238E27FC236}">
                      <a16:creationId xmlns:a16="http://schemas.microsoft.com/office/drawing/2014/main" id="{CB14D2ED-158D-0356-A98F-2A5CDD443CF1}"/>
                    </a:ext>
                  </a:extLst>
                </p:cNvPr>
                <p:cNvSpPr/>
                <p:nvPr/>
              </p:nvSpPr>
              <p:spPr>
                <a:xfrm>
                  <a:off x="2301132" y="2160100"/>
                  <a:ext cx="1390650" cy="2000525"/>
                </a:xfrm>
                <a:custGeom>
                  <a:avLst/>
                  <a:gdLst>
                    <a:gd name="connsiteX0" fmla="*/ 202850 w 1390650"/>
                    <a:gd name="connsiteY0" fmla="*/ 0 h 1387734"/>
                    <a:gd name="connsiteX1" fmla="*/ 197385 w 1390650"/>
                    <a:gd name="connsiteY1" fmla="*/ 54213 h 1387734"/>
                    <a:gd name="connsiteX2" fmla="*/ 695325 w 1390650"/>
                    <a:gd name="connsiteY2" fmla="*/ 552153 h 1387734"/>
                    <a:gd name="connsiteX3" fmla="*/ 1193265 w 1390650"/>
                    <a:gd name="connsiteY3" fmla="*/ 54213 h 1387734"/>
                    <a:gd name="connsiteX4" fmla="*/ 1187800 w 1390650"/>
                    <a:gd name="connsiteY4" fmla="*/ 0 h 1387734"/>
                    <a:gd name="connsiteX5" fmla="*/ 1205582 w 1390650"/>
                    <a:gd name="connsiteY5" fmla="*/ 1793 h 1387734"/>
                    <a:gd name="connsiteX6" fmla="*/ 1390650 w 1390650"/>
                    <a:gd name="connsiteY6" fmla="*/ 228864 h 1387734"/>
                    <a:gd name="connsiteX7" fmla="*/ 1390650 w 1390650"/>
                    <a:gd name="connsiteY7" fmla="*/ 1155954 h 1387734"/>
                    <a:gd name="connsiteX8" fmla="*/ 1158870 w 1390650"/>
                    <a:gd name="connsiteY8" fmla="*/ 1387734 h 1387734"/>
                    <a:gd name="connsiteX9" fmla="*/ 231780 w 1390650"/>
                    <a:gd name="connsiteY9" fmla="*/ 1387734 h 1387734"/>
                    <a:gd name="connsiteX10" fmla="*/ 0 w 1390650"/>
                    <a:gd name="connsiteY10" fmla="*/ 1155954 h 1387734"/>
                    <a:gd name="connsiteX11" fmla="*/ 0 w 1390650"/>
                    <a:gd name="connsiteY11" fmla="*/ 228864 h 1387734"/>
                    <a:gd name="connsiteX12" fmla="*/ 185068 w 1390650"/>
                    <a:gd name="connsiteY12" fmla="*/ 1793 h 1387734"/>
                    <a:gd name="connsiteX13" fmla="*/ 202850 w 1390650"/>
                    <a:gd name="connsiteY13" fmla="*/ 0 h 13877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390650" h="1387734">
                      <a:moveTo>
                        <a:pt x="202850" y="0"/>
                      </a:moveTo>
                      <a:lnTo>
                        <a:pt x="197385" y="54213"/>
                      </a:lnTo>
                      <a:cubicBezTo>
                        <a:pt x="197385" y="329218"/>
                        <a:pt x="420320" y="552153"/>
                        <a:pt x="695325" y="552153"/>
                      </a:cubicBezTo>
                      <a:cubicBezTo>
                        <a:pt x="970330" y="552153"/>
                        <a:pt x="1193265" y="329218"/>
                        <a:pt x="1193265" y="54213"/>
                      </a:cubicBezTo>
                      <a:lnTo>
                        <a:pt x="1187800" y="0"/>
                      </a:lnTo>
                      <a:lnTo>
                        <a:pt x="1205582" y="1793"/>
                      </a:lnTo>
                      <a:cubicBezTo>
                        <a:pt x="1311200" y="23406"/>
                        <a:pt x="1390650" y="116856"/>
                        <a:pt x="1390650" y="228864"/>
                      </a:cubicBezTo>
                      <a:lnTo>
                        <a:pt x="1390650" y="1155954"/>
                      </a:lnTo>
                      <a:cubicBezTo>
                        <a:pt x="1390650" y="1283963"/>
                        <a:pt x="1286879" y="1387734"/>
                        <a:pt x="1158870" y="1387734"/>
                      </a:cubicBezTo>
                      <a:lnTo>
                        <a:pt x="231780" y="1387734"/>
                      </a:lnTo>
                      <a:cubicBezTo>
                        <a:pt x="103771" y="1387734"/>
                        <a:pt x="0" y="1283963"/>
                        <a:pt x="0" y="1155954"/>
                      </a:cubicBezTo>
                      <a:lnTo>
                        <a:pt x="0" y="228864"/>
                      </a:lnTo>
                      <a:cubicBezTo>
                        <a:pt x="0" y="116856"/>
                        <a:pt x="79450" y="23406"/>
                        <a:pt x="185068" y="1793"/>
                      </a:cubicBezTo>
                      <a:lnTo>
                        <a:pt x="202850" y="0"/>
                      </a:lnTo>
                      <a:close/>
                    </a:path>
                  </a:pathLst>
                </a:custGeom>
                <a:solidFill>
                  <a:schemeClr val="bg1">
                    <a:lumMod val="95000"/>
                  </a:schemeClr>
                </a:solidFill>
                <a:ln>
                  <a:solidFill>
                    <a:srgbClr val="FFD366"/>
                  </a:solidFill>
                </a:ln>
              </p:spPr>
              <p:style>
                <a:lnRef idx="2">
                  <a:schemeClr val="accent1">
                    <a:shade val="15000"/>
                  </a:schemeClr>
                </a:lnRef>
                <a:fillRef idx="1">
                  <a:schemeClr val="accent1"/>
                </a:fillRef>
                <a:effectRef idx="0">
                  <a:schemeClr val="accent1"/>
                </a:effectRef>
                <a:fontRef idx="minor">
                  <a:schemeClr val="lt1"/>
                </a:fontRef>
              </p:style>
              <p:txBody>
                <a:bodyPr wrap="square" rtlCol="1" anchor="ctr">
                  <a:noAutofit/>
                </a:bodyPr>
                <a:lstStyle/>
                <a:p>
                  <a:endParaRPr lang="en-US" sz="3200"/>
                </a:p>
              </p:txBody>
            </p:sp>
          </p:grpSp>
          <p:sp>
            <p:nvSpPr>
              <p:cNvPr id="45" name="مربع نص 29">
                <a:extLst>
                  <a:ext uri="{FF2B5EF4-FFF2-40B4-BE49-F238E27FC236}">
                    <a16:creationId xmlns:a16="http://schemas.microsoft.com/office/drawing/2014/main" id="{52DB59D4-94F4-CFC6-3E17-5523DD2A0872}"/>
                  </a:ext>
                </a:extLst>
              </p:cNvPr>
              <p:cNvSpPr txBox="1"/>
              <p:nvPr/>
            </p:nvSpPr>
            <p:spPr>
              <a:xfrm>
                <a:off x="2309592" y="3071278"/>
                <a:ext cx="1351112" cy="772364"/>
              </a:xfrm>
              <a:prstGeom prst="rect">
                <a:avLst/>
              </a:prstGeom>
              <a:noFill/>
            </p:spPr>
            <p:txBody>
              <a:bodyPr wrap="square" rtlCol="1">
                <a:spAutoFit/>
              </a:bodyPr>
              <a:lstStyle/>
              <a:p>
                <a:pPr algn="ctr">
                  <a:lnSpc>
                    <a:spcPct val="115000"/>
                  </a:lnSpc>
                </a:pPr>
                <a:r>
                  <a:rPr lang="ar-SY"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تجاهل أهمية توثيق التقرير</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
          <p:nvSpPr>
            <p:cNvPr id="33" name="TextBox 6">
              <a:extLst>
                <a:ext uri="{FF2B5EF4-FFF2-40B4-BE49-F238E27FC236}">
                  <a16:creationId xmlns:a16="http://schemas.microsoft.com/office/drawing/2014/main" id="{4A7D8A21-DE99-C043-3627-442A2914BF7A}"/>
                </a:ext>
              </a:extLst>
            </p:cNvPr>
            <p:cNvSpPr txBox="1"/>
            <p:nvPr/>
          </p:nvSpPr>
          <p:spPr>
            <a:xfrm>
              <a:off x="5505618" y="5558251"/>
              <a:ext cx="886782" cy="987451"/>
            </a:xfrm>
            <a:prstGeom prst="rect">
              <a:avLst/>
            </a:prstGeom>
            <a:noFill/>
          </p:spPr>
          <p:txBody>
            <a:bodyPr wrap="none" rtlCol="0">
              <a:spAutoFit/>
            </a:bodyPr>
            <a:lstStyle/>
            <a:p>
              <a:pPr algn="just">
                <a:lnSpc>
                  <a:spcPct val="115000"/>
                </a:lnSpc>
              </a:pPr>
              <a:r>
                <a:rPr lang="en-GB" sz="5400" b="1" kern="1200">
                  <a:solidFill>
                    <a:srgbClr val="FFFFFF"/>
                  </a:solidFill>
                  <a:effectLst/>
                  <a:latin typeface="Calibri" panose="020F0502020204030204" pitchFamily="34" charset="0"/>
                  <a:ea typeface="Calibri" panose="020F0502020204030204" pitchFamily="34" charset="0"/>
                  <a:cs typeface="Activist Light"/>
                </a:rPr>
                <a:t>08</a:t>
              </a:r>
              <a:endParaRPr lang="en-US" sz="54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93" name="Group 92">
            <a:extLst>
              <a:ext uri="{FF2B5EF4-FFF2-40B4-BE49-F238E27FC236}">
                <a16:creationId xmlns:a16="http://schemas.microsoft.com/office/drawing/2014/main" id="{3652813E-84EC-BBC8-B450-D74B1795DE38}"/>
              </a:ext>
            </a:extLst>
          </p:cNvPr>
          <p:cNvGrpSpPr/>
          <p:nvPr/>
        </p:nvGrpSpPr>
        <p:grpSpPr>
          <a:xfrm>
            <a:off x="6951803" y="2148922"/>
            <a:ext cx="2557025" cy="3447371"/>
            <a:chOff x="6951803" y="5482058"/>
            <a:chExt cx="2557025" cy="3447371"/>
          </a:xfrm>
        </p:grpSpPr>
        <p:grpSp>
          <p:nvGrpSpPr>
            <p:cNvPr id="31" name="مجموعة 24">
              <a:extLst>
                <a:ext uri="{FF2B5EF4-FFF2-40B4-BE49-F238E27FC236}">
                  <a16:creationId xmlns:a16="http://schemas.microsoft.com/office/drawing/2014/main" id="{02D43075-E227-6E9D-3E69-D79E7B676B8C}"/>
                </a:ext>
              </a:extLst>
            </p:cNvPr>
            <p:cNvGrpSpPr/>
            <p:nvPr/>
          </p:nvGrpSpPr>
          <p:grpSpPr>
            <a:xfrm>
              <a:off x="6951803" y="5482058"/>
              <a:ext cx="2557025" cy="3447371"/>
              <a:chOff x="3375378" y="1953695"/>
              <a:chExt cx="1636847" cy="2206930"/>
            </a:xfrm>
          </p:grpSpPr>
          <p:grpSp>
            <p:nvGrpSpPr>
              <p:cNvPr id="36" name="مجموعة 25">
                <a:extLst>
                  <a:ext uri="{FF2B5EF4-FFF2-40B4-BE49-F238E27FC236}">
                    <a16:creationId xmlns:a16="http://schemas.microsoft.com/office/drawing/2014/main" id="{E43A92DF-F957-210D-1360-6BAF5EE6F748}"/>
                  </a:ext>
                </a:extLst>
              </p:cNvPr>
              <p:cNvGrpSpPr/>
              <p:nvPr/>
            </p:nvGrpSpPr>
            <p:grpSpPr>
              <a:xfrm>
                <a:off x="3484873" y="1953695"/>
                <a:ext cx="1390650" cy="2206930"/>
                <a:chOff x="3484873" y="1953695"/>
                <a:chExt cx="1390650" cy="2206930"/>
              </a:xfrm>
            </p:grpSpPr>
            <p:sp>
              <p:nvSpPr>
                <p:cNvPr id="38" name="شكل بيضاوي 27">
                  <a:extLst>
                    <a:ext uri="{FF2B5EF4-FFF2-40B4-BE49-F238E27FC236}">
                      <a16:creationId xmlns:a16="http://schemas.microsoft.com/office/drawing/2014/main" id="{DFE8461F-F4CF-CEB1-942D-3CC79B614299}"/>
                    </a:ext>
                  </a:extLst>
                </p:cNvPr>
                <p:cNvSpPr/>
                <p:nvPr/>
              </p:nvSpPr>
              <p:spPr>
                <a:xfrm>
                  <a:off x="3796121" y="1953695"/>
                  <a:ext cx="768154" cy="768154"/>
                </a:xfrm>
                <a:prstGeom prst="ellipse">
                  <a:avLst/>
                </a:prstGeom>
                <a:solidFill>
                  <a:srgbClr val="BFBFBF"/>
                </a:solidFill>
                <a:ln w="57150">
                  <a:solidFill>
                    <a:srgbClr val="BFBFBF"/>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endParaRPr lang="en-US" sz="3200"/>
                </a:p>
              </p:txBody>
            </p:sp>
            <p:sp>
              <p:nvSpPr>
                <p:cNvPr id="39" name="شكل حر: شكل 28">
                  <a:extLst>
                    <a:ext uri="{FF2B5EF4-FFF2-40B4-BE49-F238E27FC236}">
                      <a16:creationId xmlns:a16="http://schemas.microsoft.com/office/drawing/2014/main" id="{A5B804CA-EA3E-A1E2-F74E-41044F5333F0}"/>
                    </a:ext>
                  </a:extLst>
                </p:cNvPr>
                <p:cNvSpPr/>
                <p:nvPr/>
              </p:nvSpPr>
              <p:spPr>
                <a:xfrm>
                  <a:off x="3484873" y="2160100"/>
                  <a:ext cx="1390650" cy="2000525"/>
                </a:xfrm>
                <a:custGeom>
                  <a:avLst/>
                  <a:gdLst>
                    <a:gd name="connsiteX0" fmla="*/ 202850 w 1390650"/>
                    <a:gd name="connsiteY0" fmla="*/ 0 h 1387734"/>
                    <a:gd name="connsiteX1" fmla="*/ 197385 w 1390650"/>
                    <a:gd name="connsiteY1" fmla="*/ 54213 h 1387734"/>
                    <a:gd name="connsiteX2" fmla="*/ 695325 w 1390650"/>
                    <a:gd name="connsiteY2" fmla="*/ 552153 h 1387734"/>
                    <a:gd name="connsiteX3" fmla="*/ 1193265 w 1390650"/>
                    <a:gd name="connsiteY3" fmla="*/ 54213 h 1387734"/>
                    <a:gd name="connsiteX4" fmla="*/ 1187800 w 1390650"/>
                    <a:gd name="connsiteY4" fmla="*/ 0 h 1387734"/>
                    <a:gd name="connsiteX5" fmla="*/ 1205582 w 1390650"/>
                    <a:gd name="connsiteY5" fmla="*/ 1793 h 1387734"/>
                    <a:gd name="connsiteX6" fmla="*/ 1390650 w 1390650"/>
                    <a:gd name="connsiteY6" fmla="*/ 228864 h 1387734"/>
                    <a:gd name="connsiteX7" fmla="*/ 1390650 w 1390650"/>
                    <a:gd name="connsiteY7" fmla="*/ 1155954 h 1387734"/>
                    <a:gd name="connsiteX8" fmla="*/ 1158870 w 1390650"/>
                    <a:gd name="connsiteY8" fmla="*/ 1387734 h 1387734"/>
                    <a:gd name="connsiteX9" fmla="*/ 231780 w 1390650"/>
                    <a:gd name="connsiteY9" fmla="*/ 1387734 h 1387734"/>
                    <a:gd name="connsiteX10" fmla="*/ 0 w 1390650"/>
                    <a:gd name="connsiteY10" fmla="*/ 1155954 h 1387734"/>
                    <a:gd name="connsiteX11" fmla="*/ 0 w 1390650"/>
                    <a:gd name="connsiteY11" fmla="*/ 228864 h 1387734"/>
                    <a:gd name="connsiteX12" fmla="*/ 185068 w 1390650"/>
                    <a:gd name="connsiteY12" fmla="*/ 1793 h 1387734"/>
                    <a:gd name="connsiteX13" fmla="*/ 202850 w 1390650"/>
                    <a:gd name="connsiteY13" fmla="*/ 0 h 13877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390650" h="1387734">
                      <a:moveTo>
                        <a:pt x="202850" y="0"/>
                      </a:moveTo>
                      <a:lnTo>
                        <a:pt x="197385" y="54213"/>
                      </a:lnTo>
                      <a:cubicBezTo>
                        <a:pt x="197385" y="329218"/>
                        <a:pt x="420320" y="552153"/>
                        <a:pt x="695325" y="552153"/>
                      </a:cubicBezTo>
                      <a:cubicBezTo>
                        <a:pt x="970330" y="552153"/>
                        <a:pt x="1193265" y="329218"/>
                        <a:pt x="1193265" y="54213"/>
                      </a:cubicBezTo>
                      <a:lnTo>
                        <a:pt x="1187800" y="0"/>
                      </a:lnTo>
                      <a:lnTo>
                        <a:pt x="1205582" y="1793"/>
                      </a:lnTo>
                      <a:cubicBezTo>
                        <a:pt x="1311200" y="23406"/>
                        <a:pt x="1390650" y="116856"/>
                        <a:pt x="1390650" y="228864"/>
                      </a:cubicBezTo>
                      <a:lnTo>
                        <a:pt x="1390650" y="1155954"/>
                      </a:lnTo>
                      <a:cubicBezTo>
                        <a:pt x="1390650" y="1283963"/>
                        <a:pt x="1286879" y="1387734"/>
                        <a:pt x="1158870" y="1387734"/>
                      </a:cubicBezTo>
                      <a:lnTo>
                        <a:pt x="231780" y="1387734"/>
                      </a:lnTo>
                      <a:cubicBezTo>
                        <a:pt x="103771" y="1387734"/>
                        <a:pt x="0" y="1283963"/>
                        <a:pt x="0" y="1155954"/>
                      </a:cubicBezTo>
                      <a:lnTo>
                        <a:pt x="0" y="228864"/>
                      </a:lnTo>
                      <a:cubicBezTo>
                        <a:pt x="0" y="116856"/>
                        <a:pt x="79450" y="23406"/>
                        <a:pt x="185068" y="1793"/>
                      </a:cubicBezTo>
                      <a:lnTo>
                        <a:pt x="202850" y="0"/>
                      </a:lnTo>
                      <a:close/>
                    </a:path>
                  </a:pathLst>
                </a:custGeom>
                <a:solidFill>
                  <a:schemeClr val="bg1">
                    <a:lumMod val="95000"/>
                  </a:schemeClr>
                </a:solidFill>
                <a:ln>
                  <a:solidFill>
                    <a:srgbClr val="BFBFBF"/>
                  </a:solidFill>
                </a:ln>
              </p:spPr>
              <p:style>
                <a:lnRef idx="2">
                  <a:schemeClr val="accent1">
                    <a:shade val="15000"/>
                  </a:schemeClr>
                </a:lnRef>
                <a:fillRef idx="1">
                  <a:schemeClr val="accent1"/>
                </a:fillRef>
                <a:effectRef idx="0">
                  <a:schemeClr val="accent1"/>
                </a:effectRef>
                <a:fontRef idx="minor">
                  <a:schemeClr val="lt1"/>
                </a:fontRef>
              </p:style>
              <p:txBody>
                <a:bodyPr wrap="square" rtlCol="1" anchor="ctr">
                  <a:noAutofit/>
                </a:bodyPr>
                <a:lstStyle/>
                <a:p>
                  <a:endParaRPr lang="en-US" sz="3200"/>
                </a:p>
              </p:txBody>
            </p:sp>
          </p:grpSp>
          <p:sp>
            <p:nvSpPr>
              <p:cNvPr id="37" name="مربع نص 25">
                <a:extLst>
                  <a:ext uri="{FF2B5EF4-FFF2-40B4-BE49-F238E27FC236}">
                    <a16:creationId xmlns:a16="http://schemas.microsoft.com/office/drawing/2014/main" id="{5BBB7BA8-2EC6-39ED-3004-E32D016E4317}"/>
                  </a:ext>
                </a:extLst>
              </p:cNvPr>
              <p:cNvSpPr txBox="1"/>
              <p:nvPr/>
            </p:nvSpPr>
            <p:spPr>
              <a:xfrm>
                <a:off x="3375378" y="2938945"/>
                <a:ext cx="1636847" cy="1134903"/>
              </a:xfrm>
              <a:prstGeom prst="rect">
                <a:avLst/>
              </a:prstGeom>
            </p:spPr>
            <p:txBody>
              <a:bodyPr wrap="square" rtlCol="1">
                <a:spAutoFit/>
              </a:bodyPr>
              <a:lstStyle/>
              <a:p>
                <a:pPr algn="ctr">
                  <a:lnSpc>
                    <a:spcPct val="115000"/>
                  </a:lnSpc>
                </a:pPr>
                <a:r>
                  <a:rPr lang="ar-SY"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الإغفال عن توضيح القيود المفروضة على نطاق المراجعة</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
          <p:nvSpPr>
            <p:cNvPr id="34" name="TextBox 6">
              <a:extLst>
                <a:ext uri="{FF2B5EF4-FFF2-40B4-BE49-F238E27FC236}">
                  <a16:creationId xmlns:a16="http://schemas.microsoft.com/office/drawing/2014/main" id="{C8AB8C51-09B2-7F2B-DCF1-63BA53E6088F}"/>
                </a:ext>
              </a:extLst>
            </p:cNvPr>
            <p:cNvSpPr txBox="1"/>
            <p:nvPr/>
          </p:nvSpPr>
          <p:spPr>
            <a:xfrm>
              <a:off x="7740152" y="5558251"/>
              <a:ext cx="886782" cy="987451"/>
            </a:xfrm>
            <a:prstGeom prst="rect">
              <a:avLst/>
            </a:prstGeom>
            <a:noFill/>
          </p:spPr>
          <p:txBody>
            <a:bodyPr wrap="none" rtlCol="0">
              <a:spAutoFit/>
            </a:bodyPr>
            <a:lstStyle/>
            <a:p>
              <a:pPr algn="just">
                <a:lnSpc>
                  <a:spcPct val="115000"/>
                </a:lnSpc>
              </a:pPr>
              <a:r>
                <a:rPr lang="en-GB" sz="5400" b="1" kern="1200">
                  <a:solidFill>
                    <a:srgbClr val="FFFFFF"/>
                  </a:solidFill>
                  <a:effectLst/>
                  <a:latin typeface="Calibri" panose="020F0502020204030204" pitchFamily="34" charset="0"/>
                  <a:ea typeface="Calibri" panose="020F0502020204030204" pitchFamily="34" charset="0"/>
                  <a:cs typeface="Activist Light"/>
                </a:rPr>
                <a:t>07</a:t>
              </a:r>
              <a:endParaRPr lang="en-US" sz="54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92" name="Group 91">
            <a:extLst>
              <a:ext uri="{FF2B5EF4-FFF2-40B4-BE49-F238E27FC236}">
                <a16:creationId xmlns:a16="http://schemas.microsoft.com/office/drawing/2014/main" id="{FED4F27A-3B46-6CA4-07BF-6A3BCB52C4A0}"/>
              </a:ext>
            </a:extLst>
          </p:cNvPr>
          <p:cNvGrpSpPr/>
          <p:nvPr/>
        </p:nvGrpSpPr>
        <p:grpSpPr>
          <a:xfrm>
            <a:off x="9284425" y="2148922"/>
            <a:ext cx="2390278" cy="3447373"/>
            <a:chOff x="9284425" y="5482058"/>
            <a:chExt cx="2390278" cy="3447373"/>
          </a:xfrm>
        </p:grpSpPr>
        <p:grpSp>
          <p:nvGrpSpPr>
            <p:cNvPr id="28" name="مجموعة 29">
              <a:extLst>
                <a:ext uri="{FF2B5EF4-FFF2-40B4-BE49-F238E27FC236}">
                  <a16:creationId xmlns:a16="http://schemas.microsoft.com/office/drawing/2014/main" id="{8AA23EAD-2A1B-755E-2358-0988FAD2938E}"/>
                </a:ext>
              </a:extLst>
            </p:cNvPr>
            <p:cNvGrpSpPr/>
            <p:nvPr/>
          </p:nvGrpSpPr>
          <p:grpSpPr>
            <a:xfrm>
              <a:off x="9284425" y="5482058"/>
              <a:ext cx="2390278" cy="3447373"/>
              <a:chOff x="4558104" y="1953695"/>
              <a:chExt cx="1530107" cy="2206930"/>
            </a:xfrm>
          </p:grpSpPr>
          <p:grpSp>
            <p:nvGrpSpPr>
              <p:cNvPr id="48" name="مجموعة 30">
                <a:extLst>
                  <a:ext uri="{FF2B5EF4-FFF2-40B4-BE49-F238E27FC236}">
                    <a16:creationId xmlns:a16="http://schemas.microsoft.com/office/drawing/2014/main" id="{6670C3B6-DDA7-9E42-FAEF-AE2AD3DCF51C}"/>
                  </a:ext>
                </a:extLst>
              </p:cNvPr>
              <p:cNvGrpSpPr/>
              <p:nvPr/>
            </p:nvGrpSpPr>
            <p:grpSpPr>
              <a:xfrm>
                <a:off x="4602266" y="1953695"/>
                <a:ext cx="1390650" cy="2206930"/>
                <a:chOff x="4602266" y="1953695"/>
                <a:chExt cx="1390650" cy="2206930"/>
              </a:xfrm>
            </p:grpSpPr>
            <p:sp>
              <p:nvSpPr>
                <p:cNvPr id="50" name="شكل بيضاوي 64">
                  <a:extLst>
                    <a:ext uri="{FF2B5EF4-FFF2-40B4-BE49-F238E27FC236}">
                      <a16:creationId xmlns:a16="http://schemas.microsoft.com/office/drawing/2014/main" id="{6F89674C-C94F-C6E7-3A0D-5D189B3D65CB}"/>
                    </a:ext>
                  </a:extLst>
                </p:cNvPr>
                <p:cNvSpPr/>
                <p:nvPr/>
              </p:nvSpPr>
              <p:spPr>
                <a:xfrm>
                  <a:off x="4913514" y="1953695"/>
                  <a:ext cx="768154" cy="768154"/>
                </a:xfrm>
                <a:prstGeom prst="ellipse">
                  <a:avLst/>
                </a:prstGeom>
                <a:solidFill>
                  <a:srgbClr val="168489"/>
                </a:solidFill>
                <a:ln w="57150">
                  <a:solidFill>
                    <a:srgbClr val="168489"/>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endParaRPr lang="en-US" sz="3200"/>
                </a:p>
              </p:txBody>
            </p:sp>
            <p:sp>
              <p:nvSpPr>
                <p:cNvPr id="51" name="شكل حر: شكل 70">
                  <a:extLst>
                    <a:ext uri="{FF2B5EF4-FFF2-40B4-BE49-F238E27FC236}">
                      <a16:creationId xmlns:a16="http://schemas.microsoft.com/office/drawing/2014/main" id="{5EC3D9E2-2AB7-DBE7-5D39-7D0BA8E567D7}"/>
                    </a:ext>
                  </a:extLst>
                </p:cNvPr>
                <p:cNvSpPr/>
                <p:nvPr/>
              </p:nvSpPr>
              <p:spPr>
                <a:xfrm>
                  <a:off x="4602266" y="2160100"/>
                  <a:ext cx="1390650" cy="2000525"/>
                </a:xfrm>
                <a:custGeom>
                  <a:avLst/>
                  <a:gdLst>
                    <a:gd name="connsiteX0" fmla="*/ 202850 w 1390650"/>
                    <a:gd name="connsiteY0" fmla="*/ 0 h 1387734"/>
                    <a:gd name="connsiteX1" fmla="*/ 197385 w 1390650"/>
                    <a:gd name="connsiteY1" fmla="*/ 54213 h 1387734"/>
                    <a:gd name="connsiteX2" fmla="*/ 695325 w 1390650"/>
                    <a:gd name="connsiteY2" fmla="*/ 552153 h 1387734"/>
                    <a:gd name="connsiteX3" fmla="*/ 1193265 w 1390650"/>
                    <a:gd name="connsiteY3" fmla="*/ 54213 h 1387734"/>
                    <a:gd name="connsiteX4" fmla="*/ 1187800 w 1390650"/>
                    <a:gd name="connsiteY4" fmla="*/ 0 h 1387734"/>
                    <a:gd name="connsiteX5" fmla="*/ 1205582 w 1390650"/>
                    <a:gd name="connsiteY5" fmla="*/ 1793 h 1387734"/>
                    <a:gd name="connsiteX6" fmla="*/ 1390650 w 1390650"/>
                    <a:gd name="connsiteY6" fmla="*/ 228864 h 1387734"/>
                    <a:gd name="connsiteX7" fmla="*/ 1390650 w 1390650"/>
                    <a:gd name="connsiteY7" fmla="*/ 1155954 h 1387734"/>
                    <a:gd name="connsiteX8" fmla="*/ 1158870 w 1390650"/>
                    <a:gd name="connsiteY8" fmla="*/ 1387734 h 1387734"/>
                    <a:gd name="connsiteX9" fmla="*/ 231780 w 1390650"/>
                    <a:gd name="connsiteY9" fmla="*/ 1387734 h 1387734"/>
                    <a:gd name="connsiteX10" fmla="*/ 0 w 1390650"/>
                    <a:gd name="connsiteY10" fmla="*/ 1155954 h 1387734"/>
                    <a:gd name="connsiteX11" fmla="*/ 0 w 1390650"/>
                    <a:gd name="connsiteY11" fmla="*/ 228864 h 1387734"/>
                    <a:gd name="connsiteX12" fmla="*/ 185068 w 1390650"/>
                    <a:gd name="connsiteY12" fmla="*/ 1793 h 1387734"/>
                    <a:gd name="connsiteX13" fmla="*/ 202850 w 1390650"/>
                    <a:gd name="connsiteY13" fmla="*/ 0 h 13877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390650" h="1387734">
                      <a:moveTo>
                        <a:pt x="202850" y="0"/>
                      </a:moveTo>
                      <a:lnTo>
                        <a:pt x="197385" y="54213"/>
                      </a:lnTo>
                      <a:cubicBezTo>
                        <a:pt x="197385" y="329218"/>
                        <a:pt x="420320" y="552153"/>
                        <a:pt x="695325" y="552153"/>
                      </a:cubicBezTo>
                      <a:cubicBezTo>
                        <a:pt x="970330" y="552153"/>
                        <a:pt x="1193265" y="329218"/>
                        <a:pt x="1193265" y="54213"/>
                      </a:cubicBezTo>
                      <a:lnTo>
                        <a:pt x="1187800" y="0"/>
                      </a:lnTo>
                      <a:lnTo>
                        <a:pt x="1205582" y="1793"/>
                      </a:lnTo>
                      <a:cubicBezTo>
                        <a:pt x="1311200" y="23406"/>
                        <a:pt x="1390650" y="116856"/>
                        <a:pt x="1390650" y="228864"/>
                      </a:cubicBezTo>
                      <a:lnTo>
                        <a:pt x="1390650" y="1155954"/>
                      </a:lnTo>
                      <a:cubicBezTo>
                        <a:pt x="1390650" y="1283963"/>
                        <a:pt x="1286879" y="1387734"/>
                        <a:pt x="1158870" y="1387734"/>
                      </a:cubicBezTo>
                      <a:lnTo>
                        <a:pt x="231780" y="1387734"/>
                      </a:lnTo>
                      <a:cubicBezTo>
                        <a:pt x="103771" y="1387734"/>
                        <a:pt x="0" y="1283963"/>
                        <a:pt x="0" y="1155954"/>
                      </a:cubicBezTo>
                      <a:lnTo>
                        <a:pt x="0" y="228864"/>
                      </a:lnTo>
                      <a:cubicBezTo>
                        <a:pt x="0" y="116856"/>
                        <a:pt x="79450" y="23406"/>
                        <a:pt x="185068" y="1793"/>
                      </a:cubicBezTo>
                      <a:lnTo>
                        <a:pt x="202850" y="0"/>
                      </a:lnTo>
                      <a:close/>
                    </a:path>
                  </a:pathLst>
                </a:custGeom>
                <a:solidFill>
                  <a:schemeClr val="bg1">
                    <a:lumMod val="95000"/>
                  </a:schemeClr>
                </a:solidFill>
                <a:ln>
                  <a:solidFill>
                    <a:srgbClr val="168489"/>
                  </a:solidFill>
                </a:ln>
              </p:spPr>
              <p:style>
                <a:lnRef idx="2">
                  <a:schemeClr val="accent1">
                    <a:shade val="15000"/>
                  </a:schemeClr>
                </a:lnRef>
                <a:fillRef idx="1">
                  <a:schemeClr val="accent1"/>
                </a:fillRef>
                <a:effectRef idx="0">
                  <a:schemeClr val="accent1"/>
                </a:effectRef>
                <a:fontRef idx="minor">
                  <a:schemeClr val="lt1"/>
                </a:fontRef>
              </p:style>
              <p:txBody>
                <a:bodyPr wrap="square" rtlCol="1" anchor="ctr">
                  <a:noAutofit/>
                </a:bodyPr>
                <a:lstStyle/>
                <a:p>
                  <a:endParaRPr lang="en-US" sz="3200"/>
                </a:p>
              </p:txBody>
            </p:sp>
          </p:grpSp>
          <p:sp>
            <p:nvSpPr>
              <p:cNvPr id="49" name="مربع نص 25">
                <a:extLst>
                  <a:ext uri="{FF2B5EF4-FFF2-40B4-BE49-F238E27FC236}">
                    <a16:creationId xmlns:a16="http://schemas.microsoft.com/office/drawing/2014/main" id="{2CA95488-721C-4B32-382A-CBE7CCB24347}"/>
                  </a:ext>
                </a:extLst>
              </p:cNvPr>
              <p:cNvSpPr txBox="1"/>
              <p:nvPr/>
            </p:nvSpPr>
            <p:spPr>
              <a:xfrm>
                <a:off x="4558104" y="2941057"/>
                <a:ext cx="1530107" cy="1134902"/>
              </a:xfrm>
              <a:prstGeom prst="rect">
                <a:avLst/>
              </a:prstGeom>
              <a:noFill/>
            </p:spPr>
            <p:txBody>
              <a:bodyPr wrap="square" rtlCol="1">
                <a:spAutoFit/>
              </a:bodyPr>
              <a:lstStyle/>
              <a:p>
                <a:pPr algn="ctr">
                  <a:lnSpc>
                    <a:spcPct val="115000"/>
                  </a:lnSpc>
                </a:pPr>
                <a:r>
                  <a:rPr lang="ar-SY" sz="32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الأخطاء في الصياغة اللغوية أو المصطلحات الفنية</a:t>
                </a:r>
                <a:endParaRPr lang="en-US"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
          <p:nvSpPr>
            <p:cNvPr id="35" name="TextBox 6">
              <a:extLst>
                <a:ext uri="{FF2B5EF4-FFF2-40B4-BE49-F238E27FC236}">
                  <a16:creationId xmlns:a16="http://schemas.microsoft.com/office/drawing/2014/main" id="{F6C9C68A-B27D-8E96-80CB-6A4CB1AD2E89}"/>
                </a:ext>
              </a:extLst>
            </p:cNvPr>
            <p:cNvSpPr txBox="1"/>
            <p:nvPr/>
          </p:nvSpPr>
          <p:spPr>
            <a:xfrm>
              <a:off x="9973971" y="5558251"/>
              <a:ext cx="886782" cy="987451"/>
            </a:xfrm>
            <a:prstGeom prst="rect">
              <a:avLst/>
            </a:prstGeom>
            <a:noFill/>
          </p:spPr>
          <p:txBody>
            <a:bodyPr wrap="none" rtlCol="0">
              <a:spAutoFit/>
            </a:bodyPr>
            <a:lstStyle/>
            <a:p>
              <a:pPr algn="just">
                <a:lnSpc>
                  <a:spcPct val="115000"/>
                </a:lnSpc>
              </a:pPr>
              <a:r>
                <a:rPr lang="en-GB" sz="5400" b="1" kern="1200" dirty="0">
                  <a:solidFill>
                    <a:srgbClr val="FFFFFF"/>
                  </a:solidFill>
                  <a:effectLst/>
                  <a:latin typeface="Calibri" panose="020F0502020204030204" pitchFamily="34" charset="0"/>
                  <a:ea typeface="Calibri" panose="020F0502020204030204" pitchFamily="34" charset="0"/>
                  <a:cs typeface="Activist Light"/>
                </a:rPr>
                <a:t>06</a:t>
              </a:r>
              <a:endParaRPr lang="en-US" sz="54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Tree>
    <p:extLst>
      <p:ext uri="{BB962C8B-B14F-4D97-AF65-F5344CB8AC3E}">
        <p14:creationId xmlns:p14="http://schemas.microsoft.com/office/powerpoint/2010/main" val="3063544189"/>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92"/>
                                        </p:tgtEl>
                                        <p:attrNameLst>
                                          <p:attrName>style.visibility</p:attrName>
                                        </p:attrNameLst>
                                      </p:cBhvr>
                                      <p:to>
                                        <p:strVal val="visible"/>
                                      </p:to>
                                    </p:set>
                                    <p:anim calcmode="lin" valueType="num">
                                      <p:cBhvr additive="base">
                                        <p:cTn id="7" dur="500" fill="hold"/>
                                        <p:tgtEl>
                                          <p:spTgt spid="92"/>
                                        </p:tgtEl>
                                        <p:attrNameLst>
                                          <p:attrName>ppt_x</p:attrName>
                                        </p:attrNameLst>
                                      </p:cBhvr>
                                      <p:tavLst>
                                        <p:tav tm="0">
                                          <p:val>
                                            <p:strVal val="#ppt_x"/>
                                          </p:val>
                                        </p:tav>
                                        <p:tav tm="100000">
                                          <p:val>
                                            <p:strVal val="#ppt_x"/>
                                          </p:val>
                                        </p:tav>
                                      </p:tavLst>
                                    </p:anim>
                                    <p:anim calcmode="lin" valueType="num">
                                      <p:cBhvr additive="base">
                                        <p:cTn id="8" dur="500" fill="hold"/>
                                        <p:tgtEl>
                                          <p:spTgt spid="9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93"/>
                                        </p:tgtEl>
                                        <p:attrNameLst>
                                          <p:attrName>style.visibility</p:attrName>
                                        </p:attrNameLst>
                                      </p:cBhvr>
                                      <p:to>
                                        <p:strVal val="visible"/>
                                      </p:to>
                                    </p:set>
                                    <p:anim calcmode="lin" valueType="num">
                                      <p:cBhvr additive="base">
                                        <p:cTn id="13" dur="500" fill="hold"/>
                                        <p:tgtEl>
                                          <p:spTgt spid="93"/>
                                        </p:tgtEl>
                                        <p:attrNameLst>
                                          <p:attrName>ppt_x</p:attrName>
                                        </p:attrNameLst>
                                      </p:cBhvr>
                                      <p:tavLst>
                                        <p:tav tm="0">
                                          <p:val>
                                            <p:strVal val="#ppt_x"/>
                                          </p:val>
                                        </p:tav>
                                        <p:tav tm="100000">
                                          <p:val>
                                            <p:strVal val="#ppt_x"/>
                                          </p:val>
                                        </p:tav>
                                      </p:tavLst>
                                    </p:anim>
                                    <p:anim calcmode="lin" valueType="num">
                                      <p:cBhvr additive="base">
                                        <p:cTn id="14" dur="500" fill="hold"/>
                                        <p:tgtEl>
                                          <p:spTgt spid="9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94"/>
                                        </p:tgtEl>
                                        <p:attrNameLst>
                                          <p:attrName>style.visibility</p:attrName>
                                        </p:attrNameLst>
                                      </p:cBhvr>
                                      <p:to>
                                        <p:strVal val="visible"/>
                                      </p:to>
                                    </p:set>
                                    <p:anim calcmode="lin" valueType="num">
                                      <p:cBhvr additive="base">
                                        <p:cTn id="19" dur="500" fill="hold"/>
                                        <p:tgtEl>
                                          <p:spTgt spid="94"/>
                                        </p:tgtEl>
                                        <p:attrNameLst>
                                          <p:attrName>ppt_x</p:attrName>
                                        </p:attrNameLst>
                                      </p:cBhvr>
                                      <p:tavLst>
                                        <p:tav tm="0">
                                          <p:val>
                                            <p:strVal val="#ppt_x"/>
                                          </p:val>
                                        </p:tav>
                                        <p:tav tm="100000">
                                          <p:val>
                                            <p:strVal val="#ppt_x"/>
                                          </p:val>
                                        </p:tav>
                                      </p:tavLst>
                                    </p:anim>
                                    <p:anim calcmode="lin" valueType="num">
                                      <p:cBhvr additive="base">
                                        <p:cTn id="20" dur="500" fill="hold"/>
                                        <p:tgtEl>
                                          <p:spTgt spid="94"/>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95"/>
                                        </p:tgtEl>
                                        <p:attrNameLst>
                                          <p:attrName>style.visibility</p:attrName>
                                        </p:attrNameLst>
                                      </p:cBhvr>
                                      <p:to>
                                        <p:strVal val="visible"/>
                                      </p:to>
                                    </p:set>
                                    <p:anim calcmode="lin" valueType="num">
                                      <p:cBhvr additive="base">
                                        <p:cTn id="25" dur="500" fill="hold"/>
                                        <p:tgtEl>
                                          <p:spTgt spid="95"/>
                                        </p:tgtEl>
                                        <p:attrNameLst>
                                          <p:attrName>ppt_x</p:attrName>
                                        </p:attrNameLst>
                                      </p:cBhvr>
                                      <p:tavLst>
                                        <p:tav tm="0">
                                          <p:val>
                                            <p:strVal val="#ppt_x"/>
                                          </p:val>
                                        </p:tav>
                                        <p:tav tm="100000">
                                          <p:val>
                                            <p:strVal val="#ppt_x"/>
                                          </p:val>
                                        </p:tav>
                                      </p:tavLst>
                                    </p:anim>
                                    <p:anim calcmode="lin" valueType="num">
                                      <p:cBhvr additive="base">
                                        <p:cTn id="26" dur="500" fill="hold"/>
                                        <p:tgtEl>
                                          <p:spTgt spid="95"/>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96"/>
                                        </p:tgtEl>
                                        <p:attrNameLst>
                                          <p:attrName>style.visibility</p:attrName>
                                        </p:attrNameLst>
                                      </p:cBhvr>
                                      <p:to>
                                        <p:strVal val="visible"/>
                                      </p:to>
                                    </p:set>
                                    <p:anim calcmode="lin" valueType="num">
                                      <p:cBhvr additive="base">
                                        <p:cTn id="31" dur="500" fill="hold"/>
                                        <p:tgtEl>
                                          <p:spTgt spid="96"/>
                                        </p:tgtEl>
                                        <p:attrNameLst>
                                          <p:attrName>ppt_x</p:attrName>
                                        </p:attrNameLst>
                                      </p:cBhvr>
                                      <p:tavLst>
                                        <p:tav tm="0">
                                          <p:val>
                                            <p:strVal val="#ppt_x"/>
                                          </p:val>
                                        </p:tav>
                                        <p:tav tm="100000">
                                          <p:val>
                                            <p:strVal val="#ppt_x"/>
                                          </p:val>
                                        </p:tav>
                                      </p:tavLst>
                                    </p:anim>
                                    <p:anim calcmode="lin" valueType="num">
                                      <p:cBhvr additive="base">
                                        <p:cTn id="32" dur="500" fill="hold"/>
                                        <p:tgtEl>
                                          <p:spTgt spid="9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CA941AB-EFE1-D4FA-6A15-1AC69045B96A}"/>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FB390C74-9160-9936-6ACD-3FE6346C0B81}"/>
              </a:ext>
            </a:extLst>
          </p:cNvPr>
          <p:cNvSpPr txBox="1"/>
          <p:nvPr/>
        </p:nvSpPr>
        <p:spPr>
          <a:xfrm>
            <a:off x="2779494" y="-86085"/>
            <a:ext cx="6633012" cy="646331"/>
          </a:xfrm>
          <a:prstGeom prst="rect">
            <a:avLst/>
          </a:prstGeom>
          <a:noFill/>
        </p:spPr>
        <p:txBody>
          <a:bodyPr wrap="square">
            <a:spAutoFit/>
          </a:bodyPr>
          <a:lstStyle/>
          <a:p>
            <a:pPr algn="ctr" rtl="1"/>
            <a:r>
              <a:rPr lang="ar-SA" sz="3600" b="1" dirty="0">
                <a:solidFill>
                  <a:schemeClr val="bg1"/>
                </a:solidFill>
                <a:latin typeface="Adobe Arabic" panose="02040503050201020203" pitchFamily="18" charset="-78"/>
                <a:cs typeface="Adobe Arabic" panose="02040503050201020203" pitchFamily="18" charset="-78"/>
              </a:rPr>
              <a:t>كيفية تجنب الأخطاء الشائعة في إعداد تقرير المراجعة</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FEA17FFD-44F4-EFEF-94B4-897EC44FBCA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grpSp>
        <p:nvGrpSpPr>
          <p:cNvPr id="25" name="Group 24">
            <a:extLst>
              <a:ext uri="{FF2B5EF4-FFF2-40B4-BE49-F238E27FC236}">
                <a16:creationId xmlns:a16="http://schemas.microsoft.com/office/drawing/2014/main" id="{046DFD1E-23A0-F30E-69C8-45464322FEAE}"/>
              </a:ext>
            </a:extLst>
          </p:cNvPr>
          <p:cNvGrpSpPr/>
          <p:nvPr/>
        </p:nvGrpSpPr>
        <p:grpSpPr>
          <a:xfrm>
            <a:off x="434715" y="2606627"/>
            <a:ext cx="2203863" cy="2436097"/>
            <a:chOff x="0" y="0"/>
            <a:chExt cx="2120066" cy="1805054"/>
          </a:xfrm>
        </p:grpSpPr>
        <p:grpSp>
          <p:nvGrpSpPr>
            <p:cNvPr id="74" name="Group 73">
              <a:extLst>
                <a:ext uri="{FF2B5EF4-FFF2-40B4-BE49-F238E27FC236}">
                  <a16:creationId xmlns:a16="http://schemas.microsoft.com/office/drawing/2014/main" id="{6B1E09CB-2409-0372-B23E-9C1F9C0EDE1C}"/>
                </a:ext>
              </a:extLst>
            </p:cNvPr>
            <p:cNvGrpSpPr/>
            <p:nvPr/>
          </p:nvGrpSpPr>
          <p:grpSpPr>
            <a:xfrm>
              <a:off x="0" y="0"/>
              <a:ext cx="2120066" cy="1805054"/>
              <a:chOff x="0" y="0"/>
              <a:chExt cx="2809460" cy="2392014"/>
            </a:xfrm>
          </p:grpSpPr>
          <p:sp>
            <p:nvSpPr>
              <p:cNvPr id="76" name="Freeform: Shape 75">
                <a:extLst>
                  <a:ext uri="{FF2B5EF4-FFF2-40B4-BE49-F238E27FC236}">
                    <a16:creationId xmlns:a16="http://schemas.microsoft.com/office/drawing/2014/main" id="{17BEAFC0-4903-FEC4-27C6-C443693C73F7}"/>
                  </a:ext>
                </a:extLst>
              </p:cNvPr>
              <p:cNvSpPr/>
              <p:nvPr/>
            </p:nvSpPr>
            <p:spPr>
              <a:xfrm flipH="1" flipV="1">
                <a:off x="0" y="781036"/>
                <a:ext cx="2809460" cy="1610978"/>
              </a:xfrm>
              <a:custGeom>
                <a:avLst/>
                <a:gdLst>
                  <a:gd name="connsiteX0" fmla="*/ 2809460 w 2809460"/>
                  <a:gd name="connsiteY0" fmla="*/ 1610978 h 1610978"/>
                  <a:gd name="connsiteX1" fmla="*/ 1404730 w 2809460"/>
                  <a:gd name="connsiteY1" fmla="*/ 238539 h 1610978"/>
                  <a:gd name="connsiteX2" fmla="*/ 0 w 2809460"/>
                  <a:gd name="connsiteY2" fmla="*/ 1610978 h 1610978"/>
                  <a:gd name="connsiteX3" fmla="*/ 0 w 2809460"/>
                  <a:gd name="connsiteY3" fmla="*/ 468253 h 1610978"/>
                  <a:gd name="connsiteX4" fmla="*/ 468253 w 2809460"/>
                  <a:gd name="connsiteY4" fmla="*/ 0 h 1610978"/>
                  <a:gd name="connsiteX5" fmla="*/ 2341207 w 2809460"/>
                  <a:gd name="connsiteY5" fmla="*/ 0 h 1610978"/>
                  <a:gd name="connsiteX6" fmla="*/ 2809460 w 2809460"/>
                  <a:gd name="connsiteY6" fmla="*/ 468253 h 1610978"/>
                  <a:gd name="connsiteX7" fmla="*/ 2809460 w 2809460"/>
                  <a:gd name="connsiteY7" fmla="*/ 1610978 h 1610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09460" h="1610978">
                    <a:moveTo>
                      <a:pt x="2809460" y="1610978"/>
                    </a:moveTo>
                    <a:lnTo>
                      <a:pt x="1404730" y="238539"/>
                    </a:lnTo>
                    <a:lnTo>
                      <a:pt x="0" y="1610978"/>
                    </a:lnTo>
                    <a:lnTo>
                      <a:pt x="0" y="468253"/>
                    </a:lnTo>
                    <a:cubicBezTo>
                      <a:pt x="0" y="209644"/>
                      <a:pt x="209644" y="0"/>
                      <a:pt x="468253" y="0"/>
                    </a:cubicBezTo>
                    <a:lnTo>
                      <a:pt x="2341207" y="0"/>
                    </a:lnTo>
                    <a:cubicBezTo>
                      <a:pt x="2599816" y="0"/>
                      <a:pt x="2809460" y="209644"/>
                      <a:pt x="2809460" y="468253"/>
                    </a:cubicBezTo>
                    <a:lnTo>
                      <a:pt x="2809460" y="1610978"/>
                    </a:lnTo>
                    <a:close/>
                  </a:path>
                </a:pathLst>
              </a:custGeom>
              <a:solidFill>
                <a:schemeClr val="bg1"/>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3200"/>
              </a:p>
            </p:txBody>
          </p:sp>
          <p:sp>
            <p:nvSpPr>
              <p:cNvPr id="77" name="Freeform: Shape 76">
                <a:extLst>
                  <a:ext uri="{FF2B5EF4-FFF2-40B4-BE49-F238E27FC236}">
                    <a16:creationId xmlns:a16="http://schemas.microsoft.com/office/drawing/2014/main" id="{DA4299B1-EB56-DD5B-3FB8-4DD0B33E9715}"/>
                  </a:ext>
                </a:extLst>
              </p:cNvPr>
              <p:cNvSpPr/>
              <p:nvPr/>
            </p:nvSpPr>
            <p:spPr>
              <a:xfrm>
                <a:off x="106016" y="0"/>
                <a:ext cx="2570922" cy="2259495"/>
              </a:xfrm>
              <a:custGeom>
                <a:avLst/>
                <a:gdLst>
                  <a:gd name="connsiteX0" fmla="*/ 18239 w 2570922"/>
                  <a:gd name="connsiteY0" fmla="*/ 0 h 2259495"/>
                  <a:gd name="connsiteX1" fmla="*/ 2552683 w 2570922"/>
                  <a:gd name="connsiteY1" fmla="*/ 0 h 2259495"/>
                  <a:gd name="connsiteX2" fmla="*/ 2562216 w 2570922"/>
                  <a:gd name="connsiteY2" fmla="*/ 30712 h 2259495"/>
                  <a:gd name="connsiteX3" fmla="*/ 2570922 w 2570922"/>
                  <a:gd name="connsiteY3" fmla="*/ 117069 h 2259495"/>
                  <a:gd name="connsiteX4" fmla="*/ 2570922 w 2570922"/>
                  <a:gd name="connsiteY4" fmla="*/ 1830999 h 2259495"/>
                  <a:gd name="connsiteX5" fmla="*/ 2142426 w 2570922"/>
                  <a:gd name="connsiteY5" fmla="*/ 2259495 h 2259495"/>
                  <a:gd name="connsiteX6" fmla="*/ 428496 w 2570922"/>
                  <a:gd name="connsiteY6" fmla="*/ 2259495 h 2259495"/>
                  <a:gd name="connsiteX7" fmla="*/ 0 w 2570922"/>
                  <a:gd name="connsiteY7" fmla="*/ 1830999 h 2259495"/>
                  <a:gd name="connsiteX8" fmla="*/ 0 w 2570922"/>
                  <a:gd name="connsiteY8" fmla="*/ 117069 h 2259495"/>
                  <a:gd name="connsiteX9" fmla="*/ 8706 w 2570922"/>
                  <a:gd name="connsiteY9" fmla="*/ 30712 h 2259495"/>
                  <a:gd name="connsiteX10" fmla="*/ 18239 w 2570922"/>
                  <a:gd name="connsiteY10" fmla="*/ 0 h 2259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570922" h="2259495">
                    <a:moveTo>
                      <a:pt x="18239" y="0"/>
                    </a:moveTo>
                    <a:lnTo>
                      <a:pt x="2552683" y="0"/>
                    </a:lnTo>
                    <a:lnTo>
                      <a:pt x="2562216" y="30712"/>
                    </a:lnTo>
                    <a:cubicBezTo>
                      <a:pt x="2567925" y="58606"/>
                      <a:pt x="2570922" y="87488"/>
                      <a:pt x="2570922" y="117069"/>
                    </a:cubicBezTo>
                    <a:lnTo>
                      <a:pt x="2570922" y="1830999"/>
                    </a:lnTo>
                    <a:cubicBezTo>
                      <a:pt x="2570922" y="2067651"/>
                      <a:pt x="2379078" y="2259495"/>
                      <a:pt x="2142426" y="2259495"/>
                    </a:cubicBezTo>
                    <a:lnTo>
                      <a:pt x="428496" y="2259495"/>
                    </a:lnTo>
                    <a:cubicBezTo>
                      <a:pt x="191844" y="2259495"/>
                      <a:pt x="0" y="2067651"/>
                      <a:pt x="0" y="1830999"/>
                    </a:cubicBezTo>
                    <a:lnTo>
                      <a:pt x="0" y="117069"/>
                    </a:lnTo>
                    <a:cubicBezTo>
                      <a:pt x="0" y="87488"/>
                      <a:pt x="2998" y="58606"/>
                      <a:pt x="8706" y="30712"/>
                    </a:cubicBezTo>
                    <a:lnTo>
                      <a:pt x="18239" y="0"/>
                    </a:lnTo>
                    <a:close/>
                  </a:path>
                </a:pathLst>
              </a:custGeom>
              <a:solidFill>
                <a:schemeClr val="bg1"/>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3200"/>
              </a:p>
            </p:txBody>
          </p:sp>
        </p:grpSp>
        <p:sp>
          <p:nvSpPr>
            <p:cNvPr id="75" name="TextBox 126">
              <a:extLst>
                <a:ext uri="{FF2B5EF4-FFF2-40B4-BE49-F238E27FC236}">
                  <a16:creationId xmlns:a16="http://schemas.microsoft.com/office/drawing/2014/main" id="{82FC3906-E78B-D2D0-223D-9337AC0D87EE}"/>
                </a:ext>
              </a:extLst>
            </p:cNvPr>
            <p:cNvSpPr txBox="1">
              <a:spLocks noChangeArrowheads="1"/>
            </p:cNvSpPr>
            <p:nvPr/>
          </p:nvSpPr>
          <p:spPr bwMode="auto">
            <a:xfrm flipV="1">
              <a:off x="104870" y="413982"/>
              <a:ext cx="1831839" cy="963764"/>
            </a:xfrm>
            <a:prstGeom prst="rect">
              <a:avLst/>
            </a:prstGeom>
          </p:spPr>
          <p:txBody>
            <a:bodyPr rot="0" vert="horz" wrap="square" lIns="0" tIns="45720" rIns="0" bIns="45720" anchor="b" anchorCtr="0" upright="1">
              <a:noAutofit/>
            </a:bodyPr>
            <a:lstStyle/>
            <a:p>
              <a:pPr algn="ctr" rtl="1">
                <a:lnSpc>
                  <a:spcPct val="115000"/>
                </a:lnSpc>
              </a:pPr>
              <a:r>
                <a:rPr lang="ar-EG"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توضيح الأساس لإبداء الرأي</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26" name="Group 25">
            <a:extLst>
              <a:ext uri="{FF2B5EF4-FFF2-40B4-BE49-F238E27FC236}">
                <a16:creationId xmlns:a16="http://schemas.microsoft.com/office/drawing/2014/main" id="{1A569833-EE08-5928-63CA-074CF2EFADF1}"/>
              </a:ext>
            </a:extLst>
          </p:cNvPr>
          <p:cNvGrpSpPr/>
          <p:nvPr/>
        </p:nvGrpSpPr>
        <p:grpSpPr>
          <a:xfrm>
            <a:off x="2712257" y="2606627"/>
            <a:ext cx="2203863" cy="2436097"/>
            <a:chOff x="1170601" y="0"/>
            <a:chExt cx="2120066" cy="1805054"/>
          </a:xfrm>
        </p:grpSpPr>
        <p:grpSp>
          <p:nvGrpSpPr>
            <p:cNvPr id="70" name="Group 69">
              <a:extLst>
                <a:ext uri="{FF2B5EF4-FFF2-40B4-BE49-F238E27FC236}">
                  <a16:creationId xmlns:a16="http://schemas.microsoft.com/office/drawing/2014/main" id="{7AD678D9-7918-94FA-C422-AD2697FBF989}"/>
                </a:ext>
              </a:extLst>
            </p:cNvPr>
            <p:cNvGrpSpPr/>
            <p:nvPr/>
          </p:nvGrpSpPr>
          <p:grpSpPr>
            <a:xfrm>
              <a:off x="1170601" y="0"/>
              <a:ext cx="2120066" cy="1805054"/>
              <a:chOff x="1170601" y="0"/>
              <a:chExt cx="2809460" cy="2392014"/>
            </a:xfrm>
          </p:grpSpPr>
          <p:sp>
            <p:nvSpPr>
              <p:cNvPr id="72" name="Freeform: Shape 71">
                <a:extLst>
                  <a:ext uri="{FF2B5EF4-FFF2-40B4-BE49-F238E27FC236}">
                    <a16:creationId xmlns:a16="http://schemas.microsoft.com/office/drawing/2014/main" id="{F8C3CFC0-3F92-1046-495C-79C14A87EC26}"/>
                  </a:ext>
                </a:extLst>
              </p:cNvPr>
              <p:cNvSpPr/>
              <p:nvPr/>
            </p:nvSpPr>
            <p:spPr>
              <a:xfrm flipH="1" flipV="1">
                <a:off x="1170601" y="781036"/>
                <a:ext cx="2809460" cy="1610978"/>
              </a:xfrm>
              <a:custGeom>
                <a:avLst/>
                <a:gdLst>
                  <a:gd name="connsiteX0" fmla="*/ 2809460 w 2809460"/>
                  <a:gd name="connsiteY0" fmla="*/ 1610978 h 1610978"/>
                  <a:gd name="connsiteX1" fmla="*/ 1404730 w 2809460"/>
                  <a:gd name="connsiteY1" fmla="*/ 238539 h 1610978"/>
                  <a:gd name="connsiteX2" fmla="*/ 0 w 2809460"/>
                  <a:gd name="connsiteY2" fmla="*/ 1610978 h 1610978"/>
                  <a:gd name="connsiteX3" fmla="*/ 0 w 2809460"/>
                  <a:gd name="connsiteY3" fmla="*/ 468253 h 1610978"/>
                  <a:gd name="connsiteX4" fmla="*/ 468253 w 2809460"/>
                  <a:gd name="connsiteY4" fmla="*/ 0 h 1610978"/>
                  <a:gd name="connsiteX5" fmla="*/ 2341207 w 2809460"/>
                  <a:gd name="connsiteY5" fmla="*/ 0 h 1610978"/>
                  <a:gd name="connsiteX6" fmla="*/ 2809460 w 2809460"/>
                  <a:gd name="connsiteY6" fmla="*/ 468253 h 1610978"/>
                  <a:gd name="connsiteX7" fmla="*/ 2809460 w 2809460"/>
                  <a:gd name="connsiteY7" fmla="*/ 1610978 h 1610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09460" h="1610978">
                    <a:moveTo>
                      <a:pt x="2809460" y="1610978"/>
                    </a:moveTo>
                    <a:lnTo>
                      <a:pt x="1404730" y="238539"/>
                    </a:lnTo>
                    <a:lnTo>
                      <a:pt x="0" y="1610978"/>
                    </a:lnTo>
                    <a:lnTo>
                      <a:pt x="0" y="468253"/>
                    </a:lnTo>
                    <a:cubicBezTo>
                      <a:pt x="0" y="209644"/>
                      <a:pt x="209644" y="0"/>
                      <a:pt x="468253" y="0"/>
                    </a:cubicBezTo>
                    <a:lnTo>
                      <a:pt x="2341207" y="0"/>
                    </a:lnTo>
                    <a:cubicBezTo>
                      <a:pt x="2599816" y="0"/>
                      <a:pt x="2809460" y="209644"/>
                      <a:pt x="2809460" y="468253"/>
                    </a:cubicBezTo>
                    <a:lnTo>
                      <a:pt x="2809460" y="1610978"/>
                    </a:lnTo>
                    <a:close/>
                  </a:path>
                </a:pathLst>
              </a:custGeom>
              <a:solidFill>
                <a:schemeClr val="bg1"/>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3200"/>
              </a:p>
            </p:txBody>
          </p:sp>
          <p:sp>
            <p:nvSpPr>
              <p:cNvPr id="73" name="Freeform: Shape 72">
                <a:extLst>
                  <a:ext uri="{FF2B5EF4-FFF2-40B4-BE49-F238E27FC236}">
                    <a16:creationId xmlns:a16="http://schemas.microsoft.com/office/drawing/2014/main" id="{5F39773F-5151-CD68-6A65-C9BEE64E5C41}"/>
                  </a:ext>
                </a:extLst>
              </p:cNvPr>
              <p:cNvSpPr/>
              <p:nvPr/>
            </p:nvSpPr>
            <p:spPr>
              <a:xfrm>
                <a:off x="1276617" y="0"/>
                <a:ext cx="2570922" cy="2259495"/>
              </a:xfrm>
              <a:custGeom>
                <a:avLst/>
                <a:gdLst>
                  <a:gd name="connsiteX0" fmla="*/ 18239 w 2570922"/>
                  <a:gd name="connsiteY0" fmla="*/ 0 h 2259495"/>
                  <a:gd name="connsiteX1" fmla="*/ 2552683 w 2570922"/>
                  <a:gd name="connsiteY1" fmla="*/ 0 h 2259495"/>
                  <a:gd name="connsiteX2" fmla="*/ 2562216 w 2570922"/>
                  <a:gd name="connsiteY2" fmla="*/ 30712 h 2259495"/>
                  <a:gd name="connsiteX3" fmla="*/ 2570922 w 2570922"/>
                  <a:gd name="connsiteY3" fmla="*/ 117069 h 2259495"/>
                  <a:gd name="connsiteX4" fmla="*/ 2570922 w 2570922"/>
                  <a:gd name="connsiteY4" fmla="*/ 1830999 h 2259495"/>
                  <a:gd name="connsiteX5" fmla="*/ 2142426 w 2570922"/>
                  <a:gd name="connsiteY5" fmla="*/ 2259495 h 2259495"/>
                  <a:gd name="connsiteX6" fmla="*/ 428496 w 2570922"/>
                  <a:gd name="connsiteY6" fmla="*/ 2259495 h 2259495"/>
                  <a:gd name="connsiteX7" fmla="*/ 0 w 2570922"/>
                  <a:gd name="connsiteY7" fmla="*/ 1830999 h 2259495"/>
                  <a:gd name="connsiteX8" fmla="*/ 0 w 2570922"/>
                  <a:gd name="connsiteY8" fmla="*/ 117069 h 2259495"/>
                  <a:gd name="connsiteX9" fmla="*/ 8706 w 2570922"/>
                  <a:gd name="connsiteY9" fmla="*/ 30712 h 2259495"/>
                  <a:gd name="connsiteX10" fmla="*/ 18239 w 2570922"/>
                  <a:gd name="connsiteY10" fmla="*/ 0 h 2259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570922" h="2259495">
                    <a:moveTo>
                      <a:pt x="18239" y="0"/>
                    </a:moveTo>
                    <a:lnTo>
                      <a:pt x="2552683" y="0"/>
                    </a:lnTo>
                    <a:lnTo>
                      <a:pt x="2562216" y="30712"/>
                    </a:lnTo>
                    <a:cubicBezTo>
                      <a:pt x="2567925" y="58606"/>
                      <a:pt x="2570922" y="87488"/>
                      <a:pt x="2570922" y="117069"/>
                    </a:cubicBezTo>
                    <a:lnTo>
                      <a:pt x="2570922" y="1830999"/>
                    </a:lnTo>
                    <a:cubicBezTo>
                      <a:pt x="2570922" y="2067651"/>
                      <a:pt x="2379078" y="2259495"/>
                      <a:pt x="2142426" y="2259495"/>
                    </a:cubicBezTo>
                    <a:lnTo>
                      <a:pt x="428496" y="2259495"/>
                    </a:lnTo>
                    <a:cubicBezTo>
                      <a:pt x="191844" y="2259495"/>
                      <a:pt x="0" y="2067651"/>
                      <a:pt x="0" y="1830999"/>
                    </a:cubicBezTo>
                    <a:lnTo>
                      <a:pt x="0" y="117069"/>
                    </a:lnTo>
                    <a:cubicBezTo>
                      <a:pt x="0" y="87488"/>
                      <a:pt x="2998" y="58606"/>
                      <a:pt x="8706" y="30712"/>
                    </a:cubicBezTo>
                    <a:lnTo>
                      <a:pt x="18239" y="0"/>
                    </a:lnTo>
                    <a:close/>
                  </a:path>
                </a:pathLst>
              </a:custGeom>
              <a:solidFill>
                <a:schemeClr val="bg1"/>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3200"/>
              </a:p>
            </p:txBody>
          </p:sp>
        </p:grpSp>
        <p:sp>
          <p:nvSpPr>
            <p:cNvPr id="71" name="TextBox 153">
              <a:extLst>
                <a:ext uri="{FF2B5EF4-FFF2-40B4-BE49-F238E27FC236}">
                  <a16:creationId xmlns:a16="http://schemas.microsoft.com/office/drawing/2014/main" id="{3D8FDB62-C4DA-92BB-636D-ADA335C983AA}"/>
                </a:ext>
              </a:extLst>
            </p:cNvPr>
            <p:cNvSpPr txBox="1">
              <a:spLocks noChangeArrowheads="1"/>
            </p:cNvSpPr>
            <p:nvPr/>
          </p:nvSpPr>
          <p:spPr bwMode="auto">
            <a:xfrm flipV="1">
              <a:off x="1275319" y="236580"/>
              <a:ext cx="1831839" cy="1296237"/>
            </a:xfrm>
            <a:prstGeom prst="rect">
              <a:avLst/>
            </a:prstGeom>
          </p:spPr>
          <p:txBody>
            <a:bodyPr rot="0" vert="horz" wrap="square" lIns="0" tIns="45720" rIns="0" bIns="45720" anchor="b" anchorCtr="0" upright="1">
              <a:noAutofit/>
            </a:bodyPr>
            <a:lstStyle/>
            <a:p>
              <a:pPr algn="ctr" rtl="1">
                <a:lnSpc>
                  <a:spcPct val="115000"/>
                </a:lnSpc>
              </a:pPr>
              <a:r>
                <a:rPr lang="ar-EG"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الإشارة إلى الشكوك المتعلقة بالاستمرارية</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27" name="Group 26">
            <a:extLst>
              <a:ext uri="{FF2B5EF4-FFF2-40B4-BE49-F238E27FC236}">
                <a16:creationId xmlns:a16="http://schemas.microsoft.com/office/drawing/2014/main" id="{E42DA3BB-431C-E1C1-FCE6-C17CC1809FF1}"/>
              </a:ext>
            </a:extLst>
          </p:cNvPr>
          <p:cNvGrpSpPr/>
          <p:nvPr/>
        </p:nvGrpSpPr>
        <p:grpSpPr>
          <a:xfrm>
            <a:off x="7266101" y="2606627"/>
            <a:ext cx="2203863" cy="2436097"/>
            <a:chOff x="3511166" y="0"/>
            <a:chExt cx="2120066" cy="1805054"/>
          </a:xfrm>
        </p:grpSpPr>
        <p:grpSp>
          <p:nvGrpSpPr>
            <p:cNvPr id="66" name="Group 65">
              <a:extLst>
                <a:ext uri="{FF2B5EF4-FFF2-40B4-BE49-F238E27FC236}">
                  <a16:creationId xmlns:a16="http://schemas.microsoft.com/office/drawing/2014/main" id="{13F1747A-5597-3D07-DB59-2823B5F7A681}"/>
                </a:ext>
              </a:extLst>
            </p:cNvPr>
            <p:cNvGrpSpPr/>
            <p:nvPr/>
          </p:nvGrpSpPr>
          <p:grpSpPr>
            <a:xfrm>
              <a:off x="3511166" y="0"/>
              <a:ext cx="2120066" cy="1805054"/>
              <a:chOff x="3511166" y="0"/>
              <a:chExt cx="2809460" cy="2392014"/>
            </a:xfrm>
          </p:grpSpPr>
          <p:sp>
            <p:nvSpPr>
              <p:cNvPr id="68" name="Freeform: Shape 67">
                <a:extLst>
                  <a:ext uri="{FF2B5EF4-FFF2-40B4-BE49-F238E27FC236}">
                    <a16:creationId xmlns:a16="http://schemas.microsoft.com/office/drawing/2014/main" id="{D30D37CB-94FF-9287-031A-9E45F5B8BCAD}"/>
                  </a:ext>
                </a:extLst>
              </p:cNvPr>
              <p:cNvSpPr/>
              <p:nvPr/>
            </p:nvSpPr>
            <p:spPr>
              <a:xfrm flipH="1" flipV="1">
                <a:off x="3511166" y="781036"/>
                <a:ext cx="2809460" cy="1610978"/>
              </a:xfrm>
              <a:custGeom>
                <a:avLst/>
                <a:gdLst>
                  <a:gd name="connsiteX0" fmla="*/ 2809460 w 2809460"/>
                  <a:gd name="connsiteY0" fmla="*/ 1610978 h 1610978"/>
                  <a:gd name="connsiteX1" fmla="*/ 1404730 w 2809460"/>
                  <a:gd name="connsiteY1" fmla="*/ 238539 h 1610978"/>
                  <a:gd name="connsiteX2" fmla="*/ 0 w 2809460"/>
                  <a:gd name="connsiteY2" fmla="*/ 1610978 h 1610978"/>
                  <a:gd name="connsiteX3" fmla="*/ 0 w 2809460"/>
                  <a:gd name="connsiteY3" fmla="*/ 468253 h 1610978"/>
                  <a:gd name="connsiteX4" fmla="*/ 468253 w 2809460"/>
                  <a:gd name="connsiteY4" fmla="*/ 0 h 1610978"/>
                  <a:gd name="connsiteX5" fmla="*/ 2341207 w 2809460"/>
                  <a:gd name="connsiteY5" fmla="*/ 0 h 1610978"/>
                  <a:gd name="connsiteX6" fmla="*/ 2809460 w 2809460"/>
                  <a:gd name="connsiteY6" fmla="*/ 468253 h 1610978"/>
                  <a:gd name="connsiteX7" fmla="*/ 2809460 w 2809460"/>
                  <a:gd name="connsiteY7" fmla="*/ 1610978 h 1610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09460" h="1610978">
                    <a:moveTo>
                      <a:pt x="2809460" y="1610978"/>
                    </a:moveTo>
                    <a:lnTo>
                      <a:pt x="1404730" y="238539"/>
                    </a:lnTo>
                    <a:lnTo>
                      <a:pt x="0" y="1610978"/>
                    </a:lnTo>
                    <a:lnTo>
                      <a:pt x="0" y="468253"/>
                    </a:lnTo>
                    <a:cubicBezTo>
                      <a:pt x="0" y="209644"/>
                      <a:pt x="209644" y="0"/>
                      <a:pt x="468253" y="0"/>
                    </a:cubicBezTo>
                    <a:lnTo>
                      <a:pt x="2341207" y="0"/>
                    </a:lnTo>
                    <a:cubicBezTo>
                      <a:pt x="2599816" y="0"/>
                      <a:pt x="2809460" y="209644"/>
                      <a:pt x="2809460" y="468253"/>
                    </a:cubicBezTo>
                    <a:lnTo>
                      <a:pt x="2809460" y="1610978"/>
                    </a:lnTo>
                    <a:close/>
                  </a:path>
                </a:pathLst>
              </a:custGeom>
              <a:solidFill>
                <a:schemeClr val="bg1"/>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3200"/>
              </a:p>
            </p:txBody>
          </p:sp>
          <p:sp>
            <p:nvSpPr>
              <p:cNvPr id="69" name="Freeform: Shape 68">
                <a:extLst>
                  <a:ext uri="{FF2B5EF4-FFF2-40B4-BE49-F238E27FC236}">
                    <a16:creationId xmlns:a16="http://schemas.microsoft.com/office/drawing/2014/main" id="{B87323CA-5D1C-A239-2C79-08F74B44EA2D}"/>
                  </a:ext>
                </a:extLst>
              </p:cNvPr>
              <p:cNvSpPr/>
              <p:nvPr/>
            </p:nvSpPr>
            <p:spPr>
              <a:xfrm>
                <a:off x="3617182" y="0"/>
                <a:ext cx="2570922" cy="2259495"/>
              </a:xfrm>
              <a:custGeom>
                <a:avLst/>
                <a:gdLst>
                  <a:gd name="connsiteX0" fmla="*/ 18239 w 2570922"/>
                  <a:gd name="connsiteY0" fmla="*/ 0 h 2259495"/>
                  <a:gd name="connsiteX1" fmla="*/ 2552683 w 2570922"/>
                  <a:gd name="connsiteY1" fmla="*/ 0 h 2259495"/>
                  <a:gd name="connsiteX2" fmla="*/ 2562216 w 2570922"/>
                  <a:gd name="connsiteY2" fmla="*/ 30712 h 2259495"/>
                  <a:gd name="connsiteX3" fmla="*/ 2570922 w 2570922"/>
                  <a:gd name="connsiteY3" fmla="*/ 117069 h 2259495"/>
                  <a:gd name="connsiteX4" fmla="*/ 2570922 w 2570922"/>
                  <a:gd name="connsiteY4" fmla="*/ 1830999 h 2259495"/>
                  <a:gd name="connsiteX5" fmla="*/ 2142426 w 2570922"/>
                  <a:gd name="connsiteY5" fmla="*/ 2259495 h 2259495"/>
                  <a:gd name="connsiteX6" fmla="*/ 428496 w 2570922"/>
                  <a:gd name="connsiteY6" fmla="*/ 2259495 h 2259495"/>
                  <a:gd name="connsiteX7" fmla="*/ 0 w 2570922"/>
                  <a:gd name="connsiteY7" fmla="*/ 1830999 h 2259495"/>
                  <a:gd name="connsiteX8" fmla="*/ 0 w 2570922"/>
                  <a:gd name="connsiteY8" fmla="*/ 117069 h 2259495"/>
                  <a:gd name="connsiteX9" fmla="*/ 8706 w 2570922"/>
                  <a:gd name="connsiteY9" fmla="*/ 30712 h 2259495"/>
                  <a:gd name="connsiteX10" fmla="*/ 18239 w 2570922"/>
                  <a:gd name="connsiteY10" fmla="*/ 0 h 2259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570922" h="2259495">
                    <a:moveTo>
                      <a:pt x="18239" y="0"/>
                    </a:moveTo>
                    <a:lnTo>
                      <a:pt x="2552683" y="0"/>
                    </a:lnTo>
                    <a:lnTo>
                      <a:pt x="2562216" y="30712"/>
                    </a:lnTo>
                    <a:cubicBezTo>
                      <a:pt x="2567925" y="58606"/>
                      <a:pt x="2570922" y="87488"/>
                      <a:pt x="2570922" y="117069"/>
                    </a:cubicBezTo>
                    <a:lnTo>
                      <a:pt x="2570922" y="1830999"/>
                    </a:lnTo>
                    <a:cubicBezTo>
                      <a:pt x="2570922" y="2067651"/>
                      <a:pt x="2379078" y="2259495"/>
                      <a:pt x="2142426" y="2259495"/>
                    </a:cubicBezTo>
                    <a:lnTo>
                      <a:pt x="428496" y="2259495"/>
                    </a:lnTo>
                    <a:cubicBezTo>
                      <a:pt x="191844" y="2259495"/>
                      <a:pt x="0" y="2067651"/>
                      <a:pt x="0" y="1830999"/>
                    </a:cubicBezTo>
                    <a:lnTo>
                      <a:pt x="0" y="117069"/>
                    </a:lnTo>
                    <a:cubicBezTo>
                      <a:pt x="0" y="87488"/>
                      <a:pt x="2998" y="58606"/>
                      <a:pt x="8706" y="30712"/>
                    </a:cubicBezTo>
                    <a:lnTo>
                      <a:pt x="18239" y="0"/>
                    </a:lnTo>
                    <a:close/>
                  </a:path>
                </a:pathLst>
              </a:custGeom>
              <a:solidFill>
                <a:schemeClr val="bg1"/>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3200"/>
              </a:p>
            </p:txBody>
          </p:sp>
        </p:grpSp>
        <p:sp>
          <p:nvSpPr>
            <p:cNvPr id="67" name="TextBox 144">
              <a:extLst>
                <a:ext uri="{FF2B5EF4-FFF2-40B4-BE49-F238E27FC236}">
                  <a16:creationId xmlns:a16="http://schemas.microsoft.com/office/drawing/2014/main" id="{6E427854-87B2-5A14-83E6-B6792630BF9A}"/>
                </a:ext>
              </a:extLst>
            </p:cNvPr>
            <p:cNvSpPr txBox="1">
              <a:spLocks noChangeArrowheads="1"/>
            </p:cNvSpPr>
            <p:nvPr/>
          </p:nvSpPr>
          <p:spPr bwMode="auto">
            <a:xfrm flipV="1">
              <a:off x="3745344" y="399494"/>
              <a:ext cx="1572218" cy="992685"/>
            </a:xfrm>
            <a:prstGeom prst="rect">
              <a:avLst/>
            </a:prstGeom>
          </p:spPr>
          <p:txBody>
            <a:bodyPr rot="0" vert="horz" wrap="square" lIns="0" tIns="45720" rIns="0" bIns="45720" anchor="b" anchorCtr="0" upright="1">
              <a:noAutofit/>
            </a:bodyPr>
            <a:lstStyle/>
            <a:p>
              <a:pPr algn="ctr" rtl="1">
                <a:lnSpc>
                  <a:spcPct val="115000"/>
                </a:lnSpc>
              </a:pPr>
              <a:r>
                <a:rPr lang="ar-EG" sz="32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تقديم رأي واضح ودقيق</a:t>
              </a:r>
              <a:endParaRPr lang="en-US"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56" name="Group 55">
            <a:extLst>
              <a:ext uri="{FF2B5EF4-FFF2-40B4-BE49-F238E27FC236}">
                <a16:creationId xmlns:a16="http://schemas.microsoft.com/office/drawing/2014/main" id="{3C534EA0-DFCB-DFBB-67ED-DCD85839D4E6}"/>
              </a:ext>
            </a:extLst>
          </p:cNvPr>
          <p:cNvGrpSpPr/>
          <p:nvPr/>
        </p:nvGrpSpPr>
        <p:grpSpPr>
          <a:xfrm>
            <a:off x="4999577" y="2606627"/>
            <a:ext cx="2203863" cy="2436097"/>
            <a:chOff x="2346228" y="0"/>
            <a:chExt cx="2120066" cy="1805054"/>
          </a:xfrm>
        </p:grpSpPr>
        <p:grpSp>
          <p:nvGrpSpPr>
            <p:cNvPr id="62" name="Group 61">
              <a:extLst>
                <a:ext uri="{FF2B5EF4-FFF2-40B4-BE49-F238E27FC236}">
                  <a16:creationId xmlns:a16="http://schemas.microsoft.com/office/drawing/2014/main" id="{DA402743-0639-CB39-9E89-C59EA230EA3B}"/>
                </a:ext>
              </a:extLst>
            </p:cNvPr>
            <p:cNvGrpSpPr/>
            <p:nvPr/>
          </p:nvGrpSpPr>
          <p:grpSpPr>
            <a:xfrm>
              <a:off x="2346228" y="0"/>
              <a:ext cx="2120066" cy="1805054"/>
              <a:chOff x="2346228" y="0"/>
              <a:chExt cx="2809460" cy="2392014"/>
            </a:xfrm>
          </p:grpSpPr>
          <p:sp>
            <p:nvSpPr>
              <p:cNvPr id="64" name="Freeform: Shape 63">
                <a:extLst>
                  <a:ext uri="{FF2B5EF4-FFF2-40B4-BE49-F238E27FC236}">
                    <a16:creationId xmlns:a16="http://schemas.microsoft.com/office/drawing/2014/main" id="{EB7C6BC8-7399-4B88-9590-5B4A51E02CA6}"/>
                  </a:ext>
                </a:extLst>
              </p:cNvPr>
              <p:cNvSpPr/>
              <p:nvPr/>
            </p:nvSpPr>
            <p:spPr>
              <a:xfrm flipH="1" flipV="1">
                <a:off x="2346228" y="781036"/>
                <a:ext cx="2809460" cy="1610978"/>
              </a:xfrm>
              <a:custGeom>
                <a:avLst/>
                <a:gdLst>
                  <a:gd name="connsiteX0" fmla="*/ 2809460 w 2809460"/>
                  <a:gd name="connsiteY0" fmla="*/ 1610978 h 1610978"/>
                  <a:gd name="connsiteX1" fmla="*/ 1404730 w 2809460"/>
                  <a:gd name="connsiteY1" fmla="*/ 238539 h 1610978"/>
                  <a:gd name="connsiteX2" fmla="*/ 0 w 2809460"/>
                  <a:gd name="connsiteY2" fmla="*/ 1610978 h 1610978"/>
                  <a:gd name="connsiteX3" fmla="*/ 0 w 2809460"/>
                  <a:gd name="connsiteY3" fmla="*/ 468253 h 1610978"/>
                  <a:gd name="connsiteX4" fmla="*/ 468253 w 2809460"/>
                  <a:gd name="connsiteY4" fmla="*/ 0 h 1610978"/>
                  <a:gd name="connsiteX5" fmla="*/ 2341207 w 2809460"/>
                  <a:gd name="connsiteY5" fmla="*/ 0 h 1610978"/>
                  <a:gd name="connsiteX6" fmla="*/ 2809460 w 2809460"/>
                  <a:gd name="connsiteY6" fmla="*/ 468253 h 1610978"/>
                  <a:gd name="connsiteX7" fmla="*/ 2809460 w 2809460"/>
                  <a:gd name="connsiteY7" fmla="*/ 1610978 h 1610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09460" h="1610978">
                    <a:moveTo>
                      <a:pt x="2809460" y="1610978"/>
                    </a:moveTo>
                    <a:lnTo>
                      <a:pt x="1404730" y="238539"/>
                    </a:lnTo>
                    <a:lnTo>
                      <a:pt x="0" y="1610978"/>
                    </a:lnTo>
                    <a:lnTo>
                      <a:pt x="0" y="468253"/>
                    </a:lnTo>
                    <a:cubicBezTo>
                      <a:pt x="0" y="209644"/>
                      <a:pt x="209644" y="0"/>
                      <a:pt x="468253" y="0"/>
                    </a:cubicBezTo>
                    <a:lnTo>
                      <a:pt x="2341207" y="0"/>
                    </a:lnTo>
                    <a:cubicBezTo>
                      <a:pt x="2599816" y="0"/>
                      <a:pt x="2809460" y="209644"/>
                      <a:pt x="2809460" y="468253"/>
                    </a:cubicBezTo>
                    <a:lnTo>
                      <a:pt x="2809460" y="1610978"/>
                    </a:lnTo>
                    <a:close/>
                  </a:path>
                </a:pathLst>
              </a:custGeom>
              <a:solidFill>
                <a:schemeClr val="bg1"/>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3200"/>
              </a:p>
            </p:txBody>
          </p:sp>
          <p:sp>
            <p:nvSpPr>
              <p:cNvPr id="65" name="Freeform: Shape 64">
                <a:extLst>
                  <a:ext uri="{FF2B5EF4-FFF2-40B4-BE49-F238E27FC236}">
                    <a16:creationId xmlns:a16="http://schemas.microsoft.com/office/drawing/2014/main" id="{583A8611-6241-5BB5-BD18-02FD9D7523C4}"/>
                  </a:ext>
                </a:extLst>
              </p:cNvPr>
              <p:cNvSpPr/>
              <p:nvPr/>
            </p:nvSpPr>
            <p:spPr>
              <a:xfrm>
                <a:off x="2452244" y="0"/>
                <a:ext cx="2570922" cy="2259495"/>
              </a:xfrm>
              <a:custGeom>
                <a:avLst/>
                <a:gdLst>
                  <a:gd name="connsiteX0" fmla="*/ 18239 w 2570922"/>
                  <a:gd name="connsiteY0" fmla="*/ 0 h 2259495"/>
                  <a:gd name="connsiteX1" fmla="*/ 2552683 w 2570922"/>
                  <a:gd name="connsiteY1" fmla="*/ 0 h 2259495"/>
                  <a:gd name="connsiteX2" fmla="*/ 2562216 w 2570922"/>
                  <a:gd name="connsiteY2" fmla="*/ 30712 h 2259495"/>
                  <a:gd name="connsiteX3" fmla="*/ 2570922 w 2570922"/>
                  <a:gd name="connsiteY3" fmla="*/ 117069 h 2259495"/>
                  <a:gd name="connsiteX4" fmla="*/ 2570922 w 2570922"/>
                  <a:gd name="connsiteY4" fmla="*/ 1830999 h 2259495"/>
                  <a:gd name="connsiteX5" fmla="*/ 2142426 w 2570922"/>
                  <a:gd name="connsiteY5" fmla="*/ 2259495 h 2259495"/>
                  <a:gd name="connsiteX6" fmla="*/ 428496 w 2570922"/>
                  <a:gd name="connsiteY6" fmla="*/ 2259495 h 2259495"/>
                  <a:gd name="connsiteX7" fmla="*/ 0 w 2570922"/>
                  <a:gd name="connsiteY7" fmla="*/ 1830999 h 2259495"/>
                  <a:gd name="connsiteX8" fmla="*/ 0 w 2570922"/>
                  <a:gd name="connsiteY8" fmla="*/ 117069 h 2259495"/>
                  <a:gd name="connsiteX9" fmla="*/ 8706 w 2570922"/>
                  <a:gd name="connsiteY9" fmla="*/ 30712 h 2259495"/>
                  <a:gd name="connsiteX10" fmla="*/ 18239 w 2570922"/>
                  <a:gd name="connsiteY10" fmla="*/ 0 h 2259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570922" h="2259495">
                    <a:moveTo>
                      <a:pt x="18239" y="0"/>
                    </a:moveTo>
                    <a:lnTo>
                      <a:pt x="2552683" y="0"/>
                    </a:lnTo>
                    <a:lnTo>
                      <a:pt x="2562216" y="30712"/>
                    </a:lnTo>
                    <a:cubicBezTo>
                      <a:pt x="2567925" y="58606"/>
                      <a:pt x="2570922" y="87488"/>
                      <a:pt x="2570922" y="117069"/>
                    </a:cubicBezTo>
                    <a:lnTo>
                      <a:pt x="2570922" y="1830999"/>
                    </a:lnTo>
                    <a:cubicBezTo>
                      <a:pt x="2570922" y="2067651"/>
                      <a:pt x="2379078" y="2259495"/>
                      <a:pt x="2142426" y="2259495"/>
                    </a:cubicBezTo>
                    <a:lnTo>
                      <a:pt x="428496" y="2259495"/>
                    </a:lnTo>
                    <a:cubicBezTo>
                      <a:pt x="191844" y="2259495"/>
                      <a:pt x="0" y="2067651"/>
                      <a:pt x="0" y="1830999"/>
                    </a:cubicBezTo>
                    <a:lnTo>
                      <a:pt x="0" y="117069"/>
                    </a:lnTo>
                    <a:cubicBezTo>
                      <a:pt x="0" y="87488"/>
                      <a:pt x="2998" y="58606"/>
                      <a:pt x="8706" y="30712"/>
                    </a:cubicBezTo>
                    <a:lnTo>
                      <a:pt x="18239" y="0"/>
                    </a:lnTo>
                    <a:close/>
                  </a:path>
                </a:pathLst>
              </a:custGeom>
              <a:solidFill>
                <a:schemeClr val="bg1"/>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3200"/>
              </a:p>
            </p:txBody>
          </p:sp>
        </p:grpSp>
        <p:sp>
          <p:nvSpPr>
            <p:cNvPr id="63" name="TextBox 148">
              <a:extLst>
                <a:ext uri="{FF2B5EF4-FFF2-40B4-BE49-F238E27FC236}">
                  <a16:creationId xmlns:a16="http://schemas.microsoft.com/office/drawing/2014/main" id="{704C4F06-744B-F229-2FF0-FB1EECA05A5F}"/>
                </a:ext>
              </a:extLst>
            </p:cNvPr>
            <p:cNvSpPr txBox="1">
              <a:spLocks noChangeArrowheads="1"/>
            </p:cNvSpPr>
            <p:nvPr/>
          </p:nvSpPr>
          <p:spPr bwMode="auto">
            <a:xfrm flipV="1">
              <a:off x="2450800" y="195682"/>
              <a:ext cx="1831839" cy="1182064"/>
            </a:xfrm>
            <a:prstGeom prst="rect">
              <a:avLst/>
            </a:prstGeom>
          </p:spPr>
          <p:txBody>
            <a:bodyPr rot="0" vert="horz" wrap="square" lIns="0" tIns="45720" rIns="0" bIns="45720" anchor="b" anchorCtr="0" upright="1">
              <a:noAutofit/>
            </a:bodyPr>
            <a:lstStyle/>
            <a:p>
              <a:pPr algn="ctr" rtl="1">
                <a:lnSpc>
                  <a:spcPct val="115000"/>
                </a:lnSpc>
              </a:pPr>
              <a:r>
                <a:rPr lang="ar-EG" sz="32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تضمين الأمور الرئيسية للمراجعة</a:t>
              </a:r>
              <a:endParaRPr lang="en-US"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57" name="Group 56">
            <a:extLst>
              <a:ext uri="{FF2B5EF4-FFF2-40B4-BE49-F238E27FC236}">
                <a16:creationId xmlns:a16="http://schemas.microsoft.com/office/drawing/2014/main" id="{349DEE56-88ED-3A22-B213-C5E70FD4F575}"/>
              </a:ext>
            </a:extLst>
          </p:cNvPr>
          <p:cNvGrpSpPr/>
          <p:nvPr/>
        </p:nvGrpSpPr>
        <p:grpSpPr>
          <a:xfrm>
            <a:off x="9553422" y="2606627"/>
            <a:ext cx="2203863" cy="2436097"/>
            <a:chOff x="4686793" y="0"/>
            <a:chExt cx="2120066" cy="1805054"/>
          </a:xfrm>
        </p:grpSpPr>
        <p:grpSp>
          <p:nvGrpSpPr>
            <p:cNvPr id="58" name="Group 57">
              <a:extLst>
                <a:ext uri="{FF2B5EF4-FFF2-40B4-BE49-F238E27FC236}">
                  <a16:creationId xmlns:a16="http://schemas.microsoft.com/office/drawing/2014/main" id="{2F6A2A9A-0DB0-88C7-19F9-5C88B979BB3F}"/>
                </a:ext>
              </a:extLst>
            </p:cNvPr>
            <p:cNvGrpSpPr/>
            <p:nvPr/>
          </p:nvGrpSpPr>
          <p:grpSpPr>
            <a:xfrm>
              <a:off x="4686793" y="0"/>
              <a:ext cx="2120066" cy="1805054"/>
              <a:chOff x="4686793" y="0"/>
              <a:chExt cx="2809460" cy="2392014"/>
            </a:xfrm>
          </p:grpSpPr>
          <p:sp>
            <p:nvSpPr>
              <p:cNvPr id="60" name="Freeform: Shape 59">
                <a:extLst>
                  <a:ext uri="{FF2B5EF4-FFF2-40B4-BE49-F238E27FC236}">
                    <a16:creationId xmlns:a16="http://schemas.microsoft.com/office/drawing/2014/main" id="{865BC54E-AFF6-F1D1-373F-922D7BD4DC45}"/>
                  </a:ext>
                </a:extLst>
              </p:cNvPr>
              <p:cNvSpPr/>
              <p:nvPr/>
            </p:nvSpPr>
            <p:spPr>
              <a:xfrm flipH="1" flipV="1">
                <a:off x="4686793" y="781036"/>
                <a:ext cx="2809460" cy="1610978"/>
              </a:xfrm>
              <a:custGeom>
                <a:avLst/>
                <a:gdLst>
                  <a:gd name="connsiteX0" fmla="*/ 2809460 w 2809460"/>
                  <a:gd name="connsiteY0" fmla="*/ 1610978 h 1610978"/>
                  <a:gd name="connsiteX1" fmla="*/ 1404730 w 2809460"/>
                  <a:gd name="connsiteY1" fmla="*/ 238539 h 1610978"/>
                  <a:gd name="connsiteX2" fmla="*/ 0 w 2809460"/>
                  <a:gd name="connsiteY2" fmla="*/ 1610978 h 1610978"/>
                  <a:gd name="connsiteX3" fmla="*/ 0 w 2809460"/>
                  <a:gd name="connsiteY3" fmla="*/ 468253 h 1610978"/>
                  <a:gd name="connsiteX4" fmla="*/ 468253 w 2809460"/>
                  <a:gd name="connsiteY4" fmla="*/ 0 h 1610978"/>
                  <a:gd name="connsiteX5" fmla="*/ 2341207 w 2809460"/>
                  <a:gd name="connsiteY5" fmla="*/ 0 h 1610978"/>
                  <a:gd name="connsiteX6" fmla="*/ 2809460 w 2809460"/>
                  <a:gd name="connsiteY6" fmla="*/ 468253 h 1610978"/>
                  <a:gd name="connsiteX7" fmla="*/ 2809460 w 2809460"/>
                  <a:gd name="connsiteY7" fmla="*/ 1610978 h 1610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09460" h="1610978">
                    <a:moveTo>
                      <a:pt x="2809460" y="1610978"/>
                    </a:moveTo>
                    <a:lnTo>
                      <a:pt x="1404730" y="238539"/>
                    </a:lnTo>
                    <a:lnTo>
                      <a:pt x="0" y="1610978"/>
                    </a:lnTo>
                    <a:lnTo>
                      <a:pt x="0" y="468253"/>
                    </a:lnTo>
                    <a:cubicBezTo>
                      <a:pt x="0" y="209644"/>
                      <a:pt x="209644" y="0"/>
                      <a:pt x="468253" y="0"/>
                    </a:cubicBezTo>
                    <a:lnTo>
                      <a:pt x="2341207" y="0"/>
                    </a:lnTo>
                    <a:cubicBezTo>
                      <a:pt x="2599816" y="0"/>
                      <a:pt x="2809460" y="209644"/>
                      <a:pt x="2809460" y="468253"/>
                    </a:cubicBezTo>
                    <a:lnTo>
                      <a:pt x="2809460" y="1610978"/>
                    </a:lnTo>
                    <a:close/>
                  </a:path>
                </a:pathLst>
              </a:custGeom>
              <a:solidFill>
                <a:schemeClr val="bg1"/>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3200"/>
              </a:p>
            </p:txBody>
          </p:sp>
          <p:sp>
            <p:nvSpPr>
              <p:cNvPr id="61" name="Freeform: Shape 60">
                <a:extLst>
                  <a:ext uri="{FF2B5EF4-FFF2-40B4-BE49-F238E27FC236}">
                    <a16:creationId xmlns:a16="http://schemas.microsoft.com/office/drawing/2014/main" id="{24CB1D20-F564-3752-F307-9765509950A9}"/>
                  </a:ext>
                </a:extLst>
              </p:cNvPr>
              <p:cNvSpPr/>
              <p:nvPr/>
            </p:nvSpPr>
            <p:spPr>
              <a:xfrm>
                <a:off x="4792809" y="0"/>
                <a:ext cx="2570922" cy="2259495"/>
              </a:xfrm>
              <a:custGeom>
                <a:avLst/>
                <a:gdLst>
                  <a:gd name="connsiteX0" fmla="*/ 18239 w 2570922"/>
                  <a:gd name="connsiteY0" fmla="*/ 0 h 2259495"/>
                  <a:gd name="connsiteX1" fmla="*/ 2552683 w 2570922"/>
                  <a:gd name="connsiteY1" fmla="*/ 0 h 2259495"/>
                  <a:gd name="connsiteX2" fmla="*/ 2562216 w 2570922"/>
                  <a:gd name="connsiteY2" fmla="*/ 30712 h 2259495"/>
                  <a:gd name="connsiteX3" fmla="*/ 2570922 w 2570922"/>
                  <a:gd name="connsiteY3" fmla="*/ 117069 h 2259495"/>
                  <a:gd name="connsiteX4" fmla="*/ 2570922 w 2570922"/>
                  <a:gd name="connsiteY4" fmla="*/ 1830999 h 2259495"/>
                  <a:gd name="connsiteX5" fmla="*/ 2142426 w 2570922"/>
                  <a:gd name="connsiteY5" fmla="*/ 2259495 h 2259495"/>
                  <a:gd name="connsiteX6" fmla="*/ 428496 w 2570922"/>
                  <a:gd name="connsiteY6" fmla="*/ 2259495 h 2259495"/>
                  <a:gd name="connsiteX7" fmla="*/ 0 w 2570922"/>
                  <a:gd name="connsiteY7" fmla="*/ 1830999 h 2259495"/>
                  <a:gd name="connsiteX8" fmla="*/ 0 w 2570922"/>
                  <a:gd name="connsiteY8" fmla="*/ 117069 h 2259495"/>
                  <a:gd name="connsiteX9" fmla="*/ 8706 w 2570922"/>
                  <a:gd name="connsiteY9" fmla="*/ 30712 h 2259495"/>
                  <a:gd name="connsiteX10" fmla="*/ 18239 w 2570922"/>
                  <a:gd name="connsiteY10" fmla="*/ 0 h 2259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570922" h="2259495">
                    <a:moveTo>
                      <a:pt x="18239" y="0"/>
                    </a:moveTo>
                    <a:lnTo>
                      <a:pt x="2552683" y="0"/>
                    </a:lnTo>
                    <a:lnTo>
                      <a:pt x="2562216" y="30712"/>
                    </a:lnTo>
                    <a:cubicBezTo>
                      <a:pt x="2567925" y="58606"/>
                      <a:pt x="2570922" y="87488"/>
                      <a:pt x="2570922" y="117069"/>
                    </a:cubicBezTo>
                    <a:lnTo>
                      <a:pt x="2570922" y="1830999"/>
                    </a:lnTo>
                    <a:cubicBezTo>
                      <a:pt x="2570922" y="2067651"/>
                      <a:pt x="2379078" y="2259495"/>
                      <a:pt x="2142426" y="2259495"/>
                    </a:cubicBezTo>
                    <a:lnTo>
                      <a:pt x="428496" y="2259495"/>
                    </a:lnTo>
                    <a:cubicBezTo>
                      <a:pt x="191844" y="2259495"/>
                      <a:pt x="0" y="2067651"/>
                      <a:pt x="0" y="1830999"/>
                    </a:cubicBezTo>
                    <a:lnTo>
                      <a:pt x="0" y="117069"/>
                    </a:lnTo>
                    <a:cubicBezTo>
                      <a:pt x="0" y="87488"/>
                      <a:pt x="2998" y="58606"/>
                      <a:pt x="8706" y="30712"/>
                    </a:cubicBezTo>
                    <a:lnTo>
                      <a:pt x="18239" y="0"/>
                    </a:lnTo>
                    <a:close/>
                  </a:path>
                </a:pathLst>
              </a:custGeom>
              <a:solidFill>
                <a:schemeClr val="bg1"/>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3200"/>
              </a:p>
            </p:txBody>
          </p:sp>
        </p:grpSp>
        <p:sp>
          <p:nvSpPr>
            <p:cNvPr id="59" name="TextBox 140">
              <a:extLst>
                <a:ext uri="{FF2B5EF4-FFF2-40B4-BE49-F238E27FC236}">
                  <a16:creationId xmlns:a16="http://schemas.microsoft.com/office/drawing/2014/main" id="{932BBF81-3302-216D-E46C-EA91716D5A96}"/>
                </a:ext>
              </a:extLst>
            </p:cNvPr>
            <p:cNvSpPr txBox="1">
              <a:spLocks noChangeArrowheads="1"/>
            </p:cNvSpPr>
            <p:nvPr/>
          </p:nvSpPr>
          <p:spPr bwMode="auto">
            <a:xfrm flipV="1">
              <a:off x="4856773" y="401113"/>
              <a:ext cx="1701620" cy="989503"/>
            </a:xfrm>
            <a:prstGeom prst="rect">
              <a:avLst/>
            </a:prstGeom>
          </p:spPr>
          <p:txBody>
            <a:bodyPr rot="0" vert="horz" wrap="square" lIns="0" tIns="45720" rIns="0" bIns="45720" anchor="b" anchorCtr="0" upright="1">
              <a:noAutofit/>
            </a:bodyPr>
            <a:lstStyle/>
            <a:p>
              <a:pPr algn="ctr" rtl="1">
                <a:lnSpc>
                  <a:spcPct val="115000"/>
                </a:lnSpc>
              </a:pPr>
              <a:r>
                <a:rPr lang="ar-EG" sz="32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الالتزام بالمعايير المهنية</a:t>
              </a:r>
              <a:endParaRPr lang="en-US"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Tree>
    <p:extLst>
      <p:ext uri="{BB962C8B-B14F-4D97-AF65-F5344CB8AC3E}">
        <p14:creationId xmlns:p14="http://schemas.microsoft.com/office/powerpoint/2010/main" val="3004763245"/>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57"/>
                                        </p:tgtEl>
                                        <p:attrNameLst>
                                          <p:attrName>style.visibility</p:attrName>
                                        </p:attrNameLst>
                                      </p:cBhvr>
                                      <p:to>
                                        <p:strVal val="visible"/>
                                      </p:to>
                                    </p:set>
                                    <p:anim calcmode="lin" valueType="num">
                                      <p:cBhvr additive="base">
                                        <p:cTn id="7" dur="500" fill="hold"/>
                                        <p:tgtEl>
                                          <p:spTgt spid="57"/>
                                        </p:tgtEl>
                                        <p:attrNameLst>
                                          <p:attrName>ppt_x</p:attrName>
                                        </p:attrNameLst>
                                      </p:cBhvr>
                                      <p:tavLst>
                                        <p:tav tm="0">
                                          <p:val>
                                            <p:strVal val="#ppt_x"/>
                                          </p:val>
                                        </p:tav>
                                        <p:tav tm="100000">
                                          <p:val>
                                            <p:strVal val="#ppt_x"/>
                                          </p:val>
                                        </p:tav>
                                      </p:tavLst>
                                    </p:anim>
                                    <p:anim calcmode="lin" valueType="num">
                                      <p:cBhvr additive="base">
                                        <p:cTn id="8" dur="500" fill="hold"/>
                                        <p:tgtEl>
                                          <p:spTgt spid="5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7"/>
                                        </p:tgtEl>
                                        <p:attrNameLst>
                                          <p:attrName>style.visibility</p:attrName>
                                        </p:attrNameLst>
                                      </p:cBhvr>
                                      <p:to>
                                        <p:strVal val="visible"/>
                                      </p:to>
                                    </p:set>
                                    <p:anim calcmode="lin" valueType="num">
                                      <p:cBhvr additive="base">
                                        <p:cTn id="13" dur="500" fill="hold"/>
                                        <p:tgtEl>
                                          <p:spTgt spid="27"/>
                                        </p:tgtEl>
                                        <p:attrNameLst>
                                          <p:attrName>ppt_x</p:attrName>
                                        </p:attrNameLst>
                                      </p:cBhvr>
                                      <p:tavLst>
                                        <p:tav tm="0">
                                          <p:val>
                                            <p:strVal val="#ppt_x"/>
                                          </p:val>
                                        </p:tav>
                                        <p:tav tm="100000">
                                          <p:val>
                                            <p:strVal val="#ppt_x"/>
                                          </p:val>
                                        </p:tav>
                                      </p:tavLst>
                                    </p:anim>
                                    <p:anim calcmode="lin" valueType="num">
                                      <p:cBhvr additive="base">
                                        <p:cTn id="14" dur="500" fill="hold"/>
                                        <p:tgtEl>
                                          <p:spTgt spid="27"/>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56"/>
                                        </p:tgtEl>
                                        <p:attrNameLst>
                                          <p:attrName>style.visibility</p:attrName>
                                        </p:attrNameLst>
                                      </p:cBhvr>
                                      <p:to>
                                        <p:strVal val="visible"/>
                                      </p:to>
                                    </p:set>
                                    <p:anim calcmode="lin" valueType="num">
                                      <p:cBhvr additive="base">
                                        <p:cTn id="19" dur="500" fill="hold"/>
                                        <p:tgtEl>
                                          <p:spTgt spid="56"/>
                                        </p:tgtEl>
                                        <p:attrNameLst>
                                          <p:attrName>ppt_x</p:attrName>
                                        </p:attrNameLst>
                                      </p:cBhvr>
                                      <p:tavLst>
                                        <p:tav tm="0">
                                          <p:val>
                                            <p:strVal val="#ppt_x"/>
                                          </p:val>
                                        </p:tav>
                                        <p:tav tm="100000">
                                          <p:val>
                                            <p:strVal val="#ppt_x"/>
                                          </p:val>
                                        </p:tav>
                                      </p:tavLst>
                                    </p:anim>
                                    <p:anim calcmode="lin" valueType="num">
                                      <p:cBhvr additive="base">
                                        <p:cTn id="20" dur="500" fill="hold"/>
                                        <p:tgtEl>
                                          <p:spTgt spid="56"/>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26"/>
                                        </p:tgtEl>
                                        <p:attrNameLst>
                                          <p:attrName>style.visibility</p:attrName>
                                        </p:attrNameLst>
                                      </p:cBhvr>
                                      <p:to>
                                        <p:strVal val="visible"/>
                                      </p:to>
                                    </p:set>
                                    <p:anim calcmode="lin" valueType="num">
                                      <p:cBhvr additive="base">
                                        <p:cTn id="25" dur="500" fill="hold"/>
                                        <p:tgtEl>
                                          <p:spTgt spid="26"/>
                                        </p:tgtEl>
                                        <p:attrNameLst>
                                          <p:attrName>ppt_x</p:attrName>
                                        </p:attrNameLst>
                                      </p:cBhvr>
                                      <p:tavLst>
                                        <p:tav tm="0">
                                          <p:val>
                                            <p:strVal val="#ppt_x"/>
                                          </p:val>
                                        </p:tav>
                                        <p:tav tm="100000">
                                          <p:val>
                                            <p:strVal val="#ppt_x"/>
                                          </p:val>
                                        </p:tav>
                                      </p:tavLst>
                                    </p:anim>
                                    <p:anim calcmode="lin" valueType="num">
                                      <p:cBhvr additive="base">
                                        <p:cTn id="26" dur="500" fill="hold"/>
                                        <p:tgtEl>
                                          <p:spTgt spid="26"/>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25"/>
                                        </p:tgtEl>
                                        <p:attrNameLst>
                                          <p:attrName>style.visibility</p:attrName>
                                        </p:attrNameLst>
                                      </p:cBhvr>
                                      <p:to>
                                        <p:strVal val="visible"/>
                                      </p:to>
                                    </p:set>
                                    <p:anim calcmode="lin" valueType="num">
                                      <p:cBhvr additive="base">
                                        <p:cTn id="31" dur="500" fill="hold"/>
                                        <p:tgtEl>
                                          <p:spTgt spid="25"/>
                                        </p:tgtEl>
                                        <p:attrNameLst>
                                          <p:attrName>ppt_x</p:attrName>
                                        </p:attrNameLst>
                                      </p:cBhvr>
                                      <p:tavLst>
                                        <p:tav tm="0">
                                          <p:val>
                                            <p:strVal val="#ppt_x"/>
                                          </p:val>
                                        </p:tav>
                                        <p:tav tm="100000">
                                          <p:val>
                                            <p:strVal val="#ppt_x"/>
                                          </p:val>
                                        </p:tav>
                                      </p:tavLst>
                                    </p:anim>
                                    <p:anim calcmode="lin" valueType="num">
                                      <p:cBhvr additive="base">
                                        <p:cTn id="32" dur="500" fill="hold"/>
                                        <p:tgtEl>
                                          <p:spTgt spid="2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B723A43-FBD8-56D3-C2F5-4DB22CFFF17B}"/>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CAA09B87-DFAF-9239-42A3-D7B4E0D9C489}"/>
              </a:ext>
            </a:extLst>
          </p:cNvPr>
          <p:cNvSpPr txBox="1"/>
          <p:nvPr/>
        </p:nvSpPr>
        <p:spPr>
          <a:xfrm>
            <a:off x="2779494" y="-86085"/>
            <a:ext cx="6633012" cy="646331"/>
          </a:xfrm>
          <a:prstGeom prst="rect">
            <a:avLst/>
          </a:prstGeom>
          <a:noFill/>
        </p:spPr>
        <p:txBody>
          <a:bodyPr wrap="square">
            <a:spAutoFit/>
          </a:bodyPr>
          <a:lstStyle/>
          <a:p>
            <a:pPr algn="ctr" rtl="1"/>
            <a:r>
              <a:rPr lang="ar-SA" sz="3600" b="1" dirty="0">
                <a:solidFill>
                  <a:schemeClr val="bg1"/>
                </a:solidFill>
                <a:latin typeface="Adobe Arabic" panose="02040503050201020203" pitchFamily="18" charset="-78"/>
                <a:cs typeface="Adobe Arabic" panose="02040503050201020203" pitchFamily="18" charset="-78"/>
              </a:rPr>
              <a:t>كيفية تجنب الأخطاء الشائعة في إعداد تقرير المراجعة</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481EB24E-349D-E3CA-1022-A3B1349FFBB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grpSp>
        <p:nvGrpSpPr>
          <p:cNvPr id="3" name="Group 2">
            <a:extLst>
              <a:ext uri="{FF2B5EF4-FFF2-40B4-BE49-F238E27FC236}">
                <a16:creationId xmlns:a16="http://schemas.microsoft.com/office/drawing/2014/main" id="{005D8FCB-7134-9EEE-9F0C-829ED37829BC}"/>
              </a:ext>
            </a:extLst>
          </p:cNvPr>
          <p:cNvGrpSpPr/>
          <p:nvPr/>
        </p:nvGrpSpPr>
        <p:grpSpPr>
          <a:xfrm>
            <a:off x="2712257" y="2560774"/>
            <a:ext cx="2203863" cy="2436671"/>
            <a:chOff x="1170601" y="1356866"/>
            <a:chExt cx="2120066" cy="1805479"/>
          </a:xfrm>
        </p:grpSpPr>
        <p:grpSp>
          <p:nvGrpSpPr>
            <p:cNvPr id="82" name="Group 81">
              <a:extLst>
                <a:ext uri="{FF2B5EF4-FFF2-40B4-BE49-F238E27FC236}">
                  <a16:creationId xmlns:a16="http://schemas.microsoft.com/office/drawing/2014/main" id="{464678DD-03DA-E284-8438-C068466BAA2F}"/>
                </a:ext>
              </a:extLst>
            </p:cNvPr>
            <p:cNvGrpSpPr/>
            <p:nvPr/>
          </p:nvGrpSpPr>
          <p:grpSpPr>
            <a:xfrm>
              <a:off x="1170601" y="1357291"/>
              <a:ext cx="2120066" cy="1805054"/>
              <a:chOff x="1170601" y="1357291"/>
              <a:chExt cx="2809460" cy="2392014"/>
            </a:xfrm>
          </p:grpSpPr>
          <p:sp>
            <p:nvSpPr>
              <p:cNvPr id="84" name="Freeform: Shape 83">
                <a:extLst>
                  <a:ext uri="{FF2B5EF4-FFF2-40B4-BE49-F238E27FC236}">
                    <a16:creationId xmlns:a16="http://schemas.microsoft.com/office/drawing/2014/main" id="{91ADB921-6B10-9631-AFFF-01A795451692}"/>
                  </a:ext>
                </a:extLst>
              </p:cNvPr>
              <p:cNvSpPr/>
              <p:nvPr/>
            </p:nvSpPr>
            <p:spPr>
              <a:xfrm flipH="1" flipV="1">
                <a:off x="1170601" y="2138327"/>
                <a:ext cx="2809460" cy="1610978"/>
              </a:xfrm>
              <a:custGeom>
                <a:avLst/>
                <a:gdLst>
                  <a:gd name="connsiteX0" fmla="*/ 2809460 w 2809460"/>
                  <a:gd name="connsiteY0" fmla="*/ 1610978 h 1610978"/>
                  <a:gd name="connsiteX1" fmla="*/ 1404730 w 2809460"/>
                  <a:gd name="connsiteY1" fmla="*/ 238539 h 1610978"/>
                  <a:gd name="connsiteX2" fmla="*/ 0 w 2809460"/>
                  <a:gd name="connsiteY2" fmla="*/ 1610978 h 1610978"/>
                  <a:gd name="connsiteX3" fmla="*/ 0 w 2809460"/>
                  <a:gd name="connsiteY3" fmla="*/ 468253 h 1610978"/>
                  <a:gd name="connsiteX4" fmla="*/ 468253 w 2809460"/>
                  <a:gd name="connsiteY4" fmla="*/ 0 h 1610978"/>
                  <a:gd name="connsiteX5" fmla="*/ 2341207 w 2809460"/>
                  <a:gd name="connsiteY5" fmla="*/ 0 h 1610978"/>
                  <a:gd name="connsiteX6" fmla="*/ 2809460 w 2809460"/>
                  <a:gd name="connsiteY6" fmla="*/ 468253 h 1610978"/>
                  <a:gd name="connsiteX7" fmla="*/ 2809460 w 2809460"/>
                  <a:gd name="connsiteY7" fmla="*/ 1610978 h 1610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09460" h="1610978">
                    <a:moveTo>
                      <a:pt x="2809460" y="1610978"/>
                    </a:moveTo>
                    <a:lnTo>
                      <a:pt x="1404730" y="238539"/>
                    </a:lnTo>
                    <a:lnTo>
                      <a:pt x="0" y="1610978"/>
                    </a:lnTo>
                    <a:lnTo>
                      <a:pt x="0" y="468253"/>
                    </a:lnTo>
                    <a:cubicBezTo>
                      <a:pt x="0" y="209644"/>
                      <a:pt x="209644" y="0"/>
                      <a:pt x="468253" y="0"/>
                    </a:cubicBezTo>
                    <a:lnTo>
                      <a:pt x="2341207" y="0"/>
                    </a:lnTo>
                    <a:cubicBezTo>
                      <a:pt x="2599816" y="0"/>
                      <a:pt x="2809460" y="209644"/>
                      <a:pt x="2809460" y="468253"/>
                    </a:cubicBezTo>
                    <a:lnTo>
                      <a:pt x="2809460" y="1610978"/>
                    </a:lnTo>
                    <a:close/>
                  </a:path>
                </a:pathLst>
              </a:custGeom>
              <a:solidFill>
                <a:schemeClr val="bg1"/>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3200"/>
              </a:p>
            </p:txBody>
          </p:sp>
          <p:sp>
            <p:nvSpPr>
              <p:cNvPr id="85" name="Freeform: Shape 84">
                <a:extLst>
                  <a:ext uri="{FF2B5EF4-FFF2-40B4-BE49-F238E27FC236}">
                    <a16:creationId xmlns:a16="http://schemas.microsoft.com/office/drawing/2014/main" id="{46BE146D-C5D4-C0A9-3468-FDB6F6E268D2}"/>
                  </a:ext>
                </a:extLst>
              </p:cNvPr>
              <p:cNvSpPr/>
              <p:nvPr/>
            </p:nvSpPr>
            <p:spPr>
              <a:xfrm>
                <a:off x="1276617" y="1357291"/>
                <a:ext cx="2570922" cy="2259495"/>
              </a:xfrm>
              <a:custGeom>
                <a:avLst/>
                <a:gdLst>
                  <a:gd name="connsiteX0" fmla="*/ 18239 w 2570922"/>
                  <a:gd name="connsiteY0" fmla="*/ 0 h 2259495"/>
                  <a:gd name="connsiteX1" fmla="*/ 2552683 w 2570922"/>
                  <a:gd name="connsiteY1" fmla="*/ 0 h 2259495"/>
                  <a:gd name="connsiteX2" fmla="*/ 2562216 w 2570922"/>
                  <a:gd name="connsiteY2" fmla="*/ 30712 h 2259495"/>
                  <a:gd name="connsiteX3" fmla="*/ 2570922 w 2570922"/>
                  <a:gd name="connsiteY3" fmla="*/ 117069 h 2259495"/>
                  <a:gd name="connsiteX4" fmla="*/ 2570922 w 2570922"/>
                  <a:gd name="connsiteY4" fmla="*/ 1830999 h 2259495"/>
                  <a:gd name="connsiteX5" fmla="*/ 2142426 w 2570922"/>
                  <a:gd name="connsiteY5" fmla="*/ 2259495 h 2259495"/>
                  <a:gd name="connsiteX6" fmla="*/ 428496 w 2570922"/>
                  <a:gd name="connsiteY6" fmla="*/ 2259495 h 2259495"/>
                  <a:gd name="connsiteX7" fmla="*/ 0 w 2570922"/>
                  <a:gd name="connsiteY7" fmla="*/ 1830999 h 2259495"/>
                  <a:gd name="connsiteX8" fmla="*/ 0 w 2570922"/>
                  <a:gd name="connsiteY8" fmla="*/ 117069 h 2259495"/>
                  <a:gd name="connsiteX9" fmla="*/ 8706 w 2570922"/>
                  <a:gd name="connsiteY9" fmla="*/ 30712 h 2259495"/>
                  <a:gd name="connsiteX10" fmla="*/ 18239 w 2570922"/>
                  <a:gd name="connsiteY10" fmla="*/ 0 h 2259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570922" h="2259495">
                    <a:moveTo>
                      <a:pt x="18239" y="0"/>
                    </a:moveTo>
                    <a:lnTo>
                      <a:pt x="2552683" y="0"/>
                    </a:lnTo>
                    <a:lnTo>
                      <a:pt x="2562216" y="30712"/>
                    </a:lnTo>
                    <a:cubicBezTo>
                      <a:pt x="2567925" y="58606"/>
                      <a:pt x="2570922" y="87488"/>
                      <a:pt x="2570922" y="117069"/>
                    </a:cubicBezTo>
                    <a:lnTo>
                      <a:pt x="2570922" y="1830999"/>
                    </a:lnTo>
                    <a:cubicBezTo>
                      <a:pt x="2570922" y="2067651"/>
                      <a:pt x="2379078" y="2259495"/>
                      <a:pt x="2142426" y="2259495"/>
                    </a:cubicBezTo>
                    <a:lnTo>
                      <a:pt x="428496" y="2259495"/>
                    </a:lnTo>
                    <a:cubicBezTo>
                      <a:pt x="191844" y="2259495"/>
                      <a:pt x="0" y="2067651"/>
                      <a:pt x="0" y="1830999"/>
                    </a:cubicBezTo>
                    <a:lnTo>
                      <a:pt x="0" y="117069"/>
                    </a:lnTo>
                    <a:cubicBezTo>
                      <a:pt x="0" y="87488"/>
                      <a:pt x="2998" y="58606"/>
                      <a:pt x="8706" y="30712"/>
                    </a:cubicBezTo>
                    <a:lnTo>
                      <a:pt x="18239" y="0"/>
                    </a:lnTo>
                    <a:close/>
                  </a:path>
                </a:pathLst>
              </a:custGeom>
              <a:solidFill>
                <a:schemeClr val="bg1"/>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3200"/>
              </a:p>
            </p:txBody>
          </p:sp>
        </p:grpSp>
        <p:sp>
          <p:nvSpPr>
            <p:cNvPr id="83" name="TextBox 54">
              <a:extLst>
                <a:ext uri="{FF2B5EF4-FFF2-40B4-BE49-F238E27FC236}">
                  <a16:creationId xmlns:a16="http://schemas.microsoft.com/office/drawing/2014/main" id="{67734E62-DBCB-844F-7B54-2B2A0CB184F1}"/>
                </a:ext>
              </a:extLst>
            </p:cNvPr>
            <p:cNvSpPr txBox="1">
              <a:spLocks noChangeArrowheads="1"/>
            </p:cNvSpPr>
            <p:nvPr/>
          </p:nvSpPr>
          <p:spPr bwMode="auto">
            <a:xfrm flipV="1">
              <a:off x="1295220" y="1356866"/>
              <a:ext cx="1831839" cy="1592900"/>
            </a:xfrm>
            <a:prstGeom prst="rect">
              <a:avLst/>
            </a:prstGeom>
          </p:spPr>
          <p:txBody>
            <a:bodyPr rot="0" vert="horz" wrap="square" lIns="0" tIns="45720" rIns="0" bIns="45720" anchor="b" anchorCtr="0" upright="1">
              <a:noAutofit/>
            </a:bodyPr>
            <a:lstStyle/>
            <a:p>
              <a:pPr algn="ctr" rtl="1">
                <a:lnSpc>
                  <a:spcPct val="115000"/>
                </a:lnSpc>
              </a:pPr>
              <a:r>
                <a:rPr lang="ar-EG"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تخصيص التقرير حسب ظروف العميل</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4" name="Group 3">
            <a:extLst>
              <a:ext uri="{FF2B5EF4-FFF2-40B4-BE49-F238E27FC236}">
                <a16:creationId xmlns:a16="http://schemas.microsoft.com/office/drawing/2014/main" id="{E97353B0-F68A-3DA3-4E47-E9C603A3E0B3}"/>
              </a:ext>
            </a:extLst>
          </p:cNvPr>
          <p:cNvGrpSpPr/>
          <p:nvPr/>
        </p:nvGrpSpPr>
        <p:grpSpPr>
          <a:xfrm>
            <a:off x="7266101" y="2500411"/>
            <a:ext cx="2203863" cy="2497034"/>
            <a:chOff x="3511166" y="1312139"/>
            <a:chExt cx="2120066" cy="1850206"/>
          </a:xfrm>
        </p:grpSpPr>
        <p:grpSp>
          <p:nvGrpSpPr>
            <p:cNvPr id="78" name="Group 77">
              <a:extLst>
                <a:ext uri="{FF2B5EF4-FFF2-40B4-BE49-F238E27FC236}">
                  <a16:creationId xmlns:a16="http://schemas.microsoft.com/office/drawing/2014/main" id="{3E2D872C-AE04-57D3-D4C3-58BA6CB543A3}"/>
                </a:ext>
              </a:extLst>
            </p:cNvPr>
            <p:cNvGrpSpPr/>
            <p:nvPr/>
          </p:nvGrpSpPr>
          <p:grpSpPr>
            <a:xfrm>
              <a:off x="3511166" y="1357291"/>
              <a:ext cx="2120066" cy="1805054"/>
              <a:chOff x="3511166" y="1357291"/>
              <a:chExt cx="2809460" cy="2392014"/>
            </a:xfrm>
          </p:grpSpPr>
          <p:sp>
            <p:nvSpPr>
              <p:cNvPr id="80" name="Freeform: Shape 79">
                <a:extLst>
                  <a:ext uri="{FF2B5EF4-FFF2-40B4-BE49-F238E27FC236}">
                    <a16:creationId xmlns:a16="http://schemas.microsoft.com/office/drawing/2014/main" id="{38DA7F82-5261-2C8C-5BD8-64B4DD1AE2B9}"/>
                  </a:ext>
                </a:extLst>
              </p:cNvPr>
              <p:cNvSpPr/>
              <p:nvPr/>
            </p:nvSpPr>
            <p:spPr>
              <a:xfrm flipH="1" flipV="1">
                <a:off x="3511166" y="2138327"/>
                <a:ext cx="2809460" cy="1610978"/>
              </a:xfrm>
              <a:custGeom>
                <a:avLst/>
                <a:gdLst>
                  <a:gd name="connsiteX0" fmla="*/ 2809460 w 2809460"/>
                  <a:gd name="connsiteY0" fmla="*/ 1610978 h 1610978"/>
                  <a:gd name="connsiteX1" fmla="*/ 1404730 w 2809460"/>
                  <a:gd name="connsiteY1" fmla="*/ 238539 h 1610978"/>
                  <a:gd name="connsiteX2" fmla="*/ 0 w 2809460"/>
                  <a:gd name="connsiteY2" fmla="*/ 1610978 h 1610978"/>
                  <a:gd name="connsiteX3" fmla="*/ 0 w 2809460"/>
                  <a:gd name="connsiteY3" fmla="*/ 468253 h 1610978"/>
                  <a:gd name="connsiteX4" fmla="*/ 468253 w 2809460"/>
                  <a:gd name="connsiteY4" fmla="*/ 0 h 1610978"/>
                  <a:gd name="connsiteX5" fmla="*/ 2341207 w 2809460"/>
                  <a:gd name="connsiteY5" fmla="*/ 0 h 1610978"/>
                  <a:gd name="connsiteX6" fmla="*/ 2809460 w 2809460"/>
                  <a:gd name="connsiteY6" fmla="*/ 468253 h 1610978"/>
                  <a:gd name="connsiteX7" fmla="*/ 2809460 w 2809460"/>
                  <a:gd name="connsiteY7" fmla="*/ 1610978 h 1610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09460" h="1610978">
                    <a:moveTo>
                      <a:pt x="2809460" y="1610978"/>
                    </a:moveTo>
                    <a:lnTo>
                      <a:pt x="1404730" y="238539"/>
                    </a:lnTo>
                    <a:lnTo>
                      <a:pt x="0" y="1610978"/>
                    </a:lnTo>
                    <a:lnTo>
                      <a:pt x="0" y="468253"/>
                    </a:lnTo>
                    <a:cubicBezTo>
                      <a:pt x="0" y="209644"/>
                      <a:pt x="209644" y="0"/>
                      <a:pt x="468253" y="0"/>
                    </a:cubicBezTo>
                    <a:lnTo>
                      <a:pt x="2341207" y="0"/>
                    </a:lnTo>
                    <a:cubicBezTo>
                      <a:pt x="2599816" y="0"/>
                      <a:pt x="2809460" y="209644"/>
                      <a:pt x="2809460" y="468253"/>
                    </a:cubicBezTo>
                    <a:lnTo>
                      <a:pt x="2809460" y="1610978"/>
                    </a:lnTo>
                    <a:close/>
                  </a:path>
                </a:pathLst>
              </a:custGeom>
              <a:solidFill>
                <a:schemeClr val="bg1"/>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3200"/>
              </a:p>
            </p:txBody>
          </p:sp>
          <p:sp>
            <p:nvSpPr>
              <p:cNvPr id="81" name="Freeform: Shape 80">
                <a:extLst>
                  <a:ext uri="{FF2B5EF4-FFF2-40B4-BE49-F238E27FC236}">
                    <a16:creationId xmlns:a16="http://schemas.microsoft.com/office/drawing/2014/main" id="{16114014-3650-2EEE-3269-E6E7229D6DA6}"/>
                  </a:ext>
                </a:extLst>
              </p:cNvPr>
              <p:cNvSpPr/>
              <p:nvPr/>
            </p:nvSpPr>
            <p:spPr>
              <a:xfrm>
                <a:off x="3617182" y="1357291"/>
                <a:ext cx="2570922" cy="2259495"/>
              </a:xfrm>
              <a:custGeom>
                <a:avLst/>
                <a:gdLst>
                  <a:gd name="connsiteX0" fmla="*/ 18239 w 2570922"/>
                  <a:gd name="connsiteY0" fmla="*/ 0 h 2259495"/>
                  <a:gd name="connsiteX1" fmla="*/ 2552683 w 2570922"/>
                  <a:gd name="connsiteY1" fmla="*/ 0 h 2259495"/>
                  <a:gd name="connsiteX2" fmla="*/ 2562216 w 2570922"/>
                  <a:gd name="connsiteY2" fmla="*/ 30712 h 2259495"/>
                  <a:gd name="connsiteX3" fmla="*/ 2570922 w 2570922"/>
                  <a:gd name="connsiteY3" fmla="*/ 117069 h 2259495"/>
                  <a:gd name="connsiteX4" fmla="*/ 2570922 w 2570922"/>
                  <a:gd name="connsiteY4" fmla="*/ 1830999 h 2259495"/>
                  <a:gd name="connsiteX5" fmla="*/ 2142426 w 2570922"/>
                  <a:gd name="connsiteY5" fmla="*/ 2259495 h 2259495"/>
                  <a:gd name="connsiteX6" fmla="*/ 428496 w 2570922"/>
                  <a:gd name="connsiteY6" fmla="*/ 2259495 h 2259495"/>
                  <a:gd name="connsiteX7" fmla="*/ 0 w 2570922"/>
                  <a:gd name="connsiteY7" fmla="*/ 1830999 h 2259495"/>
                  <a:gd name="connsiteX8" fmla="*/ 0 w 2570922"/>
                  <a:gd name="connsiteY8" fmla="*/ 117069 h 2259495"/>
                  <a:gd name="connsiteX9" fmla="*/ 8706 w 2570922"/>
                  <a:gd name="connsiteY9" fmla="*/ 30712 h 2259495"/>
                  <a:gd name="connsiteX10" fmla="*/ 18239 w 2570922"/>
                  <a:gd name="connsiteY10" fmla="*/ 0 h 2259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570922" h="2259495">
                    <a:moveTo>
                      <a:pt x="18239" y="0"/>
                    </a:moveTo>
                    <a:lnTo>
                      <a:pt x="2552683" y="0"/>
                    </a:lnTo>
                    <a:lnTo>
                      <a:pt x="2562216" y="30712"/>
                    </a:lnTo>
                    <a:cubicBezTo>
                      <a:pt x="2567925" y="58606"/>
                      <a:pt x="2570922" y="87488"/>
                      <a:pt x="2570922" y="117069"/>
                    </a:cubicBezTo>
                    <a:lnTo>
                      <a:pt x="2570922" y="1830999"/>
                    </a:lnTo>
                    <a:cubicBezTo>
                      <a:pt x="2570922" y="2067651"/>
                      <a:pt x="2379078" y="2259495"/>
                      <a:pt x="2142426" y="2259495"/>
                    </a:cubicBezTo>
                    <a:lnTo>
                      <a:pt x="428496" y="2259495"/>
                    </a:lnTo>
                    <a:cubicBezTo>
                      <a:pt x="191844" y="2259495"/>
                      <a:pt x="0" y="2067651"/>
                      <a:pt x="0" y="1830999"/>
                    </a:cubicBezTo>
                    <a:lnTo>
                      <a:pt x="0" y="117069"/>
                    </a:lnTo>
                    <a:cubicBezTo>
                      <a:pt x="0" y="87488"/>
                      <a:pt x="2998" y="58606"/>
                      <a:pt x="8706" y="30712"/>
                    </a:cubicBezTo>
                    <a:lnTo>
                      <a:pt x="18239" y="0"/>
                    </a:lnTo>
                    <a:close/>
                  </a:path>
                </a:pathLst>
              </a:custGeom>
              <a:solidFill>
                <a:schemeClr val="bg1"/>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3200"/>
              </a:p>
            </p:txBody>
          </p:sp>
        </p:grpSp>
        <p:sp>
          <p:nvSpPr>
            <p:cNvPr id="79" name="TextBox 46">
              <a:extLst>
                <a:ext uri="{FF2B5EF4-FFF2-40B4-BE49-F238E27FC236}">
                  <a16:creationId xmlns:a16="http://schemas.microsoft.com/office/drawing/2014/main" id="{D8ED2D8C-046A-EC4C-C4BF-5C3E937AA669}"/>
                </a:ext>
              </a:extLst>
            </p:cNvPr>
            <p:cNvSpPr txBox="1">
              <a:spLocks noChangeArrowheads="1"/>
            </p:cNvSpPr>
            <p:nvPr/>
          </p:nvSpPr>
          <p:spPr bwMode="auto">
            <a:xfrm flipV="1">
              <a:off x="3615594" y="1312139"/>
              <a:ext cx="1831839" cy="1675238"/>
            </a:xfrm>
            <a:prstGeom prst="rect">
              <a:avLst/>
            </a:prstGeom>
          </p:spPr>
          <p:txBody>
            <a:bodyPr rot="0" vert="horz" wrap="square" lIns="0" tIns="45720" rIns="0" bIns="45720" anchor="b" anchorCtr="0" upright="1">
              <a:noAutofit/>
            </a:bodyPr>
            <a:lstStyle/>
            <a:p>
              <a:pPr algn="ctr" rtl="1">
                <a:lnSpc>
                  <a:spcPct val="115000"/>
                </a:lnSpc>
              </a:pPr>
              <a:r>
                <a:rPr lang="ar-EG"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توضيح القيود المفروضة على نطاق المراجعة</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6" name="Group 5">
            <a:extLst>
              <a:ext uri="{FF2B5EF4-FFF2-40B4-BE49-F238E27FC236}">
                <a16:creationId xmlns:a16="http://schemas.microsoft.com/office/drawing/2014/main" id="{4E5982EC-1D48-D77C-F160-B974C5CFF6A2}"/>
              </a:ext>
            </a:extLst>
          </p:cNvPr>
          <p:cNvGrpSpPr/>
          <p:nvPr/>
        </p:nvGrpSpPr>
        <p:grpSpPr>
          <a:xfrm>
            <a:off x="4999577" y="2561348"/>
            <a:ext cx="2203863" cy="2436097"/>
            <a:chOff x="2346228" y="1357291"/>
            <a:chExt cx="2120066" cy="1805054"/>
          </a:xfrm>
        </p:grpSpPr>
        <p:grpSp>
          <p:nvGrpSpPr>
            <p:cNvPr id="21" name="Group 20">
              <a:extLst>
                <a:ext uri="{FF2B5EF4-FFF2-40B4-BE49-F238E27FC236}">
                  <a16:creationId xmlns:a16="http://schemas.microsoft.com/office/drawing/2014/main" id="{05474EE2-BD9B-6BA0-21E9-57205A2A4C15}"/>
                </a:ext>
              </a:extLst>
            </p:cNvPr>
            <p:cNvGrpSpPr/>
            <p:nvPr/>
          </p:nvGrpSpPr>
          <p:grpSpPr>
            <a:xfrm>
              <a:off x="2346228" y="1357291"/>
              <a:ext cx="2120066" cy="1805054"/>
              <a:chOff x="2346228" y="1357291"/>
              <a:chExt cx="2809460" cy="2392014"/>
            </a:xfrm>
          </p:grpSpPr>
          <p:sp>
            <p:nvSpPr>
              <p:cNvPr id="23" name="Freeform: Shape 22">
                <a:extLst>
                  <a:ext uri="{FF2B5EF4-FFF2-40B4-BE49-F238E27FC236}">
                    <a16:creationId xmlns:a16="http://schemas.microsoft.com/office/drawing/2014/main" id="{11F1ACB9-A653-F392-7715-B24CCF366E8B}"/>
                  </a:ext>
                </a:extLst>
              </p:cNvPr>
              <p:cNvSpPr/>
              <p:nvPr/>
            </p:nvSpPr>
            <p:spPr>
              <a:xfrm flipH="1" flipV="1">
                <a:off x="2346228" y="2138327"/>
                <a:ext cx="2809460" cy="1610978"/>
              </a:xfrm>
              <a:custGeom>
                <a:avLst/>
                <a:gdLst>
                  <a:gd name="connsiteX0" fmla="*/ 2809460 w 2809460"/>
                  <a:gd name="connsiteY0" fmla="*/ 1610978 h 1610978"/>
                  <a:gd name="connsiteX1" fmla="*/ 1404730 w 2809460"/>
                  <a:gd name="connsiteY1" fmla="*/ 238539 h 1610978"/>
                  <a:gd name="connsiteX2" fmla="*/ 0 w 2809460"/>
                  <a:gd name="connsiteY2" fmla="*/ 1610978 h 1610978"/>
                  <a:gd name="connsiteX3" fmla="*/ 0 w 2809460"/>
                  <a:gd name="connsiteY3" fmla="*/ 468253 h 1610978"/>
                  <a:gd name="connsiteX4" fmla="*/ 468253 w 2809460"/>
                  <a:gd name="connsiteY4" fmla="*/ 0 h 1610978"/>
                  <a:gd name="connsiteX5" fmla="*/ 2341207 w 2809460"/>
                  <a:gd name="connsiteY5" fmla="*/ 0 h 1610978"/>
                  <a:gd name="connsiteX6" fmla="*/ 2809460 w 2809460"/>
                  <a:gd name="connsiteY6" fmla="*/ 468253 h 1610978"/>
                  <a:gd name="connsiteX7" fmla="*/ 2809460 w 2809460"/>
                  <a:gd name="connsiteY7" fmla="*/ 1610978 h 1610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09460" h="1610978">
                    <a:moveTo>
                      <a:pt x="2809460" y="1610978"/>
                    </a:moveTo>
                    <a:lnTo>
                      <a:pt x="1404730" y="238539"/>
                    </a:lnTo>
                    <a:lnTo>
                      <a:pt x="0" y="1610978"/>
                    </a:lnTo>
                    <a:lnTo>
                      <a:pt x="0" y="468253"/>
                    </a:lnTo>
                    <a:cubicBezTo>
                      <a:pt x="0" y="209644"/>
                      <a:pt x="209644" y="0"/>
                      <a:pt x="468253" y="0"/>
                    </a:cubicBezTo>
                    <a:lnTo>
                      <a:pt x="2341207" y="0"/>
                    </a:lnTo>
                    <a:cubicBezTo>
                      <a:pt x="2599816" y="0"/>
                      <a:pt x="2809460" y="209644"/>
                      <a:pt x="2809460" y="468253"/>
                    </a:cubicBezTo>
                    <a:lnTo>
                      <a:pt x="2809460" y="1610978"/>
                    </a:lnTo>
                    <a:close/>
                  </a:path>
                </a:pathLst>
              </a:custGeom>
              <a:solidFill>
                <a:schemeClr val="bg1"/>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3200"/>
              </a:p>
            </p:txBody>
          </p:sp>
          <p:sp>
            <p:nvSpPr>
              <p:cNvPr id="24" name="Freeform: Shape 23">
                <a:extLst>
                  <a:ext uri="{FF2B5EF4-FFF2-40B4-BE49-F238E27FC236}">
                    <a16:creationId xmlns:a16="http://schemas.microsoft.com/office/drawing/2014/main" id="{DDE9AB32-7693-F676-0C88-EB6882F7C23A}"/>
                  </a:ext>
                </a:extLst>
              </p:cNvPr>
              <p:cNvSpPr/>
              <p:nvPr/>
            </p:nvSpPr>
            <p:spPr>
              <a:xfrm>
                <a:off x="2452244" y="1357291"/>
                <a:ext cx="2570922" cy="2259495"/>
              </a:xfrm>
              <a:custGeom>
                <a:avLst/>
                <a:gdLst>
                  <a:gd name="connsiteX0" fmla="*/ 18239 w 2570922"/>
                  <a:gd name="connsiteY0" fmla="*/ 0 h 2259495"/>
                  <a:gd name="connsiteX1" fmla="*/ 2552683 w 2570922"/>
                  <a:gd name="connsiteY1" fmla="*/ 0 h 2259495"/>
                  <a:gd name="connsiteX2" fmla="*/ 2562216 w 2570922"/>
                  <a:gd name="connsiteY2" fmla="*/ 30712 h 2259495"/>
                  <a:gd name="connsiteX3" fmla="*/ 2570922 w 2570922"/>
                  <a:gd name="connsiteY3" fmla="*/ 117069 h 2259495"/>
                  <a:gd name="connsiteX4" fmla="*/ 2570922 w 2570922"/>
                  <a:gd name="connsiteY4" fmla="*/ 1830999 h 2259495"/>
                  <a:gd name="connsiteX5" fmla="*/ 2142426 w 2570922"/>
                  <a:gd name="connsiteY5" fmla="*/ 2259495 h 2259495"/>
                  <a:gd name="connsiteX6" fmla="*/ 428496 w 2570922"/>
                  <a:gd name="connsiteY6" fmla="*/ 2259495 h 2259495"/>
                  <a:gd name="connsiteX7" fmla="*/ 0 w 2570922"/>
                  <a:gd name="connsiteY7" fmla="*/ 1830999 h 2259495"/>
                  <a:gd name="connsiteX8" fmla="*/ 0 w 2570922"/>
                  <a:gd name="connsiteY8" fmla="*/ 117069 h 2259495"/>
                  <a:gd name="connsiteX9" fmla="*/ 8706 w 2570922"/>
                  <a:gd name="connsiteY9" fmla="*/ 30712 h 2259495"/>
                  <a:gd name="connsiteX10" fmla="*/ 18239 w 2570922"/>
                  <a:gd name="connsiteY10" fmla="*/ 0 h 2259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570922" h="2259495">
                    <a:moveTo>
                      <a:pt x="18239" y="0"/>
                    </a:moveTo>
                    <a:lnTo>
                      <a:pt x="2552683" y="0"/>
                    </a:lnTo>
                    <a:lnTo>
                      <a:pt x="2562216" y="30712"/>
                    </a:lnTo>
                    <a:cubicBezTo>
                      <a:pt x="2567925" y="58606"/>
                      <a:pt x="2570922" y="87488"/>
                      <a:pt x="2570922" y="117069"/>
                    </a:cubicBezTo>
                    <a:lnTo>
                      <a:pt x="2570922" y="1830999"/>
                    </a:lnTo>
                    <a:cubicBezTo>
                      <a:pt x="2570922" y="2067651"/>
                      <a:pt x="2379078" y="2259495"/>
                      <a:pt x="2142426" y="2259495"/>
                    </a:cubicBezTo>
                    <a:lnTo>
                      <a:pt x="428496" y="2259495"/>
                    </a:lnTo>
                    <a:cubicBezTo>
                      <a:pt x="191844" y="2259495"/>
                      <a:pt x="0" y="2067651"/>
                      <a:pt x="0" y="1830999"/>
                    </a:cubicBezTo>
                    <a:lnTo>
                      <a:pt x="0" y="117069"/>
                    </a:lnTo>
                    <a:cubicBezTo>
                      <a:pt x="0" y="87488"/>
                      <a:pt x="2998" y="58606"/>
                      <a:pt x="8706" y="30712"/>
                    </a:cubicBezTo>
                    <a:lnTo>
                      <a:pt x="18239" y="0"/>
                    </a:lnTo>
                    <a:close/>
                  </a:path>
                </a:pathLst>
              </a:custGeom>
              <a:solidFill>
                <a:schemeClr val="bg1"/>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3200"/>
              </a:p>
            </p:txBody>
          </p:sp>
        </p:grpSp>
        <p:sp>
          <p:nvSpPr>
            <p:cNvPr id="22" name="TextBox 50">
              <a:extLst>
                <a:ext uri="{FF2B5EF4-FFF2-40B4-BE49-F238E27FC236}">
                  <a16:creationId xmlns:a16="http://schemas.microsoft.com/office/drawing/2014/main" id="{272E70F2-A133-F482-AAD4-5E4E8F144B38}"/>
                </a:ext>
              </a:extLst>
            </p:cNvPr>
            <p:cNvSpPr txBox="1">
              <a:spLocks noChangeArrowheads="1"/>
            </p:cNvSpPr>
            <p:nvPr/>
          </p:nvSpPr>
          <p:spPr bwMode="auto">
            <a:xfrm flipV="1">
              <a:off x="2451098" y="1782926"/>
              <a:ext cx="1831839" cy="940459"/>
            </a:xfrm>
            <a:prstGeom prst="rect">
              <a:avLst/>
            </a:prstGeom>
          </p:spPr>
          <p:txBody>
            <a:bodyPr rot="0" vert="horz" wrap="square" lIns="0" tIns="45720" rIns="0" bIns="45720" anchor="b" anchorCtr="0" upright="1">
              <a:noAutofit/>
            </a:bodyPr>
            <a:lstStyle/>
            <a:p>
              <a:pPr algn="ctr" rtl="1">
                <a:lnSpc>
                  <a:spcPct val="115000"/>
                </a:lnSpc>
              </a:pPr>
              <a:r>
                <a:rPr lang="ar-EG"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توثيق التقرير بشكل كامل</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7" name="Group 6">
            <a:extLst>
              <a:ext uri="{FF2B5EF4-FFF2-40B4-BE49-F238E27FC236}">
                <a16:creationId xmlns:a16="http://schemas.microsoft.com/office/drawing/2014/main" id="{6CE4B91F-8CAC-3EB3-E614-8F2565360CC7}"/>
              </a:ext>
            </a:extLst>
          </p:cNvPr>
          <p:cNvGrpSpPr/>
          <p:nvPr/>
        </p:nvGrpSpPr>
        <p:grpSpPr>
          <a:xfrm>
            <a:off x="9553422" y="2561348"/>
            <a:ext cx="2203863" cy="2436097"/>
            <a:chOff x="4686793" y="1357291"/>
            <a:chExt cx="2120066" cy="1805054"/>
          </a:xfrm>
        </p:grpSpPr>
        <p:grpSp>
          <p:nvGrpSpPr>
            <p:cNvPr id="17" name="Group 16">
              <a:extLst>
                <a:ext uri="{FF2B5EF4-FFF2-40B4-BE49-F238E27FC236}">
                  <a16:creationId xmlns:a16="http://schemas.microsoft.com/office/drawing/2014/main" id="{67853C54-9684-F95F-1F5E-E399F5564EA9}"/>
                </a:ext>
              </a:extLst>
            </p:cNvPr>
            <p:cNvGrpSpPr/>
            <p:nvPr/>
          </p:nvGrpSpPr>
          <p:grpSpPr>
            <a:xfrm>
              <a:off x="4686793" y="1357291"/>
              <a:ext cx="2120066" cy="1805054"/>
              <a:chOff x="4686793" y="1357291"/>
              <a:chExt cx="2809460" cy="2392014"/>
            </a:xfrm>
          </p:grpSpPr>
          <p:sp>
            <p:nvSpPr>
              <p:cNvPr id="19" name="Freeform: Shape 18">
                <a:extLst>
                  <a:ext uri="{FF2B5EF4-FFF2-40B4-BE49-F238E27FC236}">
                    <a16:creationId xmlns:a16="http://schemas.microsoft.com/office/drawing/2014/main" id="{79B5DB25-EA0E-D993-6449-ED7F2524B795}"/>
                  </a:ext>
                </a:extLst>
              </p:cNvPr>
              <p:cNvSpPr/>
              <p:nvPr/>
            </p:nvSpPr>
            <p:spPr>
              <a:xfrm flipH="1" flipV="1">
                <a:off x="4686793" y="2138327"/>
                <a:ext cx="2809460" cy="1610978"/>
              </a:xfrm>
              <a:custGeom>
                <a:avLst/>
                <a:gdLst>
                  <a:gd name="connsiteX0" fmla="*/ 2809460 w 2809460"/>
                  <a:gd name="connsiteY0" fmla="*/ 1610978 h 1610978"/>
                  <a:gd name="connsiteX1" fmla="*/ 1404730 w 2809460"/>
                  <a:gd name="connsiteY1" fmla="*/ 238539 h 1610978"/>
                  <a:gd name="connsiteX2" fmla="*/ 0 w 2809460"/>
                  <a:gd name="connsiteY2" fmla="*/ 1610978 h 1610978"/>
                  <a:gd name="connsiteX3" fmla="*/ 0 w 2809460"/>
                  <a:gd name="connsiteY3" fmla="*/ 468253 h 1610978"/>
                  <a:gd name="connsiteX4" fmla="*/ 468253 w 2809460"/>
                  <a:gd name="connsiteY4" fmla="*/ 0 h 1610978"/>
                  <a:gd name="connsiteX5" fmla="*/ 2341207 w 2809460"/>
                  <a:gd name="connsiteY5" fmla="*/ 0 h 1610978"/>
                  <a:gd name="connsiteX6" fmla="*/ 2809460 w 2809460"/>
                  <a:gd name="connsiteY6" fmla="*/ 468253 h 1610978"/>
                  <a:gd name="connsiteX7" fmla="*/ 2809460 w 2809460"/>
                  <a:gd name="connsiteY7" fmla="*/ 1610978 h 1610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09460" h="1610978">
                    <a:moveTo>
                      <a:pt x="2809460" y="1610978"/>
                    </a:moveTo>
                    <a:lnTo>
                      <a:pt x="1404730" y="238539"/>
                    </a:lnTo>
                    <a:lnTo>
                      <a:pt x="0" y="1610978"/>
                    </a:lnTo>
                    <a:lnTo>
                      <a:pt x="0" y="468253"/>
                    </a:lnTo>
                    <a:cubicBezTo>
                      <a:pt x="0" y="209644"/>
                      <a:pt x="209644" y="0"/>
                      <a:pt x="468253" y="0"/>
                    </a:cubicBezTo>
                    <a:lnTo>
                      <a:pt x="2341207" y="0"/>
                    </a:lnTo>
                    <a:cubicBezTo>
                      <a:pt x="2599816" y="0"/>
                      <a:pt x="2809460" y="209644"/>
                      <a:pt x="2809460" y="468253"/>
                    </a:cubicBezTo>
                    <a:lnTo>
                      <a:pt x="2809460" y="1610978"/>
                    </a:lnTo>
                    <a:close/>
                  </a:path>
                </a:pathLst>
              </a:custGeom>
              <a:solidFill>
                <a:schemeClr val="bg1"/>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3200"/>
              </a:p>
            </p:txBody>
          </p:sp>
          <p:sp>
            <p:nvSpPr>
              <p:cNvPr id="20" name="Freeform: Shape 19">
                <a:extLst>
                  <a:ext uri="{FF2B5EF4-FFF2-40B4-BE49-F238E27FC236}">
                    <a16:creationId xmlns:a16="http://schemas.microsoft.com/office/drawing/2014/main" id="{6E11914B-5880-7AD3-AE4B-7F55DF2A017F}"/>
                  </a:ext>
                </a:extLst>
              </p:cNvPr>
              <p:cNvSpPr/>
              <p:nvPr/>
            </p:nvSpPr>
            <p:spPr>
              <a:xfrm>
                <a:off x="4792809" y="1357291"/>
                <a:ext cx="2570922" cy="2259495"/>
              </a:xfrm>
              <a:custGeom>
                <a:avLst/>
                <a:gdLst>
                  <a:gd name="connsiteX0" fmla="*/ 18239 w 2570922"/>
                  <a:gd name="connsiteY0" fmla="*/ 0 h 2259495"/>
                  <a:gd name="connsiteX1" fmla="*/ 2552683 w 2570922"/>
                  <a:gd name="connsiteY1" fmla="*/ 0 h 2259495"/>
                  <a:gd name="connsiteX2" fmla="*/ 2562216 w 2570922"/>
                  <a:gd name="connsiteY2" fmla="*/ 30712 h 2259495"/>
                  <a:gd name="connsiteX3" fmla="*/ 2570922 w 2570922"/>
                  <a:gd name="connsiteY3" fmla="*/ 117069 h 2259495"/>
                  <a:gd name="connsiteX4" fmla="*/ 2570922 w 2570922"/>
                  <a:gd name="connsiteY4" fmla="*/ 1830999 h 2259495"/>
                  <a:gd name="connsiteX5" fmla="*/ 2142426 w 2570922"/>
                  <a:gd name="connsiteY5" fmla="*/ 2259495 h 2259495"/>
                  <a:gd name="connsiteX6" fmla="*/ 428496 w 2570922"/>
                  <a:gd name="connsiteY6" fmla="*/ 2259495 h 2259495"/>
                  <a:gd name="connsiteX7" fmla="*/ 0 w 2570922"/>
                  <a:gd name="connsiteY7" fmla="*/ 1830999 h 2259495"/>
                  <a:gd name="connsiteX8" fmla="*/ 0 w 2570922"/>
                  <a:gd name="connsiteY8" fmla="*/ 117069 h 2259495"/>
                  <a:gd name="connsiteX9" fmla="*/ 8706 w 2570922"/>
                  <a:gd name="connsiteY9" fmla="*/ 30712 h 2259495"/>
                  <a:gd name="connsiteX10" fmla="*/ 18239 w 2570922"/>
                  <a:gd name="connsiteY10" fmla="*/ 0 h 2259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570922" h="2259495">
                    <a:moveTo>
                      <a:pt x="18239" y="0"/>
                    </a:moveTo>
                    <a:lnTo>
                      <a:pt x="2552683" y="0"/>
                    </a:lnTo>
                    <a:lnTo>
                      <a:pt x="2562216" y="30712"/>
                    </a:lnTo>
                    <a:cubicBezTo>
                      <a:pt x="2567925" y="58606"/>
                      <a:pt x="2570922" y="87488"/>
                      <a:pt x="2570922" y="117069"/>
                    </a:cubicBezTo>
                    <a:lnTo>
                      <a:pt x="2570922" y="1830999"/>
                    </a:lnTo>
                    <a:cubicBezTo>
                      <a:pt x="2570922" y="2067651"/>
                      <a:pt x="2379078" y="2259495"/>
                      <a:pt x="2142426" y="2259495"/>
                    </a:cubicBezTo>
                    <a:lnTo>
                      <a:pt x="428496" y="2259495"/>
                    </a:lnTo>
                    <a:cubicBezTo>
                      <a:pt x="191844" y="2259495"/>
                      <a:pt x="0" y="2067651"/>
                      <a:pt x="0" y="1830999"/>
                    </a:cubicBezTo>
                    <a:lnTo>
                      <a:pt x="0" y="117069"/>
                    </a:lnTo>
                    <a:cubicBezTo>
                      <a:pt x="0" y="87488"/>
                      <a:pt x="2998" y="58606"/>
                      <a:pt x="8706" y="30712"/>
                    </a:cubicBezTo>
                    <a:lnTo>
                      <a:pt x="18239" y="0"/>
                    </a:lnTo>
                    <a:close/>
                  </a:path>
                </a:pathLst>
              </a:custGeom>
              <a:solidFill>
                <a:schemeClr val="bg1"/>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3200"/>
              </a:p>
            </p:txBody>
          </p:sp>
        </p:grpSp>
        <p:sp>
          <p:nvSpPr>
            <p:cNvPr id="18" name="TextBox 42">
              <a:extLst>
                <a:ext uri="{FF2B5EF4-FFF2-40B4-BE49-F238E27FC236}">
                  <a16:creationId xmlns:a16="http://schemas.microsoft.com/office/drawing/2014/main" id="{DEDA5453-4C0E-27DB-92D0-6028AF699A5F}"/>
                </a:ext>
              </a:extLst>
            </p:cNvPr>
            <p:cNvSpPr txBox="1">
              <a:spLocks noChangeArrowheads="1"/>
            </p:cNvSpPr>
            <p:nvPr/>
          </p:nvSpPr>
          <p:spPr bwMode="auto">
            <a:xfrm flipV="1">
              <a:off x="4856773" y="1758404"/>
              <a:ext cx="1701620" cy="989503"/>
            </a:xfrm>
            <a:prstGeom prst="rect">
              <a:avLst/>
            </a:prstGeom>
          </p:spPr>
          <p:txBody>
            <a:bodyPr rot="0" vert="horz" wrap="square" lIns="0" tIns="45720" rIns="0" bIns="45720" anchor="b" anchorCtr="0" upright="1">
              <a:noAutofit/>
            </a:bodyPr>
            <a:lstStyle/>
            <a:p>
              <a:pPr algn="ctr" rtl="1">
                <a:lnSpc>
                  <a:spcPct val="115000"/>
                </a:lnSpc>
              </a:pPr>
              <a:r>
                <a:rPr lang="ar-EG"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تحسين الصياغة اللغوية</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11" name="Group 10">
            <a:extLst>
              <a:ext uri="{FF2B5EF4-FFF2-40B4-BE49-F238E27FC236}">
                <a16:creationId xmlns:a16="http://schemas.microsoft.com/office/drawing/2014/main" id="{53768116-E560-1587-8D78-F735ED12BC4A}"/>
              </a:ext>
            </a:extLst>
          </p:cNvPr>
          <p:cNvGrpSpPr/>
          <p:nvPr/>
        </p:nvGrpSpPr>
        <p:grpSpPr>
          <a:xfrm>
            <a:off x="434715" y="2561348"/>
            <a:ext cx="2203863" cy="2436097"/>
            <a:chOff x="0" y="1357291"/>
            <a:chExt cx="2120066" cy="1805054"/>
          </a:xfrm>
        </p:grpSpPr>
        <p:grpSp>
          <p:nvGrpSpPr>
            <p:cNvPr id="13" name="Group 12">
              <a:extLst>
                <a:ext uri="{FF2B5EF4-FFF2-40B4-BE49-F238E27FC236}">
                  <a16:creationId xmlns:a16="http://schemas.microsoft.com/office/drawing/2014/main" id="{DD47F94D-8B32-68C9-50E9-7527B30DF183}"/>
                </a:ext>
              </a:extLst>
            </p:cNvPr>
            <p:cNvGrpSpPr/>
            <p:nvPr/>
          </p:nvGrpSpPr>
          <p:grpSpPr>
            <a:xfrm>
              <a:off x="0" y="1357291"/>
              <a:ext cx="2120066" cy="1805054"/>
              <a:chOff x="0" y="1357291"/>
              <a:chExt cx="2809460" cy="2392014"/>
            </a:xfrm>
          </p:grpSpPr>
          <p:sp>
            <p:nvSpPr>
              <p:cNvPr id="15" name="Freeform: Shape 14">
                <a:extLst>
                  <a:ext uri="{FF2B5EF4-FFF2-40B4-BE49-F238E27FC236}">
                    <a16:creationId xmlns:a16="http://schemas.microsoft.com/office/drawing/2014/main" id="{772258F2-32BD-B0AA-26B0-4D1DD38A2D1C}"/>
                  </a:ext>
                </a:extLst>
              </p:cNvPr>
              <p:cNvSpPr/>
              <p:nvPr/>
            </p:nvSpPr>
            <p:spPr>
              <a:xfrm flipH="1" flipV="1">
                <a:off x="0" y="2138327"/>
                <a:ext cx="2809460" cy="1610978"/>
              </a:xfrm>
              <a:custGeom>
                <a:avLst/>
                <a:gdLst>
                  <a:gd name="connsiteX0" fmla="*/ 2809460 w 2809460"/>
                  <a:gd name="connsiteY0" fmla="*/ 1610978 h 1610978"/>
                  <a:gd name="connsiteX1" fmla="*/ 1404730 w 2809460"/>
                  <a:gd name="connsiteY1" fmla="*/ 238539 h 1610978"/>
                  <a:gd name="connsiteX2" fmla="*/ 0 w 2809460"/>
                  <a:gd name="connsiteY2" fmla="*/ 1610978 h 1610978"/>
                  <a:gd name="connsiteX3" fmla="*/ 0 w 2809460"/>
                  <a:gd name="connsiteY3" fmla="*/ 468253 h 1610978"/>
                  <a:gd name="connsiteX4" fmla="*/ 468253 w 2809460"/>
                  <a:gd name="connsiteY4" fmla="*/ 0 h 1610978"/>
                  <a:gd name="connsiteX5" fmla="*/ 2341207 w 2809460"/>
                  <a:gd name="connsiteY5" fmla="*/ 0 h 1610978"/>
                  <a:gd name="connsiteX6" fmla="*/ 2809460 w 2809460"/>
                  <a:gd name="connsiteY6" fmla="*/ 468253 h 1610978"/>
                  <a:gd name="connsiteX7" fmla="*/ 2809460 w 2809460"/>
                  <a:gd name="connsiteY7" fmla="*/ 1610978 h 1610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09460" h="1610978">
                    <a:moveTo>
                      <a:pt x="2809460" y="1610978"/>
                    </a:moveTo>
                    <a:lnTo>
                      <a:pt x="1404730" y="238539"/>
                    </a:lnTo>
                    <a:lnTo>
                      <a:pt x="0" y="1610978"/>
                    </a:lnTo>
                    <a:lnTo>
                      <a:pt x="0" y="468253"/>
                    </a:lnTo>
                    <a:cubicBezTo>
                      <a:pt x="0" y="209644"/>
                      <a:pt x="209644" y="0"/>
                      <a:pt x="468253" y="0"/>
                    </a:cubicBezTo>
                    <a:lnTo>
                      <a:pt x="2341207" y="0"/>
                    </a:lnTo>
                    <a:cubicBezTo>
                      <a:pt x="2599816" y="0"/>
                      <a:pt x="2809460" y="209644"/>
                      <a:pt x="2809460" y="468253"/>
                    </a:cubicBezTo>
                    <a:lnTo>
                      <a:pt x="2809460" y="1610978"/>
                    </a:lnTo>
                    <a:close/>
                  </a:path>
                </a:pathLst>
              </a:custGeom>
              <a:solidFill>
                <a:schemeClr val="bg1"/>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3200"/>
              </a:p>
            </p:txBody>
          </p:sp>
          <p:sp>
            <p:nvSpPr>
              <p:cNvPr id="16" name="Freeform: Shape 15">
                <a:extLst>
                  <a:ext uri="{FF2B5EF4-FFF2-40B4-BE49-F238E27FC236}">
                    <a16:creationId xmlns:a16="http://schemas.microsoft.com/office/drawing/2014/main" id="{2A6B6215-CAB9-1460-15FE-E3BB08B0CCF0}"/>
                  </a:ext>
                </a:extLst>
              </p:cNvPr>
              <p:cNvSpPr/>
              <p:nvPr/>
            </p:nvSpPr>
            <p:spPr>
              <a:xfrm>
                <a:off x="106016" y="1357291"/>
                <a:ext cx="2570922" cy="2259495"/>
              </a:xfrm>
              <a:custGeom>
                <a:avLst/>
                <a:gdLst>
                  <a:gd name="connsiteX0" fmla="*/ 18239 w 2570922"/>
                  <a:gd name="connsiteY0" fmla="*/ 0 h 2259495"/>
                  <a:gd name="connsiteX1" fmla="*/ 2552683 w 2570922"/>
                  <a:gd name="connsiteY1" fmla="*/ 0 h 2259495"/>
                  <a:gd name="connsiteX2" fmla="*/ 2562216 w 2570922"/>
                  <a:gd name="connsiteY2" fmla="*/ 30712 h 2259495"/>
                  <a:gd name="connsiteX3" fmla="*/ 2570922 w 2570922"/>
                  <a:gd name="connsiteY3" fmla="*/ 117069 h 2259495"/>
                  <a:gd name="connsiteX4" fmla="*/ 2570922 w 2570922"/>
                  <a:gd name="connsiteY4" fmla="*/ 1830999 h 2259495"/>
                  <a:gd name="connsiteX5" fmla="*/ 2142426 w 2570922"/>
                  <a:gd name="connsiteY5" fmla="*/ 2259495 h 2259495"/>
                  <a:gd name="connsiteX6" fmla="*/ 428496 w 2570922"/>
                  <a:gd name="connsiteY6" fmla="*/ 2259495 h 2259495"/>
                  <a:gd name="connsiteX7" fmla="*/ 0 w 2570922"/>
                  <a:gd name="connsiteY7" fmla="*/ 1830999 h 2259495"/>
                  <a:gd name="connsiteX8" fmla="*/ 0 w 2570922"/>
                  <a:gd name="connsiteY8" fmla="*/ 117069 h 2259495"/>
                  <a:gd name="connsiteX9" fmla="*/ 8706 w 2570922"/>
                  <a:gd name="connsiteY9" fmla="*/ 30712 h 2259495"/>
                  <a:gd name="connsiteX10" fmla="*/ 18239 w 2570922"/>
                  <a:gd name="connsiteY10" fmla="*/ 0 h 2259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570922" h="2259495">
                    <a:moveTo>
                      <a:pt x="18239" y="0"/>
                    </a:moveTo>
                    <a:lnTo>
                      <a:pt x="2552683" y="0"/>
                    </a:lnTo>
                    <a:lnTo>
                      <a:pt x="2562216" y="30712"/>
                    </a:lnTo>
                    <a:cubicBezTo>
                      <a:pt x="2567925" y="58606"/>
                      <a:pt x="2570922" y="87488"/>
                      <a:pt x="2570922" y="117069"/>
                    </a:cubicBezTo>
                    <a:lnTo>
                      <a:pt x="2570922" y="1830999"/>
                    </a:lnTo>
                    <a:cubicBezTo>
                      <a:pt x="2570922" y="2067651"/>
                      <a:pt x="2379078" y="2259495"/>
                      <a:pt x="2142426" y="2259495"/>
                    </a:cubicBezTo>
                    <a:lnTo>
                      <a:pt x="428496" y="2259495"/>
                    </a:lnTo>
                    <a:cubicBezTo>
                      <a:pt x="191844" y="2259495"/>
                      <a:pt x="0" y="2067651"/>
                      <a:pt x="0" y="1830999"/>
                    </a:cubicBezTo>
                    <a:lnTo>
                      <a:pt x="0" y="117069"/>
                    </a:lnTo>
                    <a:cubicBezTo>
                      <a:pt x="0" y="87488"/>
                      <a:pt x="2998" y="58606"/>
                      <a:pt x="8706" y="30712"/>
                    </a:cubicBezTo>
                    <a:lnTo>
                      <a:pt x="18239" y="0"/>
                    </a:lnTo>
                    <a:close/>
                  </a:path>
                </a:pathLst>
              </a:custGeom>
              <a:solidFill>
                <a:schemeClr val="bg1"/>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3200"/>
              </a:p>
            </p:txBody>
          </p:sp>
        </p:grpSp>
        <p:sp>
          <p:nvSpPr>
            <p:cNvPr id="14" name="TextBox 13">
              <a:extLst>
                <a:ext uri="{FF2B5EF4-FFF2-40B4-BE49-F238E27FC236}">
                  <a16:creationId xmlns:a16="http://schemas.microsoft.com/office/drawing/2014/main" id="{200143D8-0020-5997-07EB-C46E9CFB2DE1}"/>
                </a:ext>
              </a:extLst>
            </p:cNvPr>
            <p:cNvSpPr txBox="1">
              <a:spLocks noChangeArrowheads="1"/>
            </p:cNvSpPr>
            <p:nvPr/>
          </p:nvSpPr>
          <p:spPr bwMode="auto">
            <a:xfrm flipV="1">
              <a:off x="104870" y="1771273"/>
              <a:ext cx="1831839" cy="963764"/>
            </a:xfrm>
            <a:prstGeom prst="rect">
              <a:avLst/>
            </a:prstGeom>
          </p:spPr>
          <p:txBody>
            <a:bodyPr rot="0" vert="horz" wrap="square" lIns="0" tIns="45720" rIns="0" bIns="45720" anchor="b" anchorCtr="0" upright="1">
              <a:noAutofit/>
            </a:bodyPr>
            <a:lstStyle/>
            <a:p>
              <a:pPr algn="ctr" rtl="1">
                <a:lnSpc>
                  <a:spcPct val="115000"/>
                </a:lnSpc>
              </a:pPr>
              <a:r>
                <a:rPr lang="ar-EG"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التركيز على الرقابة الداخلية</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Tree>
    <p:extLst>
      <p:ext uri="{BB962C8B-B14F-4D97-AF65-F5344CB8AC3E}">
        <p14:creationId xmlns:p14="http://schemas.microsoft.com/office/powerpoint/2010/main" val="1213074532"/>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
                                        </p:tgtEl>
                                        <p:attrNameLst>
                                          <p:attrName>style.visibility</p:attrName>
                                        </p:attrNameLst>
                                      </p:cBhvr>
                                      <p:to>
                                        <p:strVal val="visible"/>
                                      </p:to>
                                    </p:set>
                                    <p:anim calcmode="lin" valueType="num">
                                      <p:cBhvr additive="base">
                                        <p:cTn id="25" dur="500" fill="hold"/>
                                        <p:tgtEl>
                                          <p:spTgt spid="3"/>
                                        </p:tgtEl>
                                        <p:attrNameLst>
                                          <p:attrName>ppt_x</p:attrName>
                                        </p:attrNameLst>
                                      </p:cBhvr>
                                      <p:tavLst>
                                        <p:tav tm="0">
                                          <p:val>
                                            <p:strVal val="#ppt_x"/>
                                          </p:val>
                                        </p:tav>
                                        <p:tav tm="100000">
                                          <p:val>
                                            <p:strVal val="#ppt_x"/>
                                          </p:val>
                                        </p:tav>
                                      </p:tavLst>
                                    </p:anim>
                                    <p:anim calcmode="lin" valueType="num">
                                      <p:cBhvr additive="base">
                                        <p:cTn id="26"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11"/>
                                        </p:tgtEl>
                                        <p:attrNameLst>
                                          <p:attrName>style.visibility</p:attrName>
                                        </p:attrNameLst>
                                      </p:cBhvr>
                                      <p:to>
                                        <p:strVal val="visible"/>
                                      </p:to>
                                    </p:set>
                                    <p:anim calcmode="lin" valueType="num">
                                      <p:cBhvr additive="base">
                                        <p:cTn id="31" dur="500" fill="hold"/>
                                        <p:tgtEl>
                                          <p:spTgt spid="11"/>
                                        </p:tgtEl>
                                        <p:attrNameLst>
                                          <p:attrName>ppt_x</p:attrName>
                                        </p:attrNameLst>
                                      </p:cBhvr>
                                      <p:tavLst>
                                        <p:tav tm="0">
                                          <p:val>
                                            <p:strVal val="#ppt_x"/>
                                          </p:val>
                                        </p:tav>
                                        <p:tav tm="100000">
                                          <p:val>
                                            <p:strVal val="#ppt_x"/>
                                          </p:val>
                                        </p:tav>
                                      </p:tavLst>
                                    </p:anim>
                                    <p:anim calcmode="lin" valueType="num">
                                      <p:cBhvr additive="base">
                                        <p:cTn id="32"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66A0A8F-DABC-9A7A-2C4F-768A1125EAF0}"/>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F5E122D0-5E90-3889-E4A8-B42F1FDEE513}"/>
              </a:ext>
            </a:extLst>
          </p:cNvPr>
          <p:cNvSpPr txBox="1"/>
          <p:nvPr/>
        </p:nvSpPr>
        <p:spPr>
          <a:xfrm>
            <a:off x="2779494" y="-86085"/>
            <a:ext cx="6633012" cy="646331"/>
          </a:xfrm>
          <a:prstGeom prst="rect">
            <a:avLst/>
          </a:prstGeom>
          <a:noFill/>
        </p:spPr>
        <p:txBody>
          <a:bodyPr wrap="square">
            <a:spAutoFit/>
          </a:bodyPr>
          <a:lstStyle/>
          <a:p>
            <a:pPr algn="ctr" rtl="1"/>
            <a:r>
              <a:rPr lang="ar-SA" sz="3600" b="1" dirty="0">
                <a:solidFill>
                  <a:schemeClr val="bg1"/>
                </a:solidFill>
                <a:latin typeface="Adobe Arabic" panose="02040503050201020203" pitchFamily="18" charset="-78"/>
                <a:cs typeface="Adobe Arabic" panose="02040503050201020203" pitchFamily="18" charset="-78"/>
              </a:rPr>
              <a:t>أثر تجنب الأخطاء على جودة المراجعة</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3FD51F36-5766-834C-6296-EE865693555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grpSp>
        <p:nvGrpSpPr>
          <p:cNvPr id="5" name="Group 4">
            <a:extLst>
              <a:ext uri="{FF2B5EF4-FFF2-40B4-BE49-F238E27FC236}">
                <a16:creationId xmlns:a16="http://schemas.microsoft.com/office/drawing/2014/main" id="{FB567471-2AAC-E3D8-E7C7-52262A8CFA43}"/>
              </a:ext>
            </a:extLst>
          </p:cNvPr>
          <p:cNvGrpSpPr/>
          <p:nvPr/>
        </p:nvGrpSpPr>
        <p:grpSpPr>
          <a:xfrm>
            <a:off x="154274" y="2190750"/>
            <a:ext cx="2858306" cy="2857500"/>
            <a:chOff x="0" y="0"/>
            <a:chExt cx="1432998" cy="1432999"/>
          </a:xfrm>
        </p:grpSpPr>
        <p:grpSp>
          <p:nvGrpSpPr>
            <p:cNvPr id="39" name="Group 38">
              <a:extLst>
                <a:ext uri="{FF2B5EF4-FFF2-40B4-BE49-F238E27FC236}">
                  <a16:creationId xmlns:a16="http://schemas.microsoft.com/office/drawing/2014/main" id="{CC6134B5-F821-A1FB-4E24-06ABFD48B020}"/>
                </a:ext>
              </a:extLst>
            </p:cNvPr>
            <p:cNvGrpSpPr/>
            <p:nvPr/>
          </p:nvGrpSpPr>
          <p:grpSpPr>
            <a:xfrm>
              <a:off x="0" y="0"/>
              <a:ext cx="1432998" cy="1432999"/>
              <a:chOff x="0" y="0"/>
              <a:chExt cx="1714500" cy="1714500"/>
            </a:xfrm>
          </p:grpSpPr>
          <p:sp>
            <p:nvSpPr>
              <p:cNvPr id="41" name="Rectangle: Diagonal Corners Rounded 40">
                <a:extLst>
                  <a:ext uri="{FF2B5EF4-FFF2-40B4-BE49-F238E27FC236}">
                    <a16:creationId xmlns:a16="http://schemas.microsoft.com/office/drawing/2014/main" id="{AFB25BB6-3F9D-D296-EE9A-FAFA5E233A89}"/>
                  </a:ext>
                </a:extLst>
              </p:cNvPr>
              <p:cNvSpPr/>
              <p:nvPr/>
            </p:nvSpPr>
            <p:spPr>
              <a:xfrm flipV="1">
                <a:off x="45971" y="23618"/>
                <a:ext cx="1622560" cy="1667264"/>
              </a:xfrm>
              <a:prstGeom prst="round2DiagRect">
                <a:avLst>
                  <a:gd name="adj1" fmla="val 7948"/>
                  <a:gd name="adj2" fmla="val 45033"/>
                </a:avLst>
              </a:prstGeom>
              <a:solidFill>
                <a:srgbClr val="A0C9CA"/>
              </a:solidFill>
              <a:ln>
                <a:solidFill>
                  <a:srgbClr val="A0C9C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600"/>
              </a:p>
            </p:txBody>
          </p:sp>
          <p:sp>
            <p:nvSpPr>
              <p:cNvPr id="42" name="Oval 41">
                <a:extLst>
                  <a:ext uri="{FF2B5EF4-FFF2-40B4-BE49-F238E27FC236}">
                    <a16:creationId xmlns:a16="http://schemas.microsoft.com/office/drawing/2014/main" id="{D2943DA9-2E86-BB03-E831-33542C9D3ECE}"/>
                  </a:ext>
                </a:extLst>
              </p:cNvPr>
              <p:cNvSpPr/>
              <p:nvPr/>
            </p:nvSpPr>
            <p:spPr>
              <a:xfrm>
                <a:off x="0" y="0"/>
                <a:ext cx="1714500" cy="1714500"/>
              </a:xfrm>
              <a:prstGeom prst="ellipse">
                <a:avLst/>
              </a:prstGeom>
              <a:solidFill>
                <a:schemeClr val="bg1"/>
              </a:solidFill>
              <a:ln>
                <a:solidFill>
                  <a:srgbClr val="A0C9C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600"/>
              </a:p>
            </p:txBody>
          </p:sp>
        </p:grpSp>
        <p:sp>
          <p:nvSpPr>
            <p:cNvPr id="40" name="TextBox 4101">
              <a:extLst>
                <a:ext uri="{FF2B5EF4-FFF2-40B4-BE49-F238E27FC236}">
                  <a16:creationId xmlns:a16="http://schemas.microsoft.com/office/drawing/2014/main" id="{9EEB351B-0BE2-5EA6-2E6A-021991F07249}"/>
                </a:ext>
              </a:extLst>
            </p:cNvPr>
            <p:cNvSpPr txBox="1"/>
            <p:nvPr/>
          </p:nvSpPr>
          <p:spPr>
            <a:xfrm>
              <a:off x="115784" y="445336"/>
              <a:ext cx="1200358" cy="674878"/>
            </a:xfrm>
            <a:prstGeom prst="rect">
              <a:avLst/>
            </a:prstGeom>
            <a:noFill/>
          </p:spPr>
          <p:txBody>
            <a:bodyPr wrap="square" rtlCol="0">
              <a:spAutoFit/>
            </a:bodyPr>
            <a:lstStyle/>
            <a:p>
              <a:pPr algn="ctr" rtl="0">
                <a:lnSpc>
                  <a:spcPct val="115000"/>
                </a:lnSpc>
              </a:pPr>
              <a:r>
                <a:rPr lang="ar-SY" sz="36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تحسين سمعة الشركة</a:t>
              </a:r>
              <a:endParaRPr lang="en-US" sz="36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12" name="Group 11">
            <a:extLst>
              <a:ext uri="{FF2B5EF4-FFF2-40B4-BE49-F238E27FC236}">
                <a16:creationId xmlns:a16="http://schemas.microsoft.com/office/drawing/2014/main" id="{E7C4F755-A6F5-930C-A56D-86696A0DE31B}"/>
              </a:ext>
            </a:extLst>
          </p:cNvPr>
          <p:cNvGrpSpPr/>
          <p:nvPr/>
        </p:nvGrpSpPr>
        <p:grpSpPr>
          <a:xfrm>
            <a:off x="6171038" y="2190750"/>
            <a:ext cx="2858306" cy="2857500"/>
            <a:chOff x="3016476" y="0"/>
            <a:chExt cx="1432998" cy="1432999"/>
          </a:xfrm>
        </p:grpSpPr>
        <p:grpSp>
          <p:nvGrpSpPr>
            <p:cNvPr id="35" name="Group 34">
              <a:extLst>
                <a:ext uri="{FF2B5EF4-FFF2-40B4-BE49-F238E27FC236}">
                  <a16:creationId xmlns:a16="http://schemas.microsoft.com/office/drawing/2014/main" id="{9F304744-5FBA-BC76-7FFC-967CD7E937D5}"/>
                </a:ext>
              </a:extLst>
            </p:cNvPr>
            <p:cNvGrpSpPr/>
            <p:nvPr/>
          </p:nvGrpSpPr>
          <p:grpSpPr>
            <a:xfrm>
              <a:off x="3016476" y="0"/>
              <a:ext cx="1432998" cy="1432999"/>
              <a:chOff x="3016478" y="0"/>
              <a:chExt cx="1714500" cy="1714500"/>
            </a:xfrm>
          </p:grpSpPr>
          <p:sp>
            <p:nvSpPr>
              <p:cNvPr id="37" name="Rectangle: Diagonal Corners Rounded 36">
                <a:extLst>
                  <a:ext uri="{FF2B5EF4-FFF2-40B4-BE49-F238E27FC236}">
                    <a16:creationId xmlns:a16="http://schemas.microsoft.com/office/drawing/2014/main" id="{0062FC31-9248-5487-136E-DD20208A5390}"/>
                  </a:ext>
                </a:extLst>
              </p:cNvPr>
              <p:cNvSpPr/>
              <p:nvPr/>
            </p:nvSpPr>
            <p:spPr>
              <a:xfrm flipV="1">
                <a:off x="3062449" y="23618"/>
                <a:ext cx="1622560" cy="1667264"/>
              </a:xfrm>
              <a:prstGeom prst="round2DiagRect">
                <a:avLst>
                  <a:gd name="adj1" fmla="val 7948"/>
                  <a:gd name="adj2" fmla="val 45033"/>
                </a:avLst>
              </a:prstGeom>
              <a:solidFill>
                <a:srgbClr val="BFBFBF"/>
              </a:solidFill>
              <a:ln>
                <a:solidFill>
                  <a:srgbClr val="BFBFB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600"/>
              </a:p>
            </p:txBody>
          </p:sp>
          <p:sp>
            <p:nvSpPr>
              <p:cNvPr id="38" name="Oval 37">
                <a:extLst>
                  <a:ext uri="{FF2B5EF4-FFF2-40B4-BE49-F238E27FC236}">
                    <a16:creationId xmlns:a16="http://schemas.microsoft.com/office/drawing/2014/main" id="{8754006E-B81D-EDD1-C7E6-CF1FF2EDD82F}"/>
                  </a:ext>
                </a:extLst>
              </p:cNvPr>
              <p:cNvSpPr/>
              <p:nvPr/>
            </p:nvSpPr>
            <p:spPr>
              <a:xfrm>
                <a:off x="3016478" y="0"/>
                <a:ext cx="1714500" cy="1714500"/>
              </a:xfrm>
              <a:prstGeom prst="ellipse">
                <a:avLst/>
              </a:prstGeom>
              <a:solidFill>
                <a:schemeClr val="bg1"/>
              </a:solidFill>
              <a:ln>
                <a:solidFill>
                  <a:srgbClr val="BFBFB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600"/>
              </a:p>
            </p:txBody>
          </p:sp>
        </p:grpSp>
        <p:sp>
          <p:nvSpPr>
            <p:cNvPr id="36" name="TextBox 67">
              <a:extLst>
                <a:ext uri="{FF2B5EF4-FFF2-40B4-BE49-F238E27FC236}">
                  <a16:creationId xmlns:a16="http://schemas.microsoft.com/office/drawing/2014/main" id="{2A478897-9DEF-16C6-5DF6-C0347AF9958E}"/>
                </a:ext>
              </a:extLst>
            </p:cNvPr>
            <p:cNvSpPr txBox="1"/>
            <p:nvPr/>
          </p:nvSpPr>
          <p:spPr>
            <a:xfrm>
              <a:off x="3054674" y="445293"/>
              <a:ext cx="1355724" cy="674878"/>
            </a:xfrm>
            <a:prstGeom prst="rect">
              <a:avLst/>
            </a:prstGeom>
            <a:noFill/>
          </p:spPr>
          <p:txBody>
            <a:bodyPr wrap="square" rtlCol="0">
              <a:spAutoFit/>
            </a:bodyPr>
            <a:lstStyle/>
            <a:p>
              <a:pPr algn="ctr" rtl="0">
                <a:lnSpc>
                  <a:spcPct val="115000"/>
                </a:lnSpc>
              </a:pPr>
              <a:r>
                <a:rPr lang="ar-SY" sz="36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طمأنة أصحاب المصلحة</a:t>
              </a:r>
              <a:endParaRPr lang="en-US" sz="36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25" name="Group 24">
            <a:extLst>
              <a:ext uri="{FF2B5EF4-FFF2-40B4-BE49-F238E27FC236}">
                <a16:creationId xmlns:a16="http://schemas.microsoft.com/office/drawing/2014/main" id="{9C931EC0-BC67-4156-5FFC-E6802708A60A}"/>
              </a:ext>
            </a:extLst>
          </p:cNvPr>
          <p:cNvGrpSpPr/>
          <p:nvPr/>
        </p:nvGrpSpPr>
        <p:grpSpPr>
          <a:xfrm>
            <a:off x="3162656" y="2190750"/>
            <a:ext cx="2858306" cy="2857500"/>
            <a:chOff x="1508238" y="0"/>
            <a:chExt cx="1432998" cy="1432999"/>
          </a:xfrm>
        </p:grpSpPr>
        <p:grpSp>
          <p:nvGrpSpPr>
            <p:cNvPr id="31" name="Group 30">
              <a:extLst>
                <a:ext uri="{FF2B5EF4-FFF2-40B4-BE49-F238E27FC236}">
                  <a16:creationId xmlns:a16="http://schemas.microsoft.com/office/drawing/2014/main" id="{13C4FEAC-0316-E6B2-75D0-42059F1C3717}"/>
                </a:ext>
              </a:extLst>
            </p:cNvPr>
            <p:cNvGrpSpPr/>
            <p:nvPr/>
          </p:nvGrpSpPr>
          <p:grpSpPr>
            <a:xfrm>
              <a:off x="1508238" y="0"/>
              <a:ext cx="1432998" cy="1432999"/>
              <a:chOff x="1508239" y="0"/>
              <a:chExt cx="1714500" cy="1714500"/>
            </a:xfrm>
          </p:grpSpPr>
          <p:sp>
            <p:nvSpPr>
              <p:cNvPr id="33" name="Rectangle: Diagonal Corners Rounded 32">
                <a:extLst>
                  <a:ext uri="{FF2B5EF4-FFF2-40B4-BE49-F238E27FC236}">
                    <a16:creationId xmlns:a16="http://schemas.microsoft.com/office/drawing/2014/main" id="{ADD5B38E-55CF-C82C-5D39-B82333382B3D}"/>
                  </a:ext>
                </a:extLst>
              </p:cNvPr>
              <p:cNvSpPr/>
              <p:nvPr/>
            </p:nvSpPr>
            <p:spPr>
              <a:xfrm flipV="1">
                <a:off x="1554210" y="23618"/>
                <a:ext cx="1622560" cy="1667264"/>
              </a:xfrm>
              <a:prstGeom prst="round2DiagRect">
                <a:avLst>
                  <a:gd name="adj1" fmla="val 7948"/>
                  <a:gd name="adj2" fmla="val 45033"/>
                </a:avLst>
              </a:prstGeom>
              <a:solidFill>
                <a:srgbClr val="FFD366"/>
              </a:solidFill>
              <a:ln>
                <a:solidFill>
                  <a:srgbClr val="FFD3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600"/>
              </a:p>
            </p:txBody>
          </p:sp>
          <p:sp>
            <p:nvSpPr>
              <p:cNvPr id="34" name="Oval 33">
                <a:extLst>
                  <a:ext uri="{FF2B5EF4-FFF2-40B4-BE49-F238E27FC236}">
                    <a16:creationId xmlns:a16="http://schemas.microsoft.com/office/drawing/2014/main" id="{0AA17BC4-94BD-D724-6377-1FEBBBECC70F}"/>
                  </a:ext>
                </a:extLst>
              </p:cNvPr>
              <p:cNvSpPr/>
              <p:nvPr/>
            </p:nvSpPr>
            <p:spPr>
              <a:xfrm>
                <a:off x="1508239" y="0"/>
                <a:ext cx="1714500" cy="1714500"/>
              </a:xfrm>
              <a:prstGeom prst="ellipse">
                <a:avLst/>
              </a:prstGeom>
              <a:solidFill>
                <a:schemeClr val="bg1"/>
              </a:solidFill>
              <a:ln>
                <a:solidFill>
                  <a:srgbClr val="FFD3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600"/>
              </a:p>
            </p:txBody>
          </p:sp>
        </p:grpSp>
        <p:sp>
          <p:nvSpPr>
            <p:cNvPr id="32" name="TextBox 71">
              <a:extLst>
                <a:ext uri="{FF2B5EF4-FFF2-40B4-BE49-F238E27FC236}">
                  <a16:creationId xmlns:a16="http://schemas.microsoft.com/office/drawing/2014/main" id="{E3C69DBE-0F2E-0755-FE83-256630C2F901}"/>
                </a:ext>
              </a:extLst>
            </p:cNvPr>
            <p:cNvSpPr txBox="1"/>
            <p:nvPr/>
          </p:nvSpPr>
          <p:spPr>
            <a:xfrm>
              <a:off x="1546546" y="413395"/>
              <a:ext cx="1355724" cy="674878"/>
            </a:xfrm>
            <a:prstGeom prst="rect">
              <a:avLst/>
            </a:prstGeom>
            <a:noFill/>
          </p:spPr>
          <p:txBody>
            <a:bodyPr wrap="square" rtlCol="0">
              <a:spAutoFit/>
            </a:bodyPr>
            <a:lstStyle/>
            <a:p>
              <a:pPr algn="ctr" rtl="0">
                <a:lnSpc>
                  <a:spcPct val="115000"/>
                </a:lnSpc>
              </a:pPr>
              <a:r>
                <a:rPr lang="ar-SY" sz="36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تجنب المساءلة القانونية</a:t>
              </a:r>
              <a:endParaRPr lang="en-US" sz="36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26" name="Group 25">
            <a:extLst>
              <a:ext uri="{FF2B5EF4-FFF2-40B4-BE49-F238E27FC236}">
                <a16:creationId xmlns:a16="http://schemas.microsoft.com/office/drawing/2014/main" id="{313D10D2-8057-1E4D-FD61-7D09F8D22F61}"/>
              </a:ext>
            </a:extLst>
          </p:cNvPr>
          <p:cNvGrpSpPr/>
          <p:nvPr/>
        </p:nvGrpSpPr>
        <p:grpSpPr>
          <a:xfrm>
            <a:off x="9179422" y="2190750"/>
            <a:ext cx="2858306" cy="2857500"/>
            <a:chOff x="4524715" y="0"/>
            <a:chExt cx="1432998" cy="1432999"/>
          </a:xfrm>
        </p:grpSpPr>
        <p:grpSp>
          <p:nvGrpSpPr>
            <p:cNvPr id="27" name="Group 26">
              <a:extLst>
                <a:ext uri="{FF2B5EF4-FFF2-40B4-BE49-F238E27FC236}">
                  <a16:creationId xmlns:a16="http://schemas.microsoft.com/office/drawing/2014/main" id="{DC236976-A95E-026F-8FC3-C87F66D0E67C}"/>
                </a:ext>
              </a:extLst>
            </p:cNvPr>
            <p:cNvGrpSpPr/>
            <p:nvPr/>
          </p:nvGrpSpPr>
          <p:grpSpPr>
            <a:xfrm>
              <a:off x="4524715" y="0"/>
              <a:ext cx="1432998" cy="1432999"/>
              <a:chOff x="4524717" y="0"/>
              <a:chExt cx="1714500" cy="1714500"/>
            </a:xfrm>
          </p:grpSpPr>
          <p:sp>
            <p:nvSpPr>
              <p:cNvPr id="29" name="Rectangle: Diagonal Corners Rounded 28">
                <a:extLst>
                  <a:ext uri="{FF2B5EF4-FFF2-40B4-BE49-F238E27FC236}">
                    <a16:creationId xmlns:a16="http://schemas.microsoft.com/office/drawing/2014/main" id="{DD98E605-CFAC-15B9-E378-66BD1657C038}"/>
                  </a:ext>
                </a:extLst>
              </p:cNvPr>
              <p:cNvSpPr/>
              <p:nvPr/>
            </p:nvSpPr>
            <p:spPr>
              <a:xfrm flipV="1">
                <a:off x="4570688" y="23618"/>
                <a:ext cx="1622560" cy="1667264"/>
              </a:xfrm>
              <a:prstGeom prst="round2DiagRect">
                <a:avLst>
                  <a:gd name="adj1" fmla="val 7948"/>
                  <a:gd name="adj2" fmla="val 45033"/>
                </a:avLst>
              </a:prstGeom>
              <a:solidFill>
                <a:srgbClr val="168489"/>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600"/>
              </a:p>
            </p:txBody>
          </p:sp>
          <p:sp>
            <p:nvSpPr>
              <p:cNvPr id="30" name="Oval 29">
                <a:extLst>
                  <a:ext uri="{FF2B5EF4-FFF2-40B4-BE49-F238E27FC236}">
                    <a16:creationId xmlns:a16="http://schemas.microsoft.com/office/drawing/2014/main" id="{F60DE9F3-1C56-039F-4A8E-0CD1945484E9}"/>
                  </a:ext>
                </a:extLst>
              </p:cNvPr>
              <p:cNvSpPr/>
              <p:nvPr/>
            </p:nvSpPr>
            <p:spPr>
              <a:xfrm>
                <a:off x="4524717" y="0"/>
                <a:ext cx="1714500" cy="1714500"/>
              </a:xfrm>
              <a:prstGeom prst="ellipse">
                <a:avLst/>
              </a:prstGeom>
              <a:solidFill>
                <a:schemeClr val="bg1"/>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600"/>
              </a:p>
            </p:txBody>
          </p:sp>
        </p:grpSp>
        <p:sp>
          <p:nvSpPr>
            <p:cNvPr id="28" name="TextBox 4142">
              <a:extLst>
                <a:ext uri="{FF2B5EF4-FFF2-40B4-BE49-F238E27FC236}">
                  <a16:creationId xmlns:a16="http://schemas.microsoft.com/office/drawing/2014/main" id="{EAFC6114-3610-65DF-CE90-A05BA9790933}"/>
                </a:ext>
              </a:extLst>
            </p:cNvPr>
            <p:cNvSpPr txBox="1"/>
            <p:nvPr/>
          </p:nvSpPr>
          <p:spPr>
            <a:xfrm>
              <a:off x="4562802" y="413395"/>
              <a:ext cx="1355724" cy="674878"/>
            </a:xfrm>
            <a:prstGeom prst="rect">
              <a:avLst/>
            </a:prstGeom>
            <a:noFill/>
          </p:spPr>
          <p:txBody>
            <a:bodyPr wrap="square" rtlCol="0">
              <a:spAutoFit/>
            </a:bodyPr>
            <a:lstStyle/>
            <a:p>
              <a:pPr algn="ctr" rtl="0">
                <a:lnSpc>
                  <a:spcPct val="115000"/>
                </a:lnSpc>
              </a:pPr>
              <a:r>
                <a:rPr lang="ar-SY" sz="36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تعزيز مصداقية المراجع</a:t>
              </a:r>
              <a:endParaRPr lang="en-US" sz="36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Tree>
    <p:extLst>
      <p:ext uri="{BB962C8B-B14F-4D97-AF65-F5344CB8AC3E}">
        <p14:creationId xmlns:p14="http://schemas.microsoft.com/office/powerpoint/2010/main" val="3338101104"/>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additive="base">
                                        <p:cTn id="7" dur="500" fill="hold"/>
                                        <p:tgtEl>
                                          <p:spTgt spid="26"/>
                                        </p:tgtEl>
                                        <p:attrNameLst>
                                          <p:attrName>ppt_x</p:attrName>
                                        </p:attrNameLst>
                                      </p:cBhvr>
                                      <p:tavLst>
                                        <p:tav tm="0">
                                          <p:val>
                                            <p:strVal val="#ppt_x"/>
                                          </p:val>
                                        </p:tav>
                                        <p:tav tm="100000">
                                          <p:val>
                                            <p:strVal val="#ppt_x"/>
                                          </p:val>
                                        </p:tav>
                                      </p:tavLst>
                                    </p:anim>
                                    <p:anim calcmode="lin" valueType="num">
                                      <p:cBhvr additive="base">
                                        <p:cTn id="8" dur="500" fill="hold"/>
                                        <p:tgtEl>
                                          <p:spTgt spid="2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2"/>
                                        </p:tgtEl>
                                        <p:attrNameLst>
                                          <p:attrName>style.visibility</p:attrName>
                                        </p:attrNameLst>
                                      </p:cBhvr>
                                      <p:to>
                                        <p:strVal val="visible"/>
                                      </p:to>
                                    </p:set>
                                    <p:anim calcmode="lin" valueType="num">
                                      <p:cBhvr additive="base">
                                        <p:cTn id="13" dur="500" fill="hold"/>
                                        <p:tgtEl>
                                          <p:spTgt spid="12"/>
                                        </p:tgtEl>
                                        <p:attrNameLst>
                                          <p:attrName>ppt_x</p:attrName>
                                        </p:attrNameLst>
                                      </p:cBhvr>
                                      <p:tavLst>
                                        <p:tav tm="0">
                                          <p:val>
                                            <p:strVal val="#ppt_x"/>
                                          </p:val>
                                        </p:tav>
                                        <p:tav tm="100000">
                                          <p:val>
                                            <p:strVal val="#ppt_x"/>
                                          </p:val>
                                        </p:tav>
                                      </p:tavLst>
                                    </p:anim>
                                    <p:anim calcmode="lin" valueType="num">
                                      <p:cBhvr additive="base">
                                        <p:cTn id="14"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5"/>
                                        </p:tgtEl>
                                        <p:attrNameLst>
                                          <p:attrName>style.visibility</p:attrName>
                                        </p:attrNameLst>
                                      </p:cBhvr>
                                      <p:to>
                                        <p:strVal val="visible"/>
                                      </p:to>
                                    </p:set>
                                    <p:anim calcmode="lin" valueType="num">
                                      <p:cBhvr additive="base">
                                        <p:cTn id="19" dur="500" fill="hold"/>
                                        <p:tgtEl>
                                          <p:spTgt spid="25"/>
                                        </p:tgtEl>
                                        <p:attrNameLst>
                                          <p:attrName>ppt_x</p:attrName>
                                        </p:attrNameLst>
                                      </p:cBhvr>
                                      <p:tavLst>
                                        <p:tav tm="0">
                                          <p:val>
                                            <p:strVal val="#ppt_x"/>
                                          </p:val>
                                        </p:tav>
                                        <p:tav tm="100000">
                                          <p:val>
                                            <p:strVal val="#ppt_x"/>
                                          </p:val>
                                        </p:tav>
                                      </p:tavLst>
                                    </p:anim>
                                    <p:anim calcmode="lin" valueType="num">
                                      <p:cBhvr additive="base">
                                        <p:cTn id="20" dur="500" fill="hold"/>
                                        <p:tgtEl>
                                          <p:spTgt spid="25"/>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fill="hold"/>
                                        <p:tgtEl>
                                          <p:spTgt spid="5"/>
                                        </p:tgtEl>
                                        <p:attrNameLst>
                                          <p:attrName>ppt_x</p:attrName>
                                        </p:attrNameLst>
                                      </p:cBhvr>
                                      <p:tavLst>
                                        <p:tav tm="0">
                                          <p:val>
                                            <p:strVal val="#ppt_x"/>
                                          </p:val>
                                        </p:tav>
                                        <p:tav tm="100000">
                                          <p:val>
                                            <p:strVal val="#ppt_x"/>
                                          </p:val>
                                        </p:tav>
                                      </p:tavLst>
                                    </p:anim>
                                    <p:anim calcmode="lin" valueType="num">
                                      <p:cBhvr additive="base">
                                        <p:cTn id="26"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1DEEFF8-DC31-B1D1-730E-F3805F18E17D}"/>
            </a:ext>
          </a:extLst>
        </p:cNvPr>
        <p:cNvGrpSpPr/>
        <p:nvPr/>
      </p:nvGrpSpPr>
      <p:grpSpPr>
        <a:xfrm>
          <a:off x="0" y="0"/>
          <a:ext cx="0" cy="0"/>
          <a:chOff x="0" y="0"/>
          <a:chExt cx="0" cy="0"/>
        </a:xfrm>
      </p:grpSpPr>
      <p:sp>
        <p:nvSpPr>
          <p:cNvPr id="30" name="TextBox 29">
            <a:extLst>
              <a:ext uri="{FF2B5EF4-FFF2-40B4-BE49-F238E27FC236}">
                <a16:creationId xmlns:a16="http://schemas.microsoft.com/office/drawing/2014/main" id="{3B976ABE-066A-85BF-DA34-97D3629F0C6F}"/>
              </a:ext>
            </a:extLst>
          </p:cNvPr>
          <p:cNvSpPr txBox="1"/>
          <p:nvPr/>
        </p:nvSpPr>
        <p:spPr>
          <a:xfrm>
            <a:off x="1547626" y="3192181"/>
            <a:ext cx="4548374" cy="410882"/>
          </a:xfrm>
          <a:prstGeom prst="rect">
            <a:avLst/>
          </a:prstGeom>
          <a:noFill/>
        </p:spPr>
        <p:txBody>
          <a:bodyPr wrap="square">
            <a:spAutoFit/>
          </a:bodyPr>
          <a:lstStyle>
            <a:defPPr>
              <a:defRPr lang="en-US"/>
            </a:defPPr>
            <a:lvl1pPr marR="0" algn="ctr">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r>
              <a:rPr lang="ar-SY"/>
              <a:t>تحليل تقارير المراجعة: رأي المراجع الخارجي</a:t>
            </a:r>
            <a:endParaRPr lang="en-US" dirty="0"/>
          </a:p>
        </p:txBody>
      </p:sp>
      <p:pic>
        <p:nvPicPr>
          <p:cNvPr id="3" name="Picture 2">
            <a:extLst>
              <a:ext uri="{FF2B5EF4-FFF2-40B4-BE49-F238E27FC236}">
                <a16:creationId xmlns:a16="http://schemas.microsoft.com/office/drawing/2014/main" id="{1A0C5BB8-3167-15F9-3B5B-22220B434433}"/>
              </a:ext>
            </a:extLst>
          </p:cNvPr>
          <p:cNvPicPr>
            <a:picLocks noChangeAspect="1"/>
          </p:cNvPicPr>
          <p:nvPr/>
        </p:nvPicPr>
        <p:blipFill>
          <a:blip r:embed="rId3" cstate="print">
            <a:extLst>
              <a:ext uri="{BEBA8EAE-BF5A-486C-A8C5-ECC9F3942E4B}">
                <a14:imgProps xmlns:a14="http://schemas.microsoft.com/office/drawing/2010/main">
                  <a14:imgLayer r:embed="rId4">
                    <a14:imgEffect>
                      <a14:backgroundRemoval t="10000" b="90000" l="10000" r="90000"/>
                    </a14:imgEffect>
                  </a14:imgLayer>
                </a14:imgProps>
              </a:ext>
              <a:ext uri="{28A0092B-C50C-407E-A947-70E740481C1C}">
                <a14:useLocalDpi xmlns:a14="http://schemas.microsoft.com/office/drawing/2010/main" val="0"/>
              </a:ext>
            </a:extLst>
          </a:blip>
          <a:stretch>
            <a:fillRect/>
          </a:stretch>
        </p:blipFill>
        <p:spPr>
          <a:xfrm>
            <a:off x="7483629" y="1870349"/>
            <a:ext cx="4343314" cy="4343314"/>
          </a:xfrm>
          <a:prstGeom prst="rect">
            <a:avLst/>
          </a:prstGeom>
        </p:spPr>
      </p:pic>
      <p:sp>
        <p:nvSpPr>
          <p:cNvPr id="2" name="TextBox 1">
            <a:extLst>
              <a:ext uri="{FF2B5EF4-FFF2-40B4-BE49-F238E27FC236}">
                <a16:creationId xmlns:a16="http://schemas.microsoft.com/office/drawing/2014/main" id="{92FFCE3B-633A-CB44-349C-EBDE29A93852}"/>
              </a:ext>
            </a:extLst>
          </p:cNvPr>
          <p:cNvSpPr txBox="1"/>
          <p:nvPr/>
        </p:nvSpPr>
        <p:spPr>
          <a:xfrm>
            <a:off x="2779494" y="-166821"/>
            <a:ext cx="6633012" cy="729430"/>
          </a:xfrm>
          <a:prstGeom prst="rect">
            <a:avLst/>
          </a:prstGeom>
          <a:noFill/>
        </p:spPr>
        <p:txBody>
          <a:bodyPr wrap="square">
            <a:spAutoFit/>
          </a:bodyPr>
          <a:lstStyle/>
          <a:p>
            <a:pPr marL="0" marR="0" algn="ctr" rtl="1">
              <a:lnSpc>
                <a:spcPct val="115000"/>
              </a:lnSpc>
              <a:spcBef>
                <a:spcPts val="0"/>
              </a:spcBef>
              <a:spcAft>
                <a:spcPts val="0"/>
              </a:spcAft>
            </a:pPr>
            <a:r>
              <a:rPr lang="ar-SA" sz="3600" b="1" dirty="0">
                <a:solidFill>
                  <a:schemeClr val="bg1"/>
                </a:solidFill>
                <a:latin typeface="Adobe Arabic" panose="02040503050201020203" pitchFamily="18" charset="-78"/>
                <a:cs typeface="Adobe Arabic" panose="02040503050201020203" pitchFamily="18" charset="-78"/>
              </a:rPr>
              <a:t>نشاط تدريبي</a:t>
            </a:r>
            <a:endParaRPr lang="en-US" sz="3600" b="1" dirty="0">
              <a:solidFill>
                <a:schemeClr val="bg1"/>
              </a:solidFill>
              <a:latin typeface="Adobe Arabic" panose="02040503050201020203" pitchFamily="18" charset="-78"/>
              <a:cs typeface="Adobe Arabic" panose="02040503050201020203" pitchFamily="18" charset="-78"/>
            </a:endParaRPr>
          </a:p>
        </p:txBody>
      </p:sp>
    </p:spTree>
    <p:extLst>
      <p:ext uri="{BB962C8B-B14F-4D97-AF65-F5344CB8AC3E}">
        <p14:creationId xmlns:p14="http://schemas.microsoft.com/office/powerpoint/2010/main" val="1357933726"/>
      </p:ext>
    </p:extLst>
  </p:cSld>
  <p:clrMapOvr>
    <a:masterClrMapping/>
  </p:clrMapOvr>
  <p:transition spd="slow">
    <p:wipe/>
  </p:transition>
</p:sld>
</file>

<file path=ppt/slides/slide88.xml><?xml version="1.0" encoding="utf-8"?>
<p:sld xmlns:a="http://schemas.openxmlformats.org/drawingml/2006/main" xmlns:r="http://schemas.openxmlformats.org/officeDocument/2006/relationships" xmlns:p="http://schemas.openxmlformats.org/presentationml/2006/main">
  <p:cSld>
    <p:bg>
      <p:bgPr>
        <a:solidFill>
          <a:srgbClr val="A0C9CA"/>
        </a:solidFill>
        <a:effectLst/>
      </p:bgPr>
    </p:bg>
    <p:spTree>
      <p:nvGrpSpPr>
        <p:cNvPr id="1" name="">
          <a:extLst>
            <a:ext uri="{FF2B5EF4-FFF2-40B4-BE49-F238E27FC236}">
              <a16:creationId xmlns:a16="http://schemas.microsoft.com/office/drawing/2014/main" id="{F44B1EAD-7520-8944-EF7A-2498A715E923}"/>
            </a:ext>
          </a:extLst>
        </p:cNvPr>
        <p:cNvGrpSpPr/>
        <p:nvPr/>
      </p:nvGrpSpPr>
      <p:grpSpPr>
        <a:xfrm>
          <a:off x="0" y="0"/>
          <a:ext cx="0" cy="0"/>
          <a:chOff x="0" y="0"/>
          <a:chExt cx="0" cy="0"/>
        </a:xfrm>
      </p:grpSpPr>
      <p:sp>
        <p:nvSpPr>
          <p:cNvPr id="35" name="Rectangle: Rounded Corners 34">
            <a:extLst>
              <a:ext uri="{FF2B5EF4-FFF2-40B4-BE49-F238E27FC236}">
                <a16:creationId xmlns:a16="http://schemas.microsoft.com/office/drawing/2014/main" id="{608B4898-F0B2-8BF7-B40D-FDC42111774E}"/>
              </a:ext>
            </a:extLst>
          </p:cNvPr>
          <p:cNvSpPr/>
          <p:nvPr/>
        </p:nvSpPr>
        <p:spPr>
          <a:xfrm>
            <a:off x="4739621" y="1447801"/>
            <a:ext cx="7650048" cy="8235084"/>
          </a:xfrm>
          <a:prstGeom prst="roundRect">
            <a:avLst>
              <a:gd name="adj" fmla="val 6240"/>
            </a:avLst>
          </a:prstGeom>
          <a:solidFill>
            <a:schemeClr val="bg1"/>
          </a:solidFill>
          <a:ln>
            <a:noFill/>
          </a:ln>
          <a:scene3d>
            <a:camera prst="isometricTopUp"/>
            <a:lightRig rig="threePt" dir="t"/>
          </a:scene3d>
          <a:sp3d extrusionH="120650" prstMaterial="translucentPowder"/>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99" name="Rectangle: Rounded Corners 98">
            <a:extLst>
              <a:ext uri="{FF2B5EF4-FFF2-40B4-BE49-F238E27FC236}">
                <a16:creationId xmlns:a16="http://schemas.microsoft.com/office/drawing/2014/main" id="{2D58FA8E-461F-4095-8749-9488FA8C15AB}"/>
              </a:ext>
            </a:extLst>
          </p:cNvPr>
          <p:cNvSpPr/>
          <p:nvPr/>
        </p:nvSpPr>
        <p:spPr>
          <a:xfrm>
            <a:off x="4737292" y="2162437"/>
            <a:ext cx="7860092" cy="6964236"/>
          </a:xfrm>
          <a:prstGeom prst="roundRect">
            <a:avLst>
              <a:gd name="adj" fmla="val 3329"/>
            </a:avLst>
          </a:prstGeom>
          <a:noFill/>
          <a:ln w="28575">
            <a:solidFill>
              <a:schemeClr val="bg1">
                <a:lumMod val="65000"/>
              </a:schemeClr>
            </a:solidFill>
            <a:prstDash val="dash"/>
          </a:ln>
          <a:scene3d>
            <a:camera prst="isometricBottomDown"/>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nvGrpSpPr>
          <p:cNvPr id="50" name="Group 49">
            <a:extLst>
              <a:ext uri="{FF2B5EF4-FFF2-40B4-BE49-F238E27FC236}">
                <a16:creationId xmlns:a16="http://schemas.microsoft.com/office/drawing/2014/main" id="{226E251C-771C-8EF9-D1BB-6C3F08B16897}"/>
              </a:ext>
            </a:extLst>
          </p:cNvPr>
          <p:cNvGrpSpPr/>
          <p:nvPr/>
        </p:nvGrpSpPr>
        <p:grpSpPr>
          <a:xfrm>
            <a:off x="7979267" y="-972868"/>
            <a:ext cx="5613451" cy="4492039"/>
            <a:chOff x="8034976" y="-699337"/>
            <a:chExt cx="5613451" cy="4492039"/>
          </a:xfrm>
        </p:grpSpPr>
        <p:sp>
          <p:nvSpPr>
            <p:cNvPr id="46" name="Rectangle: Rounded Corners 45">
              <a:extLst>
                <a:ext uri="{FF2B5EF4-FFF2-40B4-BE49-F238E27FC236}">
                  <a16:creationId xmlns:a16="http://schemas.microsoft.com/office/drawing/2014/main" id="{0747D026-33A6-3EE6-6889-8A28BB9C5115}"/>
                </a:ext>
              </a:extLst>
            </p:cNvPr>
            <p:cNvSpPr/>
            <p:nvPr/>
          </p:nvSpPr>
          <p:spPr>
            <a:xfrm>
              <a:off x="9169208" y="-699337"/>
              <a:ext cx="4479219" cy="3715798"/>
            </a:xfrm>
            <a:prstGeom prst="roundRect">
              <a:avLst>
                <a:gd name="adj" fmla="val 6240"/>
              </a:avLst>
            </a:prstGeom>
            <a:solidFill>
              <a:schemeClr val="bg1"/>
            </a:solidFill>
            <a:ln>
              <a:noFill/>
            </a:ln>
            <a:scene3d>
              <a:camera prst="isometricLeftDown"/>
              <a:lightRig rig="threePt" dir="t"/>
            </a:scene3d>
            <a:sp3d extrusionH="120650" prstMaterial="translucentPowder"/>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7" name="Rectangle: Rounded Corners 46">
              <a:extLst>
                <a:ext uri="{FF2B5EF4-FFF2-40B4-BE49-F238E27FC236}">
                  <a16:creationId xmlns:a16="http://schemas.microsoft.com/office/drawing/2014/main" id="{FEE09BEF-AB08-C1AF-8442-6F928FC20025}"/>
                </a:ext>
              </a:extLst>
            </p:cNvPr>
            <p:cNvSpPr/>
            <p:nvPr/>
          </p:nvSpPr>
          <p:spPr>
            <a:xfrm>
              <a:off x="8803305" y="-424622"/>
              <a:ext cx="4479219" cy="3715798"/>
            </a:xfrm>
            <a:prstGeom prst="roundRect">
              <a:avLst>
                <a:gd name="adj" fmla="val 6240"/>
              </a:avLst>
            </a:prstGeom>
            <a:solidFill>
              <a:schemeClr val="bg1"/>
            </a:solidFill>
            <a:ln>
              <a:noFill/>
            </a:ln>
            <a:scene3d>
              <a:camera prst="isometricLeftDown"/>
              <a:lightRig rig="threePt" dir="t"/>
            </a:scene3d>
            <a:sp3d extrusionH="120650" prstMaterial="translucentPowder"/>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8" name="Rectangle: Rounded Corners 47">
              <a:extLst>
                <a:ext uri="{FF2B5EF4-FFF2-40B4-BE49-F238E27FC236}">
                  <a16:creationId xmlns:a16="http://schemas.microsoft.com/office/drawing/2014/main" id="{259887DC-4AD0-D2B5-8F68-78ADC2420EE3}"/>
                </a:ext>
              </a:extLst>
            </p:cNvPr>
            <p:cNvSpPr/>
            <p:nvPr/>
          </p:nvSpPr>
          <p:spPr>
            <a:xfrm>
              <a:off x="8437402" y="-175427"/>
              <a:ext cx="4479219" cy="3715798"/>
            </a:xfrm>
            <a:prstGeom prst="roundRect">
              <a:avLst>
                <a:gd name="adj" fmla="val 6240"/>
              </a:avLst>
            </a:prstGeom>
            <a:solidFill>
              <a:schemeClr val="bg1"/>
            </a:solidFill>
            <a:ln>
              <a:noFill/>
            </a:ln>
            <a:scene3d>
              <a:camera prst="isometricLeftDown"/>
              <a:lightRig rig="threePt" dir="t"/>
            </a:scene3d>
            <a:sp3d extrusionH="120650" prstMaterial="translucentPowder"/>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9" name="Rectangle: Rounded Corners 48">
              <a:extLst>
                <a:ext uri="{FF2B5EF4-FFF2-40B4-BE49-F238E27FC236}">
                  <a16:creationId xmlns:a16="http://schemas.microsoft.com/office/drawing/2014/main" id="{E61EB6C7-F9DF-C75A-B9B4-0070854A7EB3}"/>
                </a:ext>
              </a:extLst>
            </p:cNvPr>
            <p:cNvSpPr/>
            <p:nvPr/>
          </p:nvSpPr>
          <p:spPr>
            <a:xfrm>
              <a:off x="8034976" y="76904"/>
              <a:ext cx="4479219" cy="3715798"/>
            </a:xfrm>
            <a:prstGeom prst="roundRect">
              <a:avLst>
                <a:gd name="adj" fmla="val 6240"/>
              </a:avLst>
            </a:prstGeom>
            <a:gradFill flip="none" rotWithShape="1">
              <a:gsLst>
                <a:gs pos="0">
                  <a:srgbClr val="168489"/>
                </a:gs>
                <a:gs pos="58000">
                  <a:srgbClr val="82ADD1"/>
                </a:gs>
                <a:gs pos="100000">
                  <a:srgbClr val="A0C9CA"/>
                </a:gs>
              </a:gsLst>
              <a:lin ang="2700000" scaled="1"/>
              <a:tileRect/>
            </a:gradFill>
            <a:ln>
              <a:noFill/>
            </a:ln>
            <a:scene3d>
              <a:camera prst="isometricLeftDown"/>
              <a:lightRig rig="threePt" dir="t"/>
            </a:scene3d>
            <a:sp3d extrusionH="120650" prstMaterial="translucentPowder"/>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pic>
        <p:nvPicPr>
          <p:cNvPr id="9" name="Picture 8">
            <a:extLst>
              <a:ext uri="{FF2B5EF4-FFF2-40B4-BE49-F238E27FC236}">
                <a16:creationId xmlns:a16="http://schemas.microsoft.com/office/drawing/2014/main" id="{60486CAE-451A-EBE0-E0B7-7DE2FCC4D686}"/>
              </a:ext>
            </a:extLst>
          </p:cNvPr>
          <p:cNvPicPr>
            <a:picLocks noChangeAspect="1"/>
          </p:cNvPicPr>
          <p:nvPr/>
        </p:nvPicPr>
        <p:blipFill>
          <a:blip r:embed="rId2">
            <a:extLst>
              <a:ext uri="{BEBA8EAE-BF5A-486C-A8C5-ECC9F3942E4B}">
                <a14:imgProps xmlns:a14="http://schemas.microsoft.com/office/drawing/2010/main">
                  <a14:imgLayer r:embed="rId3">
                    <a14:imgEffect>
                      <a14:sharpenSoften amount="-100000"/>
                    </a14:imgEffect>
                  </a14:imgLayer>
                </a14:imgProps>
              </a:ext>
            </a:extLst>
          </a:blip>
          <a:stretch>
            <a:fillRect/>
          </a:stretch>
        </p:blipFill>
        <p:spPr>
          <a:xfrm>
            <a:off x="6260762" y="3379748"/>
            <a:ext cx="4102964" cy="2365453"/>
          </a:xfrm>
          <a:prstGeom prst="rect">
            <a:avLst/>
          </a:prstGeom>
        </p:spPr>
      </p:pic>
      <p:sp>
        <p:nvSpPr>
          <p:cNvPr id="4" name="Rectangle: Rounded Corners 3">
            <a:extLst>
              <a:ext uri="{FF2B5EF4-FFF2-40B4-BE49-F238E27FC236}">
                <a16:creationId xmlns:a16="http://schemas.microsoft.com/office/drawing/2014/main" id="{24290B9D-6787-2886-EEB3-B8B390EB090F}"/>
              </a:ext>
            </a:extLst>
          </p:cNvPr>
          <p:cNvSpPr/>
          <p:nvPr/>
        </p:nvSpPr>
        <p:spPr>
          <a:xfrm>
            <a:off x="6877051" y="2790825"/>
            <a:ext cx="2876550" cy="2876550"/>
          </a:xfrm>
          <a:prstGeom prst="roundRect">
            <a:avLst>
              <a:gd name="adj" fmla="val 6240"/>
            </a:avLst>
          </a:prstGeom>
          <a:gradFill flip="none" rotWithShape="1">
            <a:gsLst>
              <a:gs pos="0">
                <a:srgbClr val="168489"/>
              </a:gs>
              <a:gs pos="43000">
                <a:srgbClr val="A0C9CA"/>
              </a:gs>
              <a:gs pos="100000">
                <a:srgbClr val="82ADD1"/>
              </a:gs>
            </a:gsLst>
            <a:path path="circle">
              <a:fillToRect l="100000" t="100000"/>
            </a:path>
            <a:tileRect r="-100000" b="-100000"/>
          </a:gradFill>
          <a:ln>
            <a:noFill/>
          </a:ln>
          <a:scene3d>
            <a:camera prst="isometricTopUp"/>
            <a:lightRig rig="threePt" dir="t"/>
          </a:scene3d>
          <a:sp3d extrusionH="209550" prstMaterial="meta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7" name="Freeform: Shape 6">
            <a:extLst>
              <a:ext uri="{FF2B5EF4-FFF2-40B4-BE49-F238E27FC236}">
                <a16:creationId xmlns:a16="http://schemas.microsoft.com/office/drawing/2014/main" id="{58C4F865-D3E0-2F4B-2103-BCDD92430980}"/>
              </a:ext>
            </a:extLst>
          </p:cNvPr>
          <p:cNvSpPr/>
          <p:nvPr/>
        </p:nvSpPr>
        <p:spPr>
          <a:xfrm>
            <a:off x="6880412" y="2790825"/>
            <a:ext cx="2863664" cy="2876550"/>
          </a:xfrm>
          <a:custGeom>
            <a:avLst/>
            <a:gdLst>
              <a:gd name="connsiteX0" fmla="*/ 179497 w 2863664"/>
              <a:gd name="connsiteY0" fmla="*/ 0 h 2876550"/>
              <a:gd name="connsiteX1" fmla="*/ 2697053 w 2863664"/>
              <a:gd name="connsiteY1" fmla="*/ 0 h 2876550"/>
              <a:gd name="connsiteX2" fmla="*/ 2862444 w 2863664"/>
              <a:gd name="connsiteY2" fmla="*/ 109629 h 2876550"/>
              <a:gd name="connsiteX3" fmla="*/ 2863664 w 2863664"/>
              <a:gd name="connsiteY3" fmla="*/ 115668 h 2876550"/>
              <a:gd name="connsiteX4" fmla="*/ 2647949 w 2863664"/>
              <a:gd name="connsiteY4" fmla="*/ 104775 h 2876550"/>
              <a:gd name="connsiteX5" fmla="*/ 209549 w 2863664"/>
              <a:gd name="connsiteY5" fmla="*/ 2543175 h 2876550"/>
              <a:gd name="connsiteX6" fmla="*/ 222138 w 2863664"/>
              <a:gd name="connsiteY6" fmla="*/ 2792487 h 2876550"/>
              <a:gd name="connsiteX7" fmla="*/ 234968 w 2863664"/>
              <a:gd name="connsiteY7" fmla="*/ 2876550 h 2876550"/>
              <a:gd name="connsiteX8" fmla="*/ 179497 w 2863664"/>
              <a:gd name="connsiteY8" fmla="*/ 2876550 h 2876550"/>
              <a:gd name="connsiteX9" fmla="*/ 0 w 2863664"/>
              <a:gd name="connsiteY9" fmla="*/ 2697053 h 2876550"/>
              <a:gd name="connsiteX10" fmla="*/ 0 w 2863664"/>
              <a:gd name="connsiteY10" fmla="*/ 179497 h 2876550"/>
              <a:gd name="connsiteX11" fmla="*/ 179497 w 2863664"/>
              <a:gd name="connsiteY11" fmla="*/ 0 h 287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863664" h="2876550">
                <a:moveTo>
                  <a:pt x="179497" y="0"/>
                </a:moveTo>
                <a:lnTo>
                  <a:pt x="2697053" y="0"/>
                </a:lnTo>
                <a:cubicBezTo>
                  <a:pt x="2771403" y="0"/>
                  <a:pt x="2835195" y="45205"/>
                  <a:pt x="2862444" y="109629"/>
                </a:cubicBezTo>
                <a:lnTo>
                  <a:pt x="2863664" y="115668"/>
                </a:lnTo>
                <a:lnTo>
                  <a:pt x="2647949" y="104775"/>
                </a:lnTo>
                <a:cubicBezTo>
                  <a:pt x="1301258" y="104775"/>
                  <a:pt x="209549" y="1196484"/>
                  <a:pt x="209549" y="2543175"/>
                </a:cubicBezTo>
                <a:cubicBezTo>
                  <a:pt x="209549" y="2627343"/>
                  <a:pt x="213814" y="2710516"/>
                  <a:pt x="222138" y="2792487"/>
                </a:cubicBezTo>
                <a:lnTo>
                  <a:pt x="234968" y="2876550"/>
                </a:lnTo>
                <a:lnTo>
                  <a:pt x="179497" y="2876550"/>
                </a:lnTo>
                <a:cubicBezTo>
                  <a:pt x="80364" y="2876550"/>
                  <a:pt x="0" y="2796186"/>
                  <a:pt x="0" y="2697053"/>
                </a:cubicBezTo>
                <a:lnTo>
                  <a:pt x="0" y="179497"/>
                </a:lnTo>
                <a:cubicBezTo>
                  <a:pt x="0" y="80364"/>
                  <a:pt x="80364" y="0"/>
                  <a:pt x="179497" y="0"/>
                </a:cubicBezTo>
                <a:close/>
              </a:path>
            </a:pathLst>
          </a:custGeom>
          <a:solidFill>
            <a:schemeClr val="bg1">
              <a:alpha val="26000"/>
            </a:schemeClr>
          </a:solidFill>
          <a:ln>
            <a:noFill/>
          </a:ln>
          <a:scene3d>
            <a:camera prst="isometricTopUp"/>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6" name="Oval 15">
            <a:extLst>
              <a:ext uri="{FF2B5EF4-FFF2-40B4-BE49-F238E27FC236}">
                <a16:creationId xmlns:a16="http://schemas.microsoft.com/office/drawing/2014/main" id="{B452DE10-A965-A7C5-3AC8-9E7283962AF5}"/>
              </a:ext>
            </a:extLst>
          </p:cNvPr>
          <p:cNvSpPr/>
          <p:nvPr/>
        </p:nvSpPr>
        <p:spPr>
          <a:xfrm>
            <a:off x="6698914" y="1428752"/>
            <a:ext cx="3223300" cy="3124196"/>
          </a:xfrm>
          <a:prstGeom prst="ellipse">
            <a:avLst/>
          </a:prstGeom>
          <a:gradFill>
            <a:gsLst>
              <a:gs pos="57000">
                <a:schemeClr val="bg1">
                  <a:lumMod val="95000"/>
                  <a:alpha val="87000"/>
                </a:schemeClr>
              </a:gs>
              <a:gs pos="100000">
                <a:schemeClr val="tx2">
                  <a:lumMod val="40000"/>
                  <a:lumOff val="60000"/>
                </a:schemeClr>
              </a:gs>
            </a:gsLst>
            <a:path path="circle">
              <a:fillToRect l="100000" t="100000"/>
            </a:path>
          </a:gradFill>
          <a:ln>
            <a:solidFill>
              <a:schemeClr val="accent1">
                <a:shade val="50000"/>
              </a:schemeClr>
            </a:solidFill>
          </a:ln>
          <a:scene3d>
            <a:camera prst="isometricLeftDown"/>
            <a:lightRig rig="threePt" dir="t"/>
          </a:scene3d>
          <a:sp3d extrusionH="2095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2" name="TextBox 111">
            <a:extLst>
              <a:ext uri="{FF2B5EF4-FFF2-40B4-BE49-F238E27FC236}">
                <a16:creationId xmlns:a16="http://schemas.microsoft.com/office/drawing/2014/main" id="{B2125A3B-65A9-A8F0-4E73-EC318412B21A}"/>
              </a:ext>
            </a:extLst>
          </p:cNvPr>
          <p:cNvSpPr txBox="1"/>
          <p:nvPr/>
        </p:nvSpPr>
        <p:spPr>
          <a:xfrm>
            <a:off x="8776490" y="1217568"/>
            <a:ext cx="3167751" cy="1200329"/>
          </a:xfrm>
          <a:prstGeom prst="rect">
            <a:avLst/>
          </a:prstGeom>
          <a:noFill/>
        </p:spPr>
        <p:txBody>
          <a:bodyPr wrap="square" rtlCol="0">
            <a:spAutoFit/>
            <a:scene3d>
              <a:camera prst="isometricLeftDown"/>
              <a:lightRig rig="threePt" dir="t"/>
            </a:scene3d>
            <a:sp3d extrusionH="31750" prstMaterial="metal"/>
          </a:bodyPr>
          <a:lstStyle/>
          <a:p>
            <a:pPr algn="ctr"/>
            <a:r>
              <a:rPr lang="ar-SY" sz="3600" dirty="0">
                <a:latin typeface="Adobe Arabic" panose="02040503050201020203" pitchFamily="18" charset="-78"/>
                <a:cs typeface="Adobe Arabic" panose="02040503050201020203" pitchFamily="18" charset="-78"/>
              </a:rPr>
              <a:t>تنظيم مهنة المراجعة الخارجية</a:t>
            </a:r>
            <a:endParaRPr lang="en-US" sz="3600" dirty="0">
              <a:latin typeface="Adobe Arabic" panose="02040503050201020203" pitchFamily="18" charset="-78"/>
              <a:cs typeface="Adobe Arabic" panose="02040503050201020203" pitchFamily="18" charset="-78"/>
            </a:endParaRPr>
          </a:p>
        </p:txBody>
      </p:sp>
      <p:grpSp>
        <p:nvGrpSpPr>
          <p:cNvPr id="28" name="Group 27">
            <a:extLst>
              <a:ext uri="{FF2B5EF4-FFF2-40B4-BE49-F238E27FC236}">
                <a16:creationId xmlns:a16="http://schemas.microsoft.com/office/drawing/2014/main" id="{53FEE935-5EAA-16D9-9DE3-EEB016ED2842}"/>
              </a:ext>
            </a:extLst>
          </p:cNvPr>
          <p:cNvGrpSpPr/>
          <p:nvPr/>
        </p:nvGrpSpPr>
        <p:grpSpPr>
          <a:xfrm>
            <a:off x="6945835" y="5057528"/>
            <a:ext cx="7105650" cy="1543500"/>
            <a:chOff x="6945835" y="5057528"/>
            <a:chExt cx="7105650" cy="1543500"/>
          </a:xfrm>
        </p:grpSpPr>
        <p:grpSp>
          <p:nvGrpSpPr>
            <p:cNvPr id="78" name="Group 77">
              <a:extLst>
                <a:ext uri="{FF2B5EF4-FFF2-40B4-BE49-F238E27FC236}">
                  <a16:creationId xmlns:a16="http://schemas.microsoft.com/office/drawing/2014/main" id="{155ED8A4-553C-619C-C0B8-786EA3408341}"/>
                </a:ext>
              </a:extLst>
            </p:cNvPr>
            <p:cNvGrpSpPr/>
            <p:nvPr/>
          </p:nvGrpSpPr>
          <p:grpSpPr>
            <a:xfrm>
              <a:off x="9172624" y="5057528"/>
              <a:ext cx="2738477" cy="1543500"/>
              <a:chOff x="5099804" y="4684840"/>
              <a:chExt cx="2738477" cy="1543500"/>
            </a:xfrm>
          </p:grpSpPr>
          <p:sp>
            <p:nvSpPr>
              <p:cNvPr id="79" name="Rectangle: Rounded Corners 78">
                <a:extLst>
                  <a:ext uri="{FF2B5EF4-FFF2-40B4-BE49-F238E27FC236}">
                    <a16:creationId xmlns:a16="http://schemas.microsoft.com/office/drawing/2014/main" id="{F9D36558-DA39-3D04-D4B3-D42705F5D30D}"/>
                  </a:ext>
                </a:extLst>
              </p:cNvPr>
              <p:cNvSpPr/>
              <p:nvPr/>
            </p:nvSpPr>
            <p:spPr>
              <a:xfrm>
                <a:off x="5099804" y="4783195"/>
                <a:ext cx="2733715" cy="1445145"/>
              </a:xfrm>
              <a:prstGeom prst="roundRect">
                <a:avLst/>
              </a:prstGeom>
              <a:gradFill flip="none" rotWithShape="1">
                <a:gsLst>
                  <a:gs pos="0">
                    <a:srgbClr val="168489"/>
                  </a:gs>
                  <a:gs pos="85000">
                    <a:srgbClr val="168489"/>
                  </a:gs>
                </a:gsLst>
                <a:lin ang="2700000" scaled="1"/>
                <a:tileRect/>
              </a:gradFill>
              <a:ln>
                <a:noFill/>
              </a:ln>
              <a:scene3d>
                <a:camera prst="isometricBottomDown"/>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80" name="Rectangle: Rounded Corners 79">
                <a:extLst>
                  <a:ext uri="{FF2B5EF4-FFF2-40B4-BE49-F238E27FC236}">
                    <a16:creationId xmlns:a16="http://schemas.microsoft.com/office/drawing/2014/main" id="{BE2DDF6B-08D1-B748-C18B-459562913B81}"/>
                  </a:ext>
                </a:extLst>
              </p:cNvPr>
              <p:cNvSpPr/>
              <p:nvPr/>
            </p:nvSpPr>
            <p:spPr>
              <a:xfrm>
                <a:off x="5104566" y="4684840"/>
                <a:ext cx="2733715" cy="1445145"/>
              </a:xfrm>
              <a:prstGeom prst="roundRect">
                <a:avLst/>
              </a:prstGeom>
              <a:solidFill>
                <a:schemeClr val="bg1">
                  <a:alpha val="74000"/>
                </a:schemeClr>
              </a:solidFill>
              <a:ln>
                <a:noFill/>
              </a:ln>
              <a:scene3d>
                <a:camera prst="isometricBottomDown"/>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sp>
          <p:nvSpPr>
            <p:cNvPr id="125" name="TextBox 124">
              <a:extLst>
                <a:ext uri="{FF2B5EF4-FFF2-40B4-BE49-F238E27FC236}">
                  <a16:creationId xmlns:a16="http://schemas.microsoft.com/office/drawing/2014/main" id="{6260FA35-611A-425C-040A-5845C42F9F6D}"/>
                </a:ext>
              </a:extLst>
            </p:cNvPr>
            <p:cNvSpPr txBox="1"/>
            <p:nvPr/>
          </p:nvSpPr>
          <p:spPr>
            <a:xfrm>
              <a:off x="6945835" y="5124817"/>
              <a:ext cx="7105650" cy="800219"/>
            </a:xfrm>
            <a:prstGeom prst="rect">
              <a:avLst/>
            </a:prstGeom>
            <a:noFill/>
            <a:scene3d>
              <a:camera prst="isometricLeftDown"/>
              <a:lightRig rig="threePt" dir="t"/>
            </a:scene3d>
          </p:spPr>
          <p:txBody>
            <a:bodyPr wrap="square">
              <a:spAutoFit/>
              <a:scene3d>
                <a:camera prst="isometricTopUp"/>
                <a:lightRig rig="threePt" dir="t"/>
              </a:scene3d>
            </a:bodyPr>
            <a:lstStyle/>
            <a:p>
              <a:pPr algn="ctr">
                <a:lnSpc>
                  <a:spcPct val="115000"/>
                </a:lnSpc>
                <a:spcAft>
                  <a:spcPts val="800"/>
                </a:spcAft>
              </a:pPr>
              <a:r>
                <a:rPr lang="ar-SA" sz="4000" b="1" dirty="0">
                  <a:latin typeface="Adobe Arabic" panose="02040503050201020203" pitchFamily="18" charset="-78"/>
                  <a:ea typeface="GE Dinar Two Medium" panose="020A0503020102020204" pitchFamily="18" charset="-78"/>
                  <a:cs typeface="Adobe Arabic" panose="02040503050201020203" pitchFamily="18" charset="-78"/>
                </a:rPr>
                <a:t>الوحدة الخامسة</a:t>
              </a:r>
              <a:endParaRPr lang="ar-SY" sz="4000" b="1" dirty="0">
                <a:latin typeface="Adobe Arabic" panose="02040503050201020203" pitchFamily="18" charset="-78"/>
                <a:ea typeface="GE Dinar Two Medium" panose="020A0503020102020204" pitchFamily="18" charset="-78"/>
                <a:cs typeface="Adobe Arabic" panose="02040503050201020203" pitchFamily="18" charset="-78"/>
              </a:endParaRPr>
            </a:p>
          </p:txBody>
        </p:sp>
      </p:grpSp>
      <p:grpSp>
        <p:nvGrpSpPr>
          <p:cNvPr id="17" name="Group 16">
            <a:extLst>
              <a:ext uri="{FF2B5EF4-FFF2-40B4-BE49-F238E27FC236}">
                <a16:creationId xmlns:a16="http://schemas.microsoft.com/office/drawing/2014/main" id="{4473F11B-E988-54F4-6496-452EAE4A23DF}"/>
              </a:ext>
            </a:extLst>
          </p:cNvPr>
          <p:cNvGrpSpPr/>
          <p:nvPr/>
        </p:nvGrpSpPr>
        <p:grpSpPr>
          <a:xfrm>
            <a:off x="6790840" y="1447801"/>
            <a:ext cx="3039448" cy="3095622"/>
            <a:chOff x="1216363" y="952500"/>
            <a:chExt cx="4276725" cy="4276725"/>
          </a:xfrm>
          <a:scene3d>
            <a:camera prst="isometricLeftDown"/>
            <a:lightRig rig="threePt" dir="t"/>
          </a:scene3d>
        </p:grpSpPr>
        <p:sp>
          <p:nvSpPr>
            <p:cNvPr id="10" name="Oval 9">
              <a:extLst>
                <a:ext uri="{FF2B5EF4-FFF2-40B4-BE49-F238E27FC236}">
                  <a16:creationId xmlns:a16="http://schemas.microsoft.com/office/drawing/2014/main" id="{D02144A2-2C6C-5B1E-67B9-BC52A57F4E49}"/>
                </a:ext>
              </a:extLst>
            </p:cNvPr>
            <p:cNvSpPr/>
            <p:nvPr/>
          </p:nvSpPr>
          <p:spPr>
            <a:xfrm>
              <a:off x="1216363" y="952500"/>
              <a:ext cx="4276725" cy="4276725"/>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 name="Oval 10">
              <a:extLst>
                <a:ext uri="{FF2B5EF4-FFF2-40B4-BE49-F238E27FC236}">
                  <a16:creationId xmlns:a16="http://schemas.microsoft.com/office/drawing/2014/main" id="{2F01238F-3359-C584-1335-8929F28B3D19}"/>
                </a:ext>
              </a:extLst>
            </p:cNvPr>
            <p:cNvSpPr/>
            <p:nvPr/>
          </p:nvSpPr>
          <p:spPr>
            <a:xfrm>
              <a:off x="1487825" y="1223962"/>
              <a:ext cx="3733800" cy="3733800"/>
            </a:xfrm>
            <a:prstGeom prst="ellipse">
              <a:avLst/>
            </a:prstGeom>
            <a:gradFill>
              <a:gsLst>
                <a:gs pos="0">
                  <a:srgbClr val="168489"/>
                </a:gs>
                <a:gs pos="43000">
                  <a:srgbClr val="82ADD1"/>
                </a:gs>
                <a:gs pos="100000">
                  <a:srgbClr val="A0C9CA"/>
                </a:gs>
              </a:gsLst>
              <a:path path="circle">
                <a:fillToRect l="100000" t="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2" name="Oval 11">
              <a:extLst>
                <a:ext uri="{FF2B5EF4-FFF2-40B4-BE49-F238E27FC236}">
                  <a16:creationId xmlns:a16="http://schemas.microsoft.com/office/drawing/2014/main" id="{F92492DD-E8FE-62DA-41A4-E6D1ED64CF1D}"/>
                </a:ext>
              </a:extLst>
            </p:cNvPr>
            <p:cNvSpPr/>
            <p:nvPr/>
          </p:nvSpPr>
          <p:spPr>
            <a:xfrm>
              <a:off x="1854537" y="1590674"/>
              <a:ext cx="3000376" cy="3000376"/>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3" name="Oval 12">
              <a:extLst>
                <a:ext uri="{FF2B5EF4-FFF2-40B4-BE49-F238E27FC236}">
                  <a16:creationId xmlns:a16="http://schemas.microsoft.com/office/drawing/2014/main" id="{089275AD-FC4D-1719-E537-85EABABC277D}"/>
                </a:ext>
              </a:extLst>
            </p:cNvPr>
            <p:cNvSpPr/>
            <p:nvPr/>
          </p:nvSpPr>
          <p:spPr>
            <a:xfrm>
              <a:off x="2162295" y="1904999"/>
              <a:ext cx="2372400" cy="2371726"/>
            </a:xfrm>
            <a:prstGeom prst="ellipse">
              <a:avLst/>
            </a:prstGeom>
            <a:gradFill>
              <a:gsLst>
                <a:gs pos="0">
                  <a:srgbClr val="168489"/>
                </a:gs>
                <a:gs pos="43000">
                  <a:srgbClr val="A0C9CA"/>
                </a:gs>
                <a:gs pos="100000">
                  <a:srgbClr val="82ADD1"/>
                </a:gs>
              </a:gsLst>
              <a:path path="circle">
                <a:fillToRect l="100000" t="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4" name="Oval 13">
              <a:extLst>
                <a:ext uri="{FF2B5EF4-FFF2-40B4-BE49-F238E27FC236}">
                  <a16:creationId xmlns:a16="http://schemas.microsoft.com/office/drawing/2014/main" id="{4B9E7F39-6F41-37A4-B33F-EB7F41904F25}"/>
                </a:ext>
              </a:extLst>
            </p:cNvPr>
            <p:cNvSpPr/>
            <p:nvPr/>
          </p:nvSpPr>
          <p:spPr>
            <a:xfrm>
              <a:off x="2582190" y="2325371"/>
              <a:ext cx="1532610" cy="153098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5" name="Oval 14">
              <a:extLst>
                <a:ext uri="{FF2B5EF4-FFF2-40B4-BE49-F238E27FC236}">
                  <a16:creationId xmlns:a16="http://schemas.microsoft.com/office/drawing/2014/main" id="{99870CBF-5C9E-4294-D477-667C848F743D}"/>
                </a:ext>
              </a:extLst>
            </p:cNvPr>
            <p:cNvSpPr/>
            <p:nvPr/>
          </p:nvSpPr>
          <p:spPr>
            <a:xfrm>
              <a:off x="2895576" y="2638424"/>
              <a:ext cx="905838" cy="904876"/>
            </a:xfrm>
            <a:prstGeom prst="ellipse">
              <a:avLst/>
            </a:prstGeom>
            <a:gradFill>
              <a:gsLst>
                <a:gs pos="0">
                  <a:srgbClr val="168489"/>
                </a:gs>
                <a:gs pos="43000">
                  <a:srgbClr val="82ADD1"/>
                </a:gs>
                <a:gs pos="100000">
                  <a:srgbClr val="A0C9CA"/>
                </a:gs>
              </a:gsLst>
              <a:path path="circle">
                <a:fillToRect l="100000" t="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grpSp>
        <p:nvGrpSpPr>
          <p:cNvPr id="130" name="Group 129">
            <a:extLst>
              <a:ext uri="{FF2B5EF4-FFF2-40B4-BE49-F238E27FC236}">
                <a16:creationId xmlns:a16="http://schemas.microsoft.com/office/drawing/2014/main" id="{D3E0BABE-11EA-1A4A-6FAD-54B830698A99}"/>
              </a:ext>
            </a:extLst>
          </p:cNvPr>
          <p:cNvGrpSpPr/>
          <p:nvPr/>
        </p:nvGrpSpPr>
        <p:grpSpPr>
          <a:xfrm>
            <a:off x="8681899" y="1820062"/>
            <a:ext cx="1300101" cy="1108933"/>
            <a:chOff x="8752423" y="2038437"/>
            <a:chExt cx="1300101" cy="1108933"/>
          </a:xfrm>
        </p:grpSpPr>
        <p:sp>
          <p:nvSpPr>
            <p:cNvPr id="27" name="Rectangle: Rounded Corners 26">
              <a:extLst>
                <a:ext uri="{FF2B5EF4-FFF2-40B4-BE49-F238E27FC236}">
                  <a16:creationId xmlns:a16="http://schemas.microsoft.com/office/drawing/2014/main" id="{6A37D674-9778-3813-41DC-386971F1A861}"/>
                </a:ext>
              </a:extLst>
            </p:cNvPr>
            <p:cNvSpPr/>
            <p:nvPr/>
          </p:nvSpPr>
          <p:spPr>
            <a:xfrm>
              <a:off x="8752423" y="2038437"/>
              <a:ext cx="1300101" cy="1108933"/>
            </a:xfrm>
            <a:prstGeom prst="roundRect">
              <a:avLst>
                <a:gd name="adj" fmla="val 24190"/>
              </a:avLst>
            </a:prstGeom>
            <a:solidFill>
              <a:schemeClr val="bg1">
                <a:alpha val="91000"/>
              </a:schemeClr>
            </a:solidFill>
            <a:ln>
              <a:gradFill>
                <a:gsLst>
                  <a:gs pos="0">
                    <a:srgbClr val="0066FF"/>
                  </a:gs>
                  <a:gs pos="100000">
                    <a:srgbClr val="0000FF"/>
                  </a:gs>
                </a:gsLst>
                <a:lin ang="5400000" scaled="1"/>
              </a:gradFill>
            </a:ln>
            <a:effectLst>
              <a:reflection blurRad="38100" stA="45000" endPos="65000" dist="50800" dir="5400000" sy="-100000" algn="bl" rotWithShape="0"/>
            </a:effectLst>
            <a:scene3d>
              <a:camera prst="isometricLeftDown"/>
              <a:lightRig rig="threePt" dir="t"/>
            </a:scene3d>
            <a:sp3d extrusionH="152400" prstMaterial="meta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30" name="Graphic 29" descr="Checkmark with solid fill">
              <a:extLst>
                <a:ext uri="{FF2B5EF4-FFF2-40B4-BE49-F238E27FC236}">
                  <a16:creationId xmlns:a16="http://schemas.microsoft.com/office/drawing/2014/main" id="{57AF350C-993F-E1EA-8553-BAE4FA91D50D}"/>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8919540" y="2179148"/>
              <a:ext cx="914400" cy="914400"/>
            </a:xfrm>
            <a:prstGeom prst="rect">
              <a:avLst/>
            </a:prstGeom>
            <a:scene3d>
              <a:camera prst="isometricLeftDown"/>
              <a:lightRig rig="threePt" dir="t"/>
            </a:scene3d>
          </p:spPr>
        </p:pic>
      </p:grpSp>
      <p:grpSp>
        <p:nvGrpSpPr>
          <p:cNvPr id="2" name="Group 1">
            <a:extLst>
              <a:ext uri="{FF2B5EF4-FFF2-40B4-BE49-F238E27FC236}">
                <a16:creationId xmlns:a16="http://schemas.microsoft.com/office/drawing/2014/main" id="{74EFB992-BA84-36C3-CF2E-E9B0D8C76AE5}"/>
              </a:ext>
            </a:extLst>
          </p:cNvPr>
          <p:cNvGrpSpPr/>
          <p:nvPr/>
        </p:nvGrpSpPr>
        <p:grpSpPr>
          <a:xfrm>
            <a:off x="5032937" y="4236812"/>
            <a:ext cx="3115326" cy="2024047"/>
            <a:chOff x="5222454" y="4201683"/>
            <a:chExt cx="3115326" cy="2024047"/>
          </a:xfrm>
        </p:grpSpPr>
        <p:grpSp>
          <p:nvGrpSpPr>
            <p:cNvPr id="3" name="Group 2">
              <a:extLst>
                <a:ext uri="{FF2B5EF4-FFF2-40B4-BE49-F238E27FC236}">
                  <a16:creationId xmlns:a16="http://schemas.microsoft.com/office/drawing/2014/main" id="{00C40DED-B3E7-6554-A92E-8983E65C7F08}"/>
                </a:ext>
              </a:extLst>
            </p:cNvPr>
            <p:cNvGrpSpPr/>
            <p:nvPr/>
          </p:nvGrpSpPr>
          <p:grpSpPr>
            <a:xfrm>
              <a:off x="5318415" y="4435758"/>
              <a:ext cx="411011" cy="411011"/>
              <a:chOff x="5318415" y="4435758"/>
              <a:chExt cx="411011" cy="411011"/>
            </a:xfrm>
          </p:grpSpPr>
          <p:sp>
            <p:nvSpPr>
              <p:cNvPr id="6" name="Oval 5">
                <a:extLst>
                  <a:ext uri="{FF2B5EF4-FFF2-40B4-BE49-F238E27FC236}">
                    <a16:creationId xmlns:a16="http://schemas.microsoft.com/office/drawing/2014/main" id="{210DB46B-4CE4-694D-D5F4-7362FFED576F}"/>
                  </a:ext>
                </a:extLst>
              </p:cNvPr>
              <p:cNvSpPr/>
              <p:nvPr/>
            </p:nvSpPr>
            <p:spPr>
              <a:xfrm>
                <a:off x="5538447" y="4455558"/>
                <a:ext cx="175729" cy="175729"/>
              </a:xfrm>
              <a:prstGeom prst="ellipse">
                <a:avLst/>
              </a:prstGeom>
              <a:gradFill>
                <a:gsLst>
                  <a:gs pos="0">
                    <a:srgbClr val="168489"/>
                  </a:gs>
                  <a:gs pos="48000">
                    <a:srgbClr val="A0C9CA"/>
                  </a:gs>
                  <a:gs pos="100000">
                    <a:srgbClr val="82ADD1"/>
                  </a:gs>
                </a:gsLst>
                <a:path path="circle">
                  <a:fillToRect l="100000" t="100000"/>
                </a:path>
              </a:gradFill>
              <a:ln>
                <a:noFill/>
              </a:ln>
              <a:scene3d>
                <a:camera prst="isometricLeftDown"/>
                <a:lightRig rig="threePt" dir="t">
                  <a:rot lat="0" lon="0" rev="7200000"/>
                </a:lightRig>
              </a:scene3d>
              <a:sp3d extrusionH="3048000">
                <a:bevelT w="38100" h="127000" prst="relaxedInset"/>
                <a:bevelB h="6096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8" name="Arrow: Chevron 7">
                <a:extLst>
                  <a:ext uri="{FF2B5EF4-FFF2-40B4-BE49-F238E27FC236}">
                    <a16:creationId xmlns:a16="http://schemas.microsoft.com/office/drawing/2014/main" id="{DA6F3085-7082-0627-4B60-00DA42672850}"/>
                  </a:ext>
                </a:extLst>
              </p:cNvPr>
              <p:cNvSpPr/>
              <p:nvPr/>
            </p:nvSpPr>
            <p:spPr>
              <a:xfrm>
                <a:off x="5318415" y="4435758"/>
                <a:ext cx="411011" cy="411011"/>
              </a:xfrm>
              <a:prstGeom prst="chevron">
                <a:avLst/>
              </a:prstGeom>
              <a:gradFill>
                <a:gsLst>
                  <a:gs pos="0">
                    <a:srgbClr val="0000FF"/>
                  </a:gs>
                  <a:gs pos="48000">
                    <a:srgbClr val="0066FF"/>
                  </a:gs>
                  <a:gs pos="100000">
                    <a:srgbClr val="6600CC"/>
                  </a:gs>
                </a:gsLst>
                <a:path path="circle">
                  <a:fillToRect l="100000" t="100000"/>
                </a:path>
              </a:gradFill>
              <a:ln>
                <a:noFill/>
              </a:ln>
              <a:scene3d>
                <a:camera prst="isometricRightUp"/>
                <a:lightRig rig="threePt" dir="t"/>
              </a:scene3d>
              <a:sp3d extrusionH="1397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pic>
          <p:nvPicPr>
            <p:cNvPr id="5" name="Picture 4">
              <a:extLst>
                <a:ext uri="{FF2B5EF4-FFF2-40B4-BE49-F238E27FC236}">
                  <a16:creationId xmlns:a16="http://schemas.microsoft.com/office/drawing/2014/main" id="{F96AE39A-B717-CDE0-2F95-BCD15A24F967}"/>
                </a:ext>
              </a:extLst>
            </p:cNvPr>
            <p:cNvPicPr>
              <a:picLocks noChangeAspect="1"/>
            </p:cNvPicPr>
            <p:nvPr/>
          </p:nvPicPr>
          <p:blipFill>
            <a:blip r:embed="rId6">
              <a:alphaModFix amt="16000"/>
              <a:extLst>
                <a:ext uri="{BEBA8EAE-BF5A-486C-A8C5-ECC9F3942E4B}">
                  <a14:imgProps xmlns:a14="http://schemas.microsoft.com/office/drawing/2010/main">
                    <a14:imgLayer r:embed="rId7">
                      <a14:imgEffect>
                        <a14:sharpenSoften amount="-100000"/>
                      </a14:imgEffect>
                    </a14:imgLayer>
                  </a14:imgProps>
                </a:ext>
              </a:extLst>
            </a:blip>
            <a:stretch>
              <a:fillRect/>
            </a:stretch>
          </p:blipFill>
          <p:spPr>
            <a:xfrm>
              <a:off x="5222454" y="4201683"/>
              <a:ext cx="3115326" cy="2024047"/>
            </a:xfrm>
            <a:prstGeom prst="rect">
              <a:avLst/>
            </a:prstGeom>
          </p:spPr>
        </p:pic>
      </p:grpSp>
      <p:grpSp>
        <p:nvGrpSpPr>
          <p:cNvPr id="31" name="Group 30">
            <a:extLst>
              <a:ext uri="{FF2B5EF4-FFF2-40B4-BE49-F238E27FC236}">
                <a16:creationId xmlns:a16="http://schemas.microsoft.com/office/drawing/2014/main" id="{96548499-59CB-2EF6-C03E-289D591DAE23}"/>
              </a:ext>
            </a:extLst>
          </p:cNvPr>
          <p:cNvGrpSpPr/>
          <p:nvPr/>
        </p:nvGrpSpPr>
        <p:grpSpPr>
          <a:xfrm>
            <a:off x="6282078" y="3797084"/>
            <a:ext cx="2966488" cy="1672015"/>
            <a:chOff x="5099804" y="4684840"/>
            <a:chExt cx="2738477" cy="1543500"/>
          </a:xfrm>
        </p:grpSpPr>
        <p:sp>
          <p:nvSpPr>
            <p:cNvPr id="33" name="Rectangle: Rounded Corners 32">
              <a:extLst>
                <a:ext uri="{FF2B5EF4-FFF2-40B4-BE49-F238E27FC236}">
                  <a16:creationId xmlns:a16="http://schemas.microsoft.com/office/drawing/2014/main" id="{4D9B4F63-4334-6D49-F9AF-29AAFD7513CD}"/>
                </a:ext>
              </a:extLst>
            </p:cNvPr>
            <p:cNvSpPr/>
            <p:nvPr/>
          </p:nvSpPr>
          <p:spPr>
            <a:xfrm>
              <a:off x="5099804" y="4783195"/>
              <a:ext cx="2733715" cy="1445145"/>
            </a:xfrm>
            <a:prstGeom prst="roundRect">
              <a:avLst/>
            </a:prstGeom>
            <a:gradFill flip="none" rotWithShape="1">
              <a:gsLst>
                <a:gs pos="0">
                  <a:srgbClr val="168489"/>
                </a:gs>
                <a:gs pos="85000">
                  <a:srgbClr val="168489"/>
                </a:gs>
              </a:gsLst>
              <a:lin ang="2700000" scaled="1"/>
              <a:tileRect/>
            </a:gradFill>
            <a:ln>
              <a:noFill/>
            </a:ln>
            <a:scene3d>
              <a:camera prst="isometricBottomDown"/>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4" name="Rectangle: Rounded Corners 33">
              <a:extLst>
                <a:ext uri="{FF2B5EF4-FFF2-40B4-BE49-F238E27FC236}">
                  <a16:creationId xmlns:a16="http://schemas.microsoft.com/office/drawing/2014/main" id="{41C1D947-7315-AA68-AD56-644F96D10BAF}"/>
                </a:ext>
              </a:extLst>
            </p:cNvPr>
            <p:cNvSpPr/>
            <p:nvPr/>
          </p:nvSpPr>
          <p:spPr>
            <a:xfrm>
              <a:off x="5104566" y="4684840"/>
              <a:ext cx="2733715" cy="1445145"/>
            </a:xfrm>
            <a:prstGeom prst="roundRect">
              <a:avLst/>
            </a:prstGeom>
            <a:solidFill>
              <a:schemeClr val="bg1">
                <a:alpha val="74000"/>
              </a:schemeClr>
            </a:solidFill>
            <a:ln>
              <a:noFill/>
            </a:ln>
            <a:scene3d>
              <a:camera prst="isometricBottomDown"/>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grpSp>
        <p:nvGrpSpPr>
          <p:cNvPr id="40" name="Group 39">
            <a:extLst>
              <a:ext uri="{FF2B5EF4-FFF2-40B4-BE49-F238E27FC236}">
                <a16:creationId xmlns:a16="http://schemas.microsoft.com/office/drawing/2014/main" id="{D794F867-1BE5-92FF-7313-C6135DA1F211}"/>
              </a:ext>
            </a:extLst>
          </p:cNvPr>
          <p:cNvGrpSpPr/>
          <p:nvPr/>
        </p:nvGrpSpPr>
        <p:grpSpPr>
          <a:xfrm>
            <a:off x="717622" y="326831"/>
            <a:ext cx="4719172" cy="1224951"/>
            <a:chOff x="862835" y="1302787"/>
            <a:chExt cx="4719172" cy="1224951"/>
          </a:xfrm>
        </p:grpSpPr>
        <p:sp>
          <p:nvSpPr>
            <p:cNvPr id="18" name="TextBox 17">
              <a:extLst>
                <a:ext uri="{FF2B5EF4-FFF2-40B4-BE49-F238E27FC236}">
                  <a16:creationId xmlns:a16="http://schemas.microsoft.com/office/drawing/2014/main" id="{5D44CD4D-38E6-7F7B-A34A-5AFB98860C26}"/>
                </a:ext>
              </a:extLst>
            </p:cNvPr>
            <p:cNvSpPr txBox="1"/>
            <p:nvPr/>
          </p:nvSpPr>
          <p:spPr>
            <a:xfrm>
              <a:off x="862835" y="1302787"/>
              <a:ext cx="3985898" cy="1224951"/>
            </a:xfrm>
            <a:prstGeom prst="rect">
              <a:avLst/>
            </a:prstGeom>
            <a:noFill/>
          </p:spPr>
          <p:txBody>
            <a:bodyPr wrap="square" rtlCol="0">
              <a:spAutoFit/>
            </a:bodyPr>
            <a:lstStyle/>
            <a:p>
              <a:pPr lvl="0" algn="r" rtl="1">
                <a:lnSpc>
                  <a:spcPct val="115000"/>
                </a:lnSpc>
                <a:spcAft>
                  <a:spcPts val="800"/>
                </a:spcAft>
                <a:buSzPts val="1800"/>
              </a:pPr>
              <a:r>
                <a:rPr lang="ar-SY" sz="3200" b="1" dirty="0">
                  <a:solidFill>
                    <a:schemeClr val="bg1"/>
                  </a:solidFill>
                  <a:latin typeface="Adobe Arabic" panose="02040503050201020203" pitchFamily="18" charset="-78"/>
                  <a:cs typeface="Adobe Arabic" panose="02040503050201020203" pitchFamily="18" charset="-78"/>
                </a:rPr>
                <a:t>دور المراجع الخارجي في تعزيز الشفافية والمصداقية</a:t>
              </a:r>
              <a:endParaRPr lang="en-US" sz="3200" b="1" dirty="0">
                <a:solidFill>
                  <a:schemeClr val="bg1"/>
                </a:solidFill>
                <a:latin typeface="Adobe Arabic" panose="02040503050201020203" pitchFamily="18" charset="-78"/>
                <a:cs typeface="Adobe Arabic" panose="02040503050201020203" pitchFamily="18" charset="-78"/>
              </a:endParaRPr>
            </a:p>
          </p:txBody>
        </p:sp>
        <p:pic>
          <p:nvPicPr>
            <p:cNvPr id="39" name="Picture 38">
              <a:extLst>
                <a:ext uri="{FF2B5EF4-FFF2-40B4-BE49-F238E27FC236}">
                  <a16:creationId xmlns:a16="http://schemas.microsoft.com/office/drawing/2014/main" id="{F83E4768-89AD-0685-246A-72B842AF4440}"/>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5067939" y="1751334"/>
              <a:ext cx="514068" cy="514068"/>
            </a:xfrm>
            <a:prstGeom prst="rect">
              <a:avLst/>
            </a:prstGeom>
          </p:spPr>
        </p:pic>
      </p:grpSp>
      <p:grpSp>
        <p:nvGrpSpPr>
          <p:cNvPr id="57" name="Group 56">
            <a:extLst>
              <a:ext uri="{FF2B5EF4-FFF2-40B4-BE49-F238E27FC236}">
                <a16:creationId xmlns:a16="http://schemas.microsoft.com/office/drawing/2014/main" id="{4416B6FC-CF31-0559-A9DE-F962AD85BA1D}"/>
              </a:ext>
            </a:extLst>
          </p:cNvPr>
          <p:cNvGrpSpPr/>
          <p:nvPr/>
        </p:nvGrpSpPr>
        <p:grpSpPr>
          <a:xfrm>
            <a:off x="717622" y="1712502"/>
            <a:ext cx="4719172" cy="1224951"/>
            <a:chOff x="862835" y="782033"/>
            <a:chExt cx="4719172" cy="1224951"/>
          </a:xfrm>
        </p:grpSpPr>
        <p:sp>
          <p:nvSpPr>
            <p:cNvPr id="58" name="TextBox 57">
              <a:extLst>
                <a:ext uri="{FF2B5EF4-FFF2-40B4-BE49-F238E27FC236}">
                  <a16:creationId xmlns:a16="http://schemas.microsoft.com/office/drawing/2014/main" id="{D7C3F930-04ED-048C-67B3-AEE619AAA17F}"/>
                </a:ext>
              </a:extLst>
            </p:cNvPr>
            <p:cNvSpPr txBox="1"/>
            <p:nvPr/>
          </p:nvSpPr>
          <p:spPr>
            <a:xfrm>
              <a:off x="862835" y="782033"/>
              <a:ext cx="3985898" cy="1224951"/>
            </a:xfrm>
            <a:prstGeom prst="rect">
              <a:avLst/>
            </a:prstGeom>
          </p:spPr>
          <p:txBody>
            <a:bodyPr wrap="square" rtlCol="0">
              <a:spAutoFit/>
            </a:bodyPr>
            <a:lstStyle/>
            <a:p>
              <a:pPr lvl="0" algn="r" rtl="1">
                <a:lnSpc>
                  <a:spcPct val="115000"/>
                </a:lnSpc>
                <a:spcAft>
                  <a:spcPts val="800"/>
                </a:spcAft>
                <a:buSzPts val="1800"/>
              </a:pPr>
              <a:r>
                <a:rPr lang="ar-SY" sz="3200" b="1" dirty="0">
                  <a:solidFill>
                    <a:schemeClr val="bg1"/>
                  </a:solidFill>
                  <a:latin typeface="Adobe Arabic" panose="02040503050201020203" pitchFamily="18" charset="-78"/>
                  <a:cs typeface="Adobe Arabic" panose="02040503050201020203" pitchFamily="18" charset="-78"/>
                </a:rPr>
                <a:t>دور الهيئات الرقابية في تنظيم مهنة المراجعة الخارجية</a:t>
              </a:r>
              <a:endParaRPr lang="en-US" sz="3200" b="1" dirty="0">
                <a:solidFill>
                  <a:schemeClr val="bg1"/>
                </a:solidFill>
                <a:latin typeface="Adobe Arabic" panose="02040503050201020203" pitchFamily="18" charset="-78"/>
                <a:cs typeface="Adobe Arabic" panose="02040503050201020203" pitchFamily="18" charset="-78"/>
              </a:endParaRPr>
            </a:p>
          </p:txBody>
        </p:sp>
        <p:pic>
          <p:nvPicPr>
            <p:cNvPr id="59" name="Picture 58">
              <a:extLst>
                <a:ext uri="{FF2B5EF4-FFF2-40B4-BE49-F238E27FC236}">
                  <a16:creationId xmlns:a16="http://schemas.microsoft.com/office/drawing/2014/main" id="{DED9B9A1-6ACD-3901-BDE6-5BBA2449F9E0}"/>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5067939" y="1215744"/>
              <a:ext cx="514068" cy="514068"/>
            </a:xfrm>
            <a:prstGeom prst="rect">
              <a:avLst/>
            </a:prstGeom>
          </p:spPr>
        </p:pic>
      </p:grpSp>
      <p:grpSp>
        <p:nvGrpSpPr>
          <p:cNvPr id="63" name="Group 62">
            <a:extLst>
              <a:ext uri="{FF2B5EF4-FFF2-40B4-BE49-F238E27FC236}">
                <a16:creationId xmlns:a16="http://schemas.microsoft.com/office/drawing/2014/main" id="{1ED84C6B-6B37-9A28-868D-E8E8231B2141}"/>
              </a:ext>
            </a:extLst>
          </p:cNvPr>
          <p:cNvGrpSpPr/>
          <p:nvPr/>
        </p:nvGrpSpPr>
        <p:grpSpPr>
          <a:xfrm>
            <a:off x="717622" y="3098173"/>
            <a:ext cx="4719172" cy="1077218"/>
            <a:chOff x="862835" y="787411"/>
            <a:chExt cx="4719172" cy="1077218"/>
          </a:xfrm>
        </p:grpSpPr>
        <p:sp>
          <p:nvSpPr>
            <p:cNvPr id="64" name="TextBox 63">
              <a:extLst>
                <a:ext uri="{FF2B5EF4-FFF2-40B4-BE49-F238E27FC236}">
                  <a16:creationId xmlns:a16="http://schemas.microsoft.com/office/drawing/2014/main" id="{977FF1E1-6FB7-2569-0F36-92DB44F7EFF4}"/>
                </a:ext>
              </a:extLst>
            </p:cNvPr>
            <p:cNvSpPr txBox="1"/>
            <p:nvPr/>
          </p:nvSpPr>
          <p:spPr>
            <a:xfrm>
              <a:off x="862835" y="787411"/>
              <a:ext cx="3985898" cy="1077218"/>
            </a:xfrm>
            <a:prstGeom prst="rect">
              <a:avLst/>
            </a:prstGeom>
            <a:noFill/>
          </p:spPr>
          <p:txBody>
            <a:bodyPr wrap="square" rtlCol="0">
              <a:spAutoFit/>
            </a:bodyPr>
            <a:lstStyle/>
            <a:p>
              <a:pPr algn="r" rtl="1"/>
              <a:r>
                <a:rPr lang="ar-SY" sz="3200" b="1" dirty="0">
                  <a:solidFill>
                    <a:schemeClr val="bg1"/>
                  </a:solidFill>
                  <a:latin typeface="Adobe Arabic" panose="02040503050201020203" pitchFamily="18" charset="-78"/>
                  <a:cs typeface="Adobe Arabic" panose="02040503050201020203" pitchFamily="18" charset="-78"/>
                </a:rPr>
                <a:t>إعداد خطة مراجعة خارجية لمؤسسة افتراضية</a:t>
              </a:r>
              <a:endParaRPr lang="en-US" sz="3200" b="1" dirty="0">
                <a:solidFill>
                  <a:schemeClr val="bg1"/>
                </a:solidFill>
                <a:latin typeface="Adobe Arabic" panose="02040503050201020203" pitchFamily="18" charset="-78"/>
                <a:cs typeface="Adobe Arabic" panose="02040503050201020203" pitchFamily="18" charset="-78"/>
              </a:endParaRPr>
            </a:p>
          </p:txBody>
        </p:sp>
        <p:pic>
          <p:nvPicPr>
            <p:cNvPr id="65" name="Picture 64">
              <a:extLst>
                <a:ext uri="{FF2B5EF4-FFF2-40B4-BE49-F238E27FC236}">
                  <a16:creationId xmlns:a16="http://schemas.microsoft.com/office/drawing/2014/main" id="{37CCFF9C-C74B-A225-7B47-0244A84FEDD7}"/>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5067939" y="1068986"/>
              <a:ext cx="514068" cy="514068"/>
            </a:xfrm>
            <a:prstGeom prst="rect">
              <a:avLst/>
            </a:prstGeom>
          </p:spPr>
        </p:pic>
      </p:grpSp>
    </p:spTree>
    <p:extLst>
      <p:ext uri="{BB962C8B-B14F-4D97-AF65-F5344CB8AC3E}">
        <p14:creationId xmlns:p14="http://schemas.microsoft.com/office/powerpoint/2010/main" val="2304681950"/>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path" presetSubtype="0" repeatCount="indefinite" accel="50000" decel="50000" autoRev="1" fill="hold" nodeType="withEffect">
                                  <p:stCondLst>
                                    <p:cond delay="0"/>
                                  </p:stCondLst>
                                  <p:childTnLst>
                                    <p:animMotion origin="layout" path="M 0 0 L 0.25 0.25 E" pathEditMode="relative" ptsTypes="">
                                      <p:cBhvr>
                                        <p:cTn id="6" dur="5750" fill="hold"/>
                                        <p:tgtEl>
                                          <p:spTgt spid="130"/>
                                        </p:tgtEl>
                                        <p:attrNameLst>
                                          <p:attrName>ppt_x</p:attrName>
                                          <p:attrName>ppt_y</p:attrName>
                                        </p:attrNameLst>
                                      </p:cBhvr>
                                    </p:animMotion>
                                  </p:childTnLst>
                                </p:cTn>
                              </p:par>
                              <p:par>
                                <p:cTn id="7" presetID="56" presetClass="path" presetSubtype="0" repeatCount="indefinite" accel="50000" decel="50000" autoRev="1" fill="hold" grpId="0" nodeType="withEffect">
                                  <p:stCondLst>
                                    <p:cond delay="0"/>
                                  </p:stCondLst>
                                  <p:childTnLst>
                                    <p:animMotion origin="layout" path="M 4.16667E-7 3.7037E-6 L 0.02214 -0.02871 " pathEditMode="relative" rAng="0" ptsTypes="AA">
                                      <p:cBhvr>
                                        <p:cTn id="8" dur="9000" fill="hold"/>
                                        <p:tgtEl>
                                          <p:spTgt spid="112"/>
                                        </p:tgtEl>
                                        <p:attrNameLst>
                                          <p:attrName>ppt_x</p:attrName>
                                          <p:attrName>ppt_y</p:attrName>
                                        </p:attrNameLst>
                                      </p:cBhvr>
                                      <p:rCtr x="1107" y="-1435"/>
                                    </p:animMotion>
                                  </p:childTnLst>
                                </p:cTn>
                              </p:par>
                            </p:childTnLst>
                          </p:cTn>
                        </p:par>
                        <p:par>
                          <p:cTn id="9" fill="hold">
                            <p:stCondLst>
                              <p:cond delay="18000"/>
                            </p:stCondLst>
                            <p:childTnLst>
                              <p:par>
                                <p:cTn id="10" presetID="0" presetClass="path" presetSubtype="0" repeatCount="indefinite" accel="50000" decel="50000" autoRev="1" fill="hold" nodeType="afterEffect">
                                  <p:stCondLst>
                                    <p:cond delay="0"/>
                                  </p:stCondLst>
                                  <p:childTnLst>
                                    <p:animMotion origin="layout" path="M -0.00403 -0.00162 L -0.00403 -0.0007 C 0.00248 -0.00834 0.00951 -0.01459 0.01615 -0.02222 C 0.02344 -0.03056 0.02982 -0.04144 0.03737 -0.04931 C 0.05352 -0.06551 0.0474 -0.06528 0.05443 -0.06528 L 0.05443 -0.06505 " pathEditMode="relative" rAng="0" ptsTypes="AAAAAA">
                                      <p:cBhvr>
                                        <p:cTn id="11" dur="2000" fill="hold"/>
                                        <p:tgtEl>
                                          <p:spTgt spid="2"/>
                                        </p:tgtEl>
                                        <p:attrNameLst>
                                          <p:attrName>ppt_x</p:attrName>
                                          <p:attrName>ppt_y</p:attrName>
                                        </p:attrNameLst>
                                      </p:cBhvr>
                                      <p:rCtr x="2917" y="-3148"/>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 grpId="0"/>
    </p:bld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407A365-7649-A7AC-779E-7BBF0341076F}"/>
            </a:ext>
          </a:extLst>
        </p:cNvPr>
        <p:cNvGrpSpPr/>
        <p:nvPr/>
      </p:nvGrpSpPr>
      <p:grpSpPr>
        <a:xfrm>
          <a:off x="0" y="0"/>
          <a:ext cx="0" cy="0"/>
          <a:chOff x="0" y="0"/>
          <a:chExt cx="0" cy="0"/>
        </a:xfrm>
      </p:grpSpPr>
      <p:pic>
        <p:nvPicPr>
          <p:cNvPr id="7" name="Picture 6">
            <a:extLst>
              <a:ext uri="{FF2B5EF4-FFF2-40B4-BE49-F238E27FC236}">
                <a16:creationId xmlns:a16="http://schemas.microsoft.com/office/drawing/2014/main" id="{7AC0A968-312D-7559-ADAA-73745DC8ED0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2" name="TextBox 1">
            <a:extLst>
              <a:ext uri="{FF2B5EF4-FFF2-40B4-BE49-F238E27FC236}">
                <a16:creationId xmlns:a16="http://schemas.microsoft.com/office/drawing/2014/main" id="{68FF1180-26B0-2375-B259-7D121301296C}"/>
              </a:ext>
            </a:extLst>
          </p:cNvPr>
          <p:cNvSpPr txBox="1"/>
          <p:nvPr/>
        </p:nvSpPr>
        <p:spPr>
          <a:xfrm>
            <a:off x="6551097" y="3143250"/>
            <a:ext cx="4459683" cy="1366528"/>
          </a:xfrm>
          <a:prstGeom prst="rect">
            <a:avLst/>
          </a:prstGeom>
          <a:noFill/>
        </p:spPr>
        <p:txBody>
          <a:bodyPr wrap="square">
            <a:spAutoFit/>
          </a:bodyPr>
          <a:lstStyle>
            <a:defPPr>
              <a:defRPr lang="en-US"/>
            </a:defPPr>
            <a:lvl1pPr marR="0" algn="ctr" rtl="1">
              <a:lnSpc>
                <a:spcPct val="115000"/>
              </a:lnSpc>
              <a:spcBef>
                <a:spcPts val="0"/>
              </a:spcBef>
              <a:spcAft>
                <a:spcPts val="0"/>
              </a:spcAft>
              <a:defRPr sz="3600" b="1">
                <a:solidFill>
                  <a:srgbClr val="168489"/>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Y"/>
              <a:t>مقطع الفيديو الآتي يقدم معلومات عن استقلالية المراجع الخارجي:</a:t>
            </a:r>
            <a:endParaRPr lang="en-US"/>
          </a:p>
        </p:txBody>
      </p:sp>
      <p:sp>
        <p:nvSpPr>
          <p:cNvPr id="4" name="TextBox 3">
            <a:extLst>
              <a:ext uri="{FF2B5EF4-FFF2-40B4-BE49-F238E27FC236}">
                <a16:creationId xmlns:a16="http://schemas.microsoft.com/office/drawing/2014/main" id="{2B9E1BF6-5718-E2CB-36A9-DA133A429928}"/>
              </a:ext>
            </a:extLst>
          </p:cNvPr>
          <p:cNvSpPr txBox="1"/>
          <p:nvPr/>
        </p:nvSpPr>
        <p:spPr>
          <a:xfrm>
            <a:off x="1181220" y="915909"/>
            <a:ext cx="4829799" cy="729430"/>
          </a:xfrm>
          <a:prstGeom prst="rect">
            <a:avLst/>
          </a:prstGeom>
          <a:noFill/>
        </p:spPr>
        <p:txBody>
          <a:bodyPr wrap="square">
            <a:spAutoFit/>
          </a:bodyPr>
          <a:lstStyle>
            <a:defPPr>
              <a:defRPr lang="en-US"/>
            </a:defPPr>
            <a:lvl1pPr marR="0" algn="ctr" rtl="1">
              <a:lnSpc>
                <a:spcPct val="115000"/>
              </a:lnSpc>
              <a:spcBef>
                <a:spcPts val="0"/>
              </a:spcBef>
              <a:spcAft>
                <a:spcPts val="0"/>
              </a:spcAft>
              <a:defRPr sz="3600" b="1">
                <a:solidFill>
                  <a:srgbClr val="168489"/>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solidFill>
                  <a:schemeClr val="tx1"/>
                </a:solidFill>
              </a:rPr>
              <a:t>اضغط للمشاهدة</a:t>
            </a:r>
            <a:endParaRPr lang="en-US" dirty="0">
              <a:solidFill>
                <a:schemeClr val="tx1"/>
              </a:solidFill>
            </a:endParaRPr>
          </a:p>
        </p:txBody>
      </p:sp>
      <p:pic>
        <p:nvPicPr>
          <p:cNvPr id="5" name="Picture 4">
            <a:hlinkClick r:id="rId4"/>
            <a:extLst>
              <a:ext uri="{FF2B5EF4-FFF2-40B4-BE49-F238E27FC236}">
                <a16:creationId xmlns:a16="http://schemas.microsoft.com/office/drawing/2014/main" id="{C6B04281-AE24-969D-F0A8-CE7043D3576B}"/>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407599" y="1645339"/>
            <a:ext cx="5143498" cy="5143506"/>
          </a:xfrm>
          <a:prstGeom prst="rect">
            <a:avLst/>
          </a:prstGeom>
          <a:noFill/>
          <a:ln>
            <a:noFill/>
          </a:ln>
        </p:spPr>
      </p:pic>
    </p:spTree>
    <p:extLst>
      <p:ext uri="{BB962C8B-B14F-4D97-AF65-F5344CB8AC3E}">
        <p14:creationId xmlns:p14="http://schemas.microsoft.com/office/powerpoint/2010/main" val="3722168412"/>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wipe(down)">
                                      <p:cBhvr>
                                        <p:cTn id="1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13D652C-7E7C-AD15-1FB8-536378E9777B}"/>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A0704D86-4ACE-B2AC-3F9E-6077FF1E3386}"/>
              </a:ext>
            </a:extLst>
          </p:cNvPr>
          <p:cNvSpPr txBox="1"/>
          <p:nvPr/>
        </p:nvSpPr>
        <p:spPr>
          <a:xfrm>
            <a:off x="2779494" y="-181335"/>
            <a:ext cx="6633012" cy="729430"/>
          </a:xfrm>
          <a:prstGeom prst="rect">
            <a:avLst/>
          </a:prstGeom>
          <a:noFill/>
        </p:spPr>
        <p:txBody>
          <a:bodyPr wrap="square">
            <a:spAutoFit/>
          </a:bodyPr>
          <a:lstStyle/>
          <a:p>
            <a:pPr marL="0" marR="0" algn="ctr" rtl="1">
              <a:lnSpc>
                <a:spcPct val="115000"/>
              </a:lnSpc>
              <a:spcBef>
                <a:spcPts val="0"/>
              </a:spcBef>
              <a:spcAft>
                <a:spcPts val="0"/>
              </a:spcAft>
            </a:pPr>
            <a:r>
              <a:rPr lang="ar-EG" sz="3600" b="1" dirty="0">
                <a:solidFill>
                  <a:schemeClr val="bg1"/>
                </a:solidFill>
                <a:latin typeface="Adobe Arabic" panose="02040503050201020203" pitchFamily="18" charset="-78"/>
                <a:cs typeface="Adobe Arabic" panose="02040503050201020203" pitchFamily="18" charset="-78"/>
              </a:rPr>
              <a:t>تعريف المراجعة الخارجية </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B3924EDC-0822-D17C-B3C5-ABB37130082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pic>
        <p:nvPicPr>
          <p:cNvPr id="2" name="Picture 1">
            <a:extLst>
              <a:ext uri="{FF2B5EF4-FFF2-40B4-BE49-F238E27FC236}">
                <a16:creationId xmlns:a16="http://schemas.microsoft.com/office/drawing/2014/main" id="{168E7807-82AD-D385-6FF4-460C31DDE62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33926" y="1483848"/>
            <a:ext cx="4762500" cy="4762500"/>
          </a:xfrm>
          <a:prstGeom prst="rect">
            <a:avLst/>
          </a:prstGeom>
        </p:spPr>
      </p:pic>
      <p:sp>
        <p:nvSpPr>
          <p:cNvPr id="3" name="TextBox 2">
            <a:extLst>
              <a:ext uri="{FF2B5EF4-FFF2-40B4-BE49-F238E27FC236}">
                <a16:creationId xmlns:a16="http://schemas.microsoft.com/office/drawing/2014/main" id="{10008C78-5EA0-B4DC-084B-40ABC135471D}"/>
              </a:ext>
            </a:extLst>
          </p:cNvPr>
          <p:cNvSpPr txBox="1"/>
          <p:nvPr/>
        </p:nvSpPr>
        <p:spPr>
          <a:xfrm>
            <a:off x="5692878" y="2723882"/>
            <a:ext cx="5338916" cy="1815882"/>
          </a:xfrm>
          <a:prstGeom prst="rect">
            <a:avLst/>
          </a:prstGeom>
          <a:noFill/>
        </p:spPr>
        <p:txBody>
          <a:bodyPr wrap="square">
            <a:spAutoFit/>
          </a:bodyPr>
          <a:lstStyle>
            <a:defPPr>
              <a:defRPr lang="en-US"/>
            </a:defPPr>
            <a:lvl1pPr algn="just" rtl="1">
              <a:defRPr sz="2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defRPr>
            </a:lvl1pPr>
          </a:lstStyle>
          <a:p>
            <a:r>
              <a:rPr lang="ar-SA"/>
              <a:t>المراجعة الخارجية هي عملية مهنية مستقلة يقوم بها مدقق خارجي (جهة مستقلة عن المؤسسة) من أجل فحص القوائم المالية للشركة والتحقق من مدى التزامها بالمعايير المحاسبية الدولية والقوانين المحلية</a:t>
            </a:r>
            <a:endParaRPr lang="en-US" dirty="0"/>
          </a:p>
        </p:txBody>
      </p:sp>
    </p:spTree>
    <p:extLst>
      <p:ext uri="{BB962C8B-B14F-4D97-AF65-F5344CB8AC3E}">
        <p14:creationId xmlns:p14="http://schemas.microsoft.com/office/powerpoint/2010/main" val="773023624"/>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6CF912F-7C0D-A963-4F0A-DD85530AC0E8}"/>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C432E9E8-BE66-D7B9-1821-97882D60BA8B}"/>
              </a:ext>
            </a:extLst>
          </p:cNvPr>
          <p:cNvSpPr txBox="1"/>
          <p:nvPr/>
        </p:nvSpPr>
        <p:spPr>
          <a:xfrm>
            <a:off x="2779494" y="-181335"/>
            <a:ext cx="6633012" cy="729430"/>
          </a:xfrm>
          <a:prstGeom prst="rect">
            <a:avLst/>
          </a:prstGeom>
          <a:noFill/>
        </p:spPr>
        <p:txBody>
          <a:bodyPr wrap="square">
            <a:spAutoFit/>
          </a:bodyPr>
          <a:lstStyle/>
          <a:p>
            <a:pPr algn="ctr" rtl="1">
              <a:lnSpc>
                <a:spcPct val="115000"/>
              </a:lnSpc>
            </a:pPr>
            <a:r>
              <a:rPr lang="ar-EG" sz="3600" b="1" dirty="0">
                <a:solidFill>
                  <a:schemeClr val="bg1"/>
                </a:solidFill>
                <a:latin typeface="Adobe Arabic" panose="02040503050201020203" pitchFamily="18" charset="-78"/>
                <a:cs typeface="Adobe Arabic" panose="02040503050201020203" pitchFamily="18" charset="-78"/>
              </a:rPr>
              <a:t>دور المراجع الخارجي في تعزيز الشفافية والمصداقية</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35DB566C-32A4-F83B-EADB-84C104BA68D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pic>
        <p:nvPicPr>
          <p:cNvPr id="4" name="Picture 3">
            <a:extLst>
              <a:ext uri="{FF2B5EF4-FFF2-40B4-BE49-F238E27FC236}">
                <a16:creationId xmlns:a16="http://schemas.microsoft.com/office/drawing/2014/main" id="{CC9F7034-BD4C-46D7-AC9B-009E884CFC1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98244" y="1556711"/>
            <a:ext cx="4762500" cy="4762500"/>
          </a:xfrm>
          <a:prstGeom prst="rect">
            <a:avLst/>
          </a:prstGeom>
        </p:spPr>
      </p:pic>
      <p:sp>
        <p:nvSpPr>
          <p:cNvPr id="5" name="TextBox 4">
            <a:extLst>
              <a:ext uri="{FF2B5EF4-FFF2-40B4-BE49-F238E27FC236}">
                <a16:creationId xmlns:a16="http://schemas.microsoft.com/office/drawing/2014/main" id="{503874B4-8ED2-70B1-2998-B267A1837ABB}"/>
              </a:ext>
            </a:extLst>
          </p:cNvPr>
          <p:cNvSpPr txBox="1"/>
          <p:nvPr/>
        </p:nvSpPr>
        <p:spPr>
          <a:xfrm>
            <a:off x="5224952" y="1222857"/>
            <a:ext cx="6364661" cy="1014380"/>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Calibri" panose="020F0502020204030204" pitchFamily="34" charset="0"/>
                <a:ea typeface="Calibri" panose="020F0502020204030204" pitchFamily="34" charset="0"/>
                <a:cs typeface="Sakkal Majalla" panose="02000000000000000000" pitchFamily="2" charset="-78"/>
              </a:defRPr>
            </a:lvl1pPr>
          </a:lstStyle>
          <a:p>
            <a:pPr>
              <a:buBlip>
                <a:blip r:embed="rId6"/>
              </a:buBlip>
            </a:pPr>
            <a:r>
              <a:rPr lang="ar-SA" dirty="0">
                <a:solidFill>
                  <a:srgbClr val="168489"/>
                </a:solidFill>
              </a:rPr>
              <a:t>الشفافية: </a:t>
            </a:r>
            <a:r>
              <a:rPr lang="ar-SA" dirty="0"/>
              <a:t>تعني تقديم معلومات دقيقة وكاملة عن الأداء المالي والتشغيلي للشركة بطريقة واضحة وسهلة الفهم</a:t>
            </a:r>
            <a:endParaRPr lang="en-US" dirty="0"/>
          </a:p>
        </p:txBody>
      </p:sp>
      <p:sp>
        <p:nvSpPr>
          <p:cNvPr id="6" name="TextBox 5">
            <a:extLst>
              <a:ext uri="{FF2B5EF4-FFF2-40B4-BE49-F238E27FC236}">
                <a16:creationId xmlns:a16="http://schemas.microsoft.com/office/drawing/2014/main" id="{DABC38E3-0A7A-D157-84DC-B5D2FFC81C1E}"/>
              </a:ext>
            </a:extLst>
          </p:cNvPr>
          <p:cNvSpPr txBox="1"/>
          <p:nvPr/>
        </p:nvSpPr>
        <p:spPr>
          <a:xfrm>
            <a:off x="5224952" y="2583515"/>
            <a:ext cx="6364661" cy="1014380"/>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Calibri" panose="020F0502020204030204" pitchFamily="34" charset="0"/>
                <a:ea typeface="Calibri" panose="020F0502020204030204" pitchFamily="34" charset="0"/>
                <a:cs typeface="Sakkal Majalla" panose="02000000000000000000" pitchFamily="2" charset="-78"/>
              </a:defRPr>
            </a:lvl1pPr>
          </a:lstStyle>
          <a:p>
            <a:pPr>
              <a:buBlip>
                <a:blip r:embed="rId6"/>
              </a:buBlip>
            </a:pPr>
            <a:r>
              <a:rPr lang="ar-SA"/>
              <a:t>تُساعد الشفافية أصحاب المصلحة في فهم الوضع المالي الحقيقي للشركة، مما يُسهم في تعزيز الثقة</a:t>
            </a:r>
            <a:endParaRPr lang="en-US" dirty="0"/>
          </a:p>
        </p:txBody>
      </p:sp>
      <p:sp>
        <p:nvSpPr>
          <p:cNvPr id="7" name="TextBox 6">
            <a:extLst>
              <a:ext uri="{FF2B5EF4-FFF2-40B4-BE49-F238E27FC236}">
                <a16:creationId xmlns:a16="http://schemas.microsoft.com/office/drawing/2014/main" id="{7E287072-854B-C85A-0436-B13660862703}"/>
              </a:ext>
            </a:extLst>
          </p:cNvPr>
          <p:cNvSpPr txBox="1"/>
          <p:nvPr/>
        </p:nvSpPr>
        <p:spPr>
          <a:xfrm>
            <a:off x="5224952" y="3944173"/>
            <a:ext cx="6364661" cy="1014380"/>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Calibri" panose="020F0502020204030204" pitchFamily="34" charset="0"/>
                <a:ea typeface="Calibri" panose="020F0502020204030204" pitchFamily="34" charset="0"/>
                <a:cs typeface="Sakkal Majalla" panose="02000000000000000000" pitchFamily="2" charset="-78"/>
              </a:defRPr>
            </a:lvl1pPr>
          </a:lstStyle>
          <a:p>
            <a:pPr>
              <a:buBlip>
                <a:blip r:embed="rId6"/>
              </a:buBlip>
            </a:pPr>
            <a:r>
              <a:rPr lang="ar-SA" dirty="0">
                <a:solidFill>
                  <a:srgbClr val="168489"/>
                </a:solidFill>
              </a:rPr>
              <a:t>المصداقية: </a:t>
            </a:r>
            <a:r>
              <a:rPr lang="ar-SA" dirty="0"/>
              <a:t>تعني موثوقية المعلومات المالية المُقدمة، بحيث تكون خالية من الأخطاء والتحريفات الجوهرية</a:t>
            </a:r>
            <a:endParaRPr lang="en-US" dirty="0"/>
          </a:p>
        </p:txBody>
      </p:sp>
      <p:sp>
        <p:nvSpPr>
          <p:cNvPr id="11" name="TextBox 10">
            <a:extLst>
              <a:ext uri="{FF2B5EF4-FFF2-40B4-BE49-F238E27FC236}">
                <a16:creationId xmlns:a16="http://schemas.microsoft.com/office/drawing/2014/main" id="{FFF458FA-E397-2D96-5DB6-D42F69C2201A}"/>
              </a:ext>
            </a:extLst>
          </p:cNvPr>
          <p:cNvSpPr txBox="1"/>
          <p:nvPr/>
        </p:nvSpPr>
        <p:spPr>
          <a:xfrm>
            <a:off x="5224952" y="5304831"/>
            <a:ext cx="6364661" cy="1014380"/>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Calibri" panose="020F0502020204030204" pitchFamily="34" charset="0"/>
                <a:ea typeface="Calibri" panose="020F0502020204030204" pitchFamily="34" charset="0"/>
                <a:cs typeface="Sakkal Majalla" panose="02000000000000000000" pitchFamily="2" charset="-78"/>
              </a:defRPr>
            </a:lvl1pPr>
          </a:lstStyle>
          <a:p>
            <a:pPr>
              <a:buBlip>
                <a:blip r:embed="rId6"/>
              </a:buBlip>
            </a:pPr>
            <a:r>
              <a:rPr lang="ar-SA"/>
              <a:t>يُسهم تحقيق المصداقية في بناء سمعة جيدة للشركة في السوق</a:t>
            </a:r>
            <a:endParaRPr lang="en-US" dirty="0"/>
          </a:p>
        </p:txBody>
      </p:sp>
    </p:spTree>
    <p:extLst>
      <p:ext uri="{BB962C8B-B14F-4D97-AF65-F5344CB8AC3E}">
        <p14:creationId xmlns:p14="http://schemas.microsoft.com/office/powerpoint/2010/main" val="1326077416"/>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1000"/>
                                        <p:tgtEl>
                                          <p:spTgt spid="6"/>
                                        </p:tgtEl>
                                      </p:cBhvr>
                                    </p:animEffect>
                                    <p:anim calcmode="lin" valueType="num">
                                      <p:cBhvr>
                                        <p:cTn id="15" dur="1000" fill="hold"/>
                                        <p:tgtEl>
                                          <p:spTgt spid="6"/>
                                        </p:tgtEl>
                                        <p:attrNameLst>
                                          <p:attrName>ppt_x</p:attrName>
                                        </p:attrNameLst>
                                      </p:cBhvr>
                                      <p:tavLst>
                                        <p:tav tm="0">
                                          <p:val>
                                            <p:strVal val="#ppt_x"/>
                                          </p:val>
                                        </p:tav>
                                        <p:tav tm="100000">
                                          <p:val>
                                            <p:strVal val="#ppt_x"/>
                                          </p:val>
                                        </p:tav>
                                      </p:tavLst>
                                    </p:anim>
                                    <p:anim calcmode="lin" valueType="num">
                                      <p:cBhvr>
                                        <p:cTn id="16"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fade">
                                      <p:cBhvr>
                                        <p:cTn id="21" dur="1000"/>
                                        <p:tgtEl>
                                          <p:spTgt spid="7"/>
                                        </p:tgtEl>
                                      </p:cBhvr>
                                    </p:animEffect>
                                    <p:anim calcmode="lin" valueType="num">
                                      <p:cBhvr>
                                        <p:cTn id="22" dur="1000" fill="hold"/>
                                        <p:tgtEl>
                                          <p:spTgt spid="7"/>
                                        </p:tgtEl>
                                        <p:attrNameLst>
                                          <p:attrName>ppt_x</p:attrName>
                                        </p:attrNameLst>
                                      </p:cBhvr>
                                      <p:tavLst>
                                        <p:tav tm="0">
                                          <p:val>
                                            <p:strVal val="#ppt_x"/>
                                          </p:val>
                                        </p:tav>
                                        <p:tav tm="100000">
                                          <p:val>
                                            <p:strVal val="#ppt_x"/>
                                          </p:val>
                                        </p:tav>
                                      </p:tavLst>
                                    </p:anim>
                                    <p:anim calcmode="lin" valueType="num">
                                      <p:cBhvr>
                                        <p:cTn id="23"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fade">
                                      <p:cBhvr>
                                        <p:cTn id="28" dur="1000"/>
                                        <p:tgtEl>
                                          <p:spTgt spid="11"/>
                                        </p:tgtEl>
                                      </p:cBhvr>
                                    </p:animEffect>
                                    <p:anim calcmode="lin" valueType="num">
                                      <p:cBhvr>
                                        <p:cTn id="29" dur="1000" fill="hold"/>
                                        <p:tgtEl>
                                          <p:spTgt spid="11"/>
                                        </p:tgtEl>
                                        <p:attrNameLst>
                                          <p:attrName>ppt_x</p:attrName>
                                        </p:attrNameLst>
                                      </p:cBhvr>
                                      <p:tavLst>
                                        <p:tav tm="0">
                                          <p:val>
                                            <p:strVal val="#ppt_x"/>
                                          </p:val>
                                        </p:tav>
                                        <p:tav tm="100000">
                                          <p:val>
                                            <p:strVal val="#ppt_x"/>
                                          </p:val>
                                        </p:tav>
                                      </p:tavLst>
                                    </p:anim>
                                    <p:anim calcmode="lin" valueType="num">
                                      <p:cBhvr>
                                        <p:cTn id="30"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11" grpId="0"/>
    </p:bld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F771BE7-AFB6-62B3-4E88-3E2FF8D98A21}"/>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B40E29F6-D7D8-BED5-70CE-A7C298ED4653}"/>
              </a:ext>
            </a:extLst>
          </p:cNvPr>
          <p:cNvSpPr txBox="1"/>
          <p:nvPr/>
        </p:nvSpPr>
        <p:spPr>
          <a:xfrm>
            <a:off x="2779494" y="-181335"/>
            <a:ext cx="6633012" cy="729430"/>
          </a:xfrm>
          <a:prstGeom prst="rect">
            <a:avLst/>
          </a:prstGeom>
          <a:noFill/>
        </p:spPr>
        <p:txBody>
          <a:bodyPr wrap="square">
            <a:spAutoFit/>
          </a:bodyPr>
          <a:lstStyle/>
          <a:p>
            <a:pPr algn="ctr" rtl="1">
              <a:lnSpc>
                <a:spcPct val="115000"/>
              </a:lnSpc>
            </a:pPr>
            <a:r>
              <a:rPr lang="ar-SA" sz="3600" b="1" dirty="0">
                <a:solidFill>
                  <a:schemeClr val="bg1"/>
                </a:solidFill>
                <a:latin typeface="Adobe Arabic" panose="02040503050201020203" pitchFamily="18" charset="-78"/>
                <a:cs typeface="Adobe Arabic" panose="02040503050201020203" pitchFamily="18" charset="-78"/>
              </a:rPr>
              <a:t>دور المراجع الخارجي في تعزيز الشفافية والمصداقية</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755307EB-21C3-D862-3C72-9C87265F700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grpSp>
        <p:nvGrpSpPr>
          <p:cNvPr id="34" name="Group 33">
            <a:extLst>
              <a:ext uri="{FF2B5EF4-FFF2-40B4-BE49-F238E27FC236}">
                <a16:creationId xmlns:a16="http://schemas.microsoft.com/office/drawing/2014/main" id="{6884AC26-058F-F07D-3E07-46B30ABBEA76}"/>
              </a:ext>
            </a:extLst>
          </p:cNvPr>
          <p:cNvGrpSpPr/>
          <p:nvPr/>
        </p:nvGrpSpPr>
        <p:grpSpPr>
          <a:xfrm>
            <a:off x="5820945" y="1131447"/>
            <a:ext cx="5590000" cy="1374946"/>
            <a:chOff x="5820945" y="1131447"/>
            <a:chExt cx="5590000" cy="1374946"/>
          </a:xfrm>
        </p:grpSpPr>
        <p:sp>
          <p:nvSpPr>
            <p:cNvPr id="16" name="Freeform: Shape 15">
              <a:extLst>
                <a:ext uri="{FF2B5EF4-FFF2-40B4-BE49-F238E27FC236}">
                  <a16:creationId xmlns:a16="http://schemas.microsoft.com/office/drawing/2014/main" id="{71775776-6ED5-4B6C-DA37-6EE38838AB3F}"/>
                </a:ext>
              </a:extLst>
            </p:cNvPr>
            <p:cNvSpPr>
              <a:spLocks/>
            </p:cNvSpPr>
            <p:nvPr/>
          </p:nvSpPr>
          <p:spPr bwMode="auto">
            <a:xfrm>
              <a:off x="5820945" y="1834749"/>
              <a:ext cx="1211812" cy="261679"/>
            </a:xfrm>
            <a:custGeom>
              <a:avLst/>
              <a:gdLst>
                <a:gd name="connsiteX0" fmla="*/ 874547 w 1322388"/>
                <a:gd name="connsiteY0" fmla="*/ 123825 h 285750"/>
                <a:gd name="connsiteX1" fmla="*/ 865104 w 1322388"/>
                <a:gd name="connsiteY1" fmla="*/ 137666 h 285750"/>
                <a:gd name="connsiteX2" fmla="*/ 856711 w 1322388"/>
                <a:gd name="connsiteY2" fmla="*/ 159492 h 285750"/>
                <a:gd name="connsiteX3" fmla="*/ 855662 w 1322388"/>
                <a:gd name="connsiteY3" fmla="*/ 175994 h 285750"/>
                <a:gd name="connsiteX4" fmla="*/ 857236 w 1322388"/>
                <a:gd name="connsiteY4" fmla="*/ 183979 h 285750"/>
                <a:gd name="connsiteX5" fmla="*/ 862482 w 1322388"/>
                <a:gd name="connsiteY5" fmla="*/ 195690 h 285750"/>
                <a:gd name="connsiteX6" fmla="*/ 876120 w 1322388"/>
                <a:gd name="connsiteY6" fmla="*/ 208466 h 285750"/>
                <a:gd name="connsiteX7" fmla="*/ 887661 w 1322388"/>
                <a:gd name="connsiteY7" fmla="*/ 212725 h 285750"/>
                <a:gd name="connsiteX8" fmla="*/ 894480 w 1322388"/>
                <a:gd name="connsiteY8" fmla="*/ 211660 h 285750"/>
                <a:gd name="connsiteX9" fmla="*/ 902349 w 1322388"/>
                <a:gd name="connsiteY9" fmla="*/ 207934 h 285750"/>
                <a:gd name="connsiteX10" fmla="*/ 914938 w 1322388"/>
                <a:gd name="connsiteY10" fmla="*/ 193561 h 285750"/>
                <a:gd name="connsiteX11" fmla="*/ 915987 w 1322388"/>
                <a:gd name="connsiteY11" fmla="*/ 183979 h 285750"/>
                <a:gd name="connsiteX12" fmla="*/ 915463 w 1322388"/>
                <a:gd name="connsiteY12" fmla="*/ 183447 h 285750"/>
                <a:gd name="connsiteX13" fmla="*/ 914938 w 1322388"/>
                <a:gd name="connsiteY13" fmla="*/ 182914 h 285750"/>
                <a:gd name="connsiteX14" fmla="*/ 896578 w 1322388"/>
                <a:gd name="connsiteY14" fmla="*/ 151507 h 285750"/>
                <a:gd name="connsiteX15" fmla="*/ 384474 w 1322388"/>
                <a:gd name="connsiteY15" fmla="*/ 117475 h 285750"/>
                <a:gd name="connsiteX16" fmla="*/ 383409 w 1322388"/>
                <a:gd name="connsiteY16" fmla="*/ 120107 h 285750"/>
                <a:gd name="connsiteX17" fmla="*/ 381277 w 1322388"/>
                <a:gd name="connsiteY17" fmla="*/ 122213 h 285750"/>
                <a:gd name="connsiteX18" fmla="*/ 364226 w 1322388"/>
                <a:gd name="connsiteY18" fmla="*/ 134321 h 285750"/>
                <a:gd name="connsiteX19" fmla="*/ 345042 w 1322388"/>
                <a:gd name="connsiteY19" fmla="*/ 158536 h 285750"/>
                <a:gd name="connsiteX20" fmla="*/ 341312 w 1322388"/>
                <a:gd name="connsiteY20" fmla="*/ 178014 h 285750"/>
                <a:gd name="connsiteX21" fmla="*/ 343444 w 1322388"/>
                <a:gd name="connsiteY21" fmla="*/ 189069 h 285750"/>
                <a:gd name="connsiteX22" fmla="*/ 347707 w 1322388"/>
                <a:gd name="connsiteY22" fmla="*/ 200124 h 285750"/>
                <a:gd name="connsiteX23" fmla="*/ 363693 w 1322388"/>
                <a:gd name="connsiteY23" fmla="*/ 214337 h 285750"/>
                <a:gd name="connsiteX24" fmla="*/ 384474 w 1322388"/>
                <a:gd name="connsiteY24" fmla="*/ 219075 h 285750"/>
                <a:gd name="connsiteX25" fmla="*/ 404191 w 1322388"/>
                <a:gd name="connsiteY25" fmla="*/ 211705 h 285750"/>
                <a:gd name="connsiteX26" fmla="*/ 411118 w 1322388"/>
                <a:gd name="connsiteY26" fmla="*/ 201703 h 285750"/>
                <a:gd name="connsiteX27" fmla="*/ 414315 w 1322388"/>
                <a:gd name="connsiteY27" fmla="*/ 199597 h 285750"/>
                <a:gd name="connsiteX28" fmla="*/ 417512 w 1322388"/>
                <a:gd name="connsiteY28" fmla="*/ 201703 h 285750"/>
                <a:gd name="connsiteX29" fmla="*/ 417512 w 1322388"/>
                <a:gd name="connsiteY29" fmla="*/ 187490 h 285750"/>
                <a:gd name="connsiteX30" fmla="*/ 412716 w 1322388"/>
                <a:gd name="connsiteY30" fmla="*/ 163274 h 285750"/>
                <a:gd name="connsiteX31" fmla="*/ 404191 w 1322388"/>
                <a:gd name="connsiteY31" fmla="*/ 141691 h 285750"/>
                <a:gd name="connsiteX32" fmla="*/ 391935 w 1322388"/>
                <a:gd name="connsiteY32" fmla="*/ 124319 h 285750"/>
                <a:gd name="connsiteX33" fmla="*/ 633137 w 1322388"/>
                <a:gd name="connsiteY33" fmla="*/ 0 h 285750"/>
                <a:gd name="connsiteX34" fmla="*/ 675487 w 1322388"/>
                <a:gd name="connsiteY34" fmla="*/ 0 h 285750"/>
                <a:gd name="connsiteX35" fmla="*/ 695604 w 1322388"/>
                <a:gd name="connsiteY35" fmla="*/ 2656 h 285750"/>
                <a:gd name="connsiteX36" fmla="*/ 722602 w 1322388"/>
                <a:gd name="connsiteY36" fmla="*/ 7436 h 285750"/>
                <a:gd name="connsiteX37" fmla="*/ 772893 w 1322388"/>
                <a:gd name="connsiteY37" fmla="*/ 24963 h 285750"/>
                <a:gd name="connsiteX38" fmla="*/ 820008 w 1322388"/>
                <a:gd name="connsiteY38" fmla="*/ 50458 h 285750"/>
                <a:gd name="connsiteX39" fmla="*/ 861829 w 1322388"/>
                <a:gd name="connsiteY39" fmla="*/ 83388 h 285750"/>
                <a:gd name="connsiteX40" fmla="*/ 880357 w 1322388"/>
                <a:gd name="connsiteY40" fmla="*/ 101978 h 285750"/>
                <a:gd name="connsiteX41" fmla="*/ 907885 w 1322388"/>
                <a:gd name="connsiteY41" fmla="*/ 83388 h 285750"/>
                <a:gd name="connsiteX42" fmla="*/ 965587 w 1322388"/>
                <a:gd name="connsiteY42" fmla="*/ 56300 h 285750"/>
                <a:gd name="connsiteX43" fmla="*/ 1027524 w 1322388"/>
                <a:gd name="connsiteY43" fmla="*/ 42491 h 285750"/>
                <a:gd name="connsiteX44" fmla="*/ 1089991 w 1322388"/>
                <a:gd name="connsiteY44" fmla="*/ 41960 h 285750"/>
                <a:gd name="connsiteX45" fmla="*/ 1150869 w 1322388"/>
                <a:gd name="connsiteY45" fmla="*/ 54176 h 285750"/>
                <a:gd name="connsiteX46" fmla="*/ 1208572 w 1322388"/>
                <a:gd name="connsiteY46" fmla="*/ 78608 h 285750"/>
                <a:gd name="connsiteX47" fmla="*/ 1259922 w 1322388"/>
                <a:gd name="connsiteY47" fmla="*/ 115787 h 285750"/>
                <a:gd name="connsiteX48" fmla="*/ 1303331 w 1322388"/>
                <a:gd name="connsiteY48" fmla="*/ 164652 h 285750"/>
                <a:gd name="connsiteX49" fmla="*/ 1320800 w 1322388"/>
                <a:gd name="connsiteY49" fmla="*/ 193864 h 285750"/>
                <a:gd name="connsiteX50" fmla="*/ 1322388 w 1322388"/>
                <a:gd name="connsiteY50" fmla="*/ 197582 h 285750"/>
                <a:gd name="connsiteX51" fmla="*/ 1319741 w 1322388"/>
                <a:gd name="connsiteY51" fmla="*/ 202893 h 285750"/>
                <a:gd name="connsiteX52" fmla="*/ 1314448 w 1322388"/>
                <a:gd name="connsiteY52" fmla="*/ 206080 h 285750"/>
                <a:gd name="connsiteX53" fmla="*/ 1308624 w 1322388"/>
                <a:gd name="connsiteY53" fmla="*/ 205549 h 285750"/>
                <a:gd name="connsiteX54" fmla="*/ 1305977 w 1322388"/>
                <a:gd name="connsiteY54" fmla="*/ 202362 h 285750"/>
                <a:gd name="connsiteX55" fmla="*/ 1287979 w 1322388"/>
                <a:gd name="connsiteY55" fmla="*/ 175805 h 285750"/>
                <a:gd name="connsiteX56" fmla="*/ 1245099 w 1322388"/>
                <a:gd name="connsiteY56" fmla="*/ 129597 h 285750"/>
                <a:gd name="connsiteX57" fmla="*/ 1196396 w 1322388"/>
                <a:gd name="connsiteY57" fmla="*/ 94542 h 285750"/>
                <a:gd name="connsiteX58" fmla="*/ 1142929 w 1322388"/>
                <a:gd name="connsiteY58" fmla="*/ 70641 h 285750"/>
                <a:gd name="connsiteX59" fmla="*/ 1086815 w 1322388"/>
                <a:gd name="connsiteY59" fmla="*/ 58425 h 285750"/>
                <a:gd name="connsiteX60" fmla="*/ 1029642 w 1322388"/>
                <a:gd name="connsiteY60" fmla="*/ 58425 h 285750"/>
                <a:gd name="connsiteX61" fmla="*/ 970881 w 1322388"/>
                <a:gd name="connsiteY61" fmla="*/ 69579 h 285750"/>
                <a:gd name="connsiteX62" fmla="*/ 914767 w 1322388"/>
                <a:gd name="connsiteY62" fmla="*/ 92948 h 285750"/>
                <a:gd name="connsiteX63" fmla="*/ 887239 w 1322388"/>
                <a:gd name="connsiteY63" fmla="*/ 109945 h 285750"/>
                <a:gd name="connsiteX64" fmla="*/ 898356 w 1322388"/>
                <a:gd name="connsiteY64" fmla="*/ 125348 h 285750"/>
                <a:gd name="connsiteX65" fmla="*/ 919002 w 1322388"/>
                <a:gd name="connsiteY65" fmla="*/ 157216 h 285750"/>
                <a:gd name="connsiteX66" fmla="*/ 927472 w 1322388"/>
                <a:gd name="connsiteY66" fmla="*/ 174743 h 285750"/>
                <a:gd name="connsiteX67" fmla="*/ 928001 w 1322388"/>
                <a:gd name="connsiteY67" fmla="*/ 180054 h 285750"/>
                <a:gd name="connsiteX68" fmla="*/ 925354 w 1322388"/>
                <a:gd name="connsiteY68" fmla="*/ 183772 h 285750"/>
                <a:gd name="connsiteX69" fmla="*/ 925884 w 1322388"/>
                <a:gd name="connsiteY69" fmla="*/ 194926 h 285750"/>
                <a:gd name="connsiteX70" fmla="*/ 916884 w 1322388"/>
                <a:gd name="connsiteY70" fmla="*/ 212985 h 285750"/>
                <a:gd name="connsiteX71" fmla="*/ 897826 w 1322388"/>
                <a:gd name="connsiteY71" fmla="*/ 224670 h 285750"/>
                <a:gd name="connsiteX72" fmla="*/ 875593 w 1322388"/>
                <a:gd name="connsiteY72" fmla="*/ 226263 h 285750"/>
                <a:gd name="connsiteX73" fmla="*/ 865005 w 1322388"/>
                <a:gd name="connsiteY73" fmla="*/ 220952 h 285750"/>
                <a:gd name="connsiteX74" fmla="*/ 857594 w 1322388"/>
                <a:gd name="connsiteY74" fmla="*/ 216172 h 285750"/>
                <a:gd name="connsiteX75" fmla="*/ 847536 w 1322388"/>
                <a:gd name="connsiteY75" fmla="*/ 204487 h 285750"/>
                <a:gd name="connsiteX76" fmla="*/ 839065 w 1322388"/>
                <a:gd name="connsiteY76" fmla="*/ 183772 h 285750"/>
                <a:gd name="connsiteX77" fmla="*/ 840654 w 1322388"/>
                <a:gd name="connsiteY77" fmla="*/ 153498 h 285750"/>
                <a:gd name="connsiteX78" fmla="*/ 854417 w 1322388"/>
                <a:gd name="connsiteY78" fmla="*/ 124285 h 285750"/>
                <a:gd name="connsiteX79" fmla="*/ 864476 w 1322388"/>
                <a:gd name="connsiteY79" fmla="*/ 113132 h 285750"/>
                <a:gd name="connsiteX80" fmla="*/ 845947 w 1322388"/>
                <a:gd name="connsiteY80" fmla="*/ 94011 h 285750"/>
                <a:gd name="connsiteX81" fmla="*/ 803068 w 1322388"/>
                <a:gd name="connsiteY81" fmla="*/ 61080 h 285750"/>
                <a:gd name="connsiteX82" fmla="*/ 757012 w 1322388"/>
                <a:gd name="connsiteY82" fmla="*/ 36648 h 285750"/>
                <a:gd name="connsiteX83" fmla="*/ 705133 w 1322388"/>
                <a:gd name="connsiteY83" fmla="*/ 20714 h 285750"/>
                <a:gd name="connsiteX84" fmla="*/ 676546 w 1322388"/>
                <a:gd name="connsiteY84" fmla="*/ 16465 h 285750"/>
                <a:gd name="connsiteX85" fmla="*/ 657489 w 1322388"/>
                <a:gd name="connsiteY85" fmla="*/ 14872 h 285750"/>
                <a:gd name="connsiteX86" fmla="*/ 619373 w 1322388"/>
                <a:gd name="connsiteY86" fmla="*/ 17527 h 285750"/>
                <a:gd name="connsiteX87" fmla="*/ 564847 w 1322388"/>
                <a:gd name="connsiteY87" fmla="*/ 28150 h 285750"/>
                <a:gd name="connsiteX88" fmla="*/ 457383 w 1322388"/>
                <a:gd name="connsiteY88" fmla="*/ 71703 h 285750"/>
                <a:gd name="connsiteX89" fmla="*/ 388564 w 1322388"/>
                <a:gd name="connsiteY89" fmla="*/ 105165 h 285750"/>
                <a:gd name="connsiteX90" fmla="*/ 398093 w 1322388"/>
                <a:gd name="connsiteY90" fmla="*/ 113663 h 285750"/>
                <a:gd name="connsiteX91" fmla="*/ 413974 w 1322388"/>
                <a:gd name="connsiteY91" fmla="*/ 134908 h 285750"/>
                <a:gd name="connsiteX92" fmla="*/ 423503 w 1322388"/>
                <a:gd name="connsiteY92" fmla="*/ 159340 h 285750"/>
                <a:gd name="connsiteX93" fmla="*/ 427738 w 1322388"/>
                <a:gd name="connsiteY93" fmla="*/ 189615 h 285750"/>
                <a:gd name="connsiteX94" fmla="*/ 426150 w 1322388"/>
                <a:gd name="connsiteY94" fmla="*/ 205549 h 285750"/>
                <a:gd name="connsiteX95" fmla="*/ 424562 w 1322388"/>
                <a:gd name="connsiteY95" fmla="*/ 209267 h 285750"/>
                <a:gd name="connsiteX96" fmla="*/ 417680 w 1322388"/>
                <a:gd name="connsiteY96" fmla="*/ 209267 h 285750"/>
                <a:gd name="connsiteX97" fmla="*/ 417151 w 1322388"/>
                <a:gd name="connsiteY97" fmla="*/ 205549 h 285750"/>
                <a:gd name="connsiteX98" fmla="*/ 410798 w 1322388"/>
                <a:gd name="connsiteY98" fmla="*/ 216703 h 285750"/>
                <a:gd name="connsiteX99" fmla="*/ 390152 w 1322388"/>
                <a:gd name="connsiteY99" fmla="*/ 230512 h 285750"/>
                <a:gd name="connsiteX100" fmla="*/ 366860 w 1322388"/>
                <a:gd name="connsiteY100" fmla="*/ 232106 h 285750"/>
                <a:gd name="connsiteX101" fmla="*/ 344626 w 1322388"/>
                <a:gd name="connsiteY101" fmla="*/ 220952 h 285750"/>
                <a:gd name="connsiteX102" fmla="*/ 336685 w 1322388"/>
                <a:gd name="connsiteY102" fmla="*/ 210860 h 285750"/>
                <a:gd name="connsiteX103" fmla="*/ 332450 w 1322388"/>
                <a:gd name="connsiteY103" fmla="*/ 202893 h 285750"/>
                <a:gd name="connsiteX104" fmla="*/ 327686 w 1322388"/>
                <a:gd name="connsiteY104" fmla="*/ 188553 h 285750"/>
                <a:gd name="connsiteX105" fmla="*/ 327686 w 1322388"/>
                <a:gd name="connsiteY105" fmla="*/ 166245 h 285750"/>
                <a:gd name="connsiteX106" fmla="*/ 339861 w 1322388"/>
                <a:gd name="connsiteY106" fmla="*/ 138095 h 285750"/>
                <a:gd name="connsiteX107" fmla="*/ 362095 w 1322388"/>
                <a:gd name="connsiteY107" fmla="*/ 117381 h 285750"/>
                <a:gd name="connsiteX108" fmla="*/ 376388 w 1322388"/>
                <a:gd name="connsiteY108" fmla="*/ 111538 h 285750"/>
                <a:gd name="connsiteX109" fmla="*/ 375859 w 1322388"/>
                <a:gd name="connsiteY109" fmla="*/ 110476 h 285750"/>
                <a:gd name="connsiteX110" fmla="*/ 366860 w 1322388"/>
                <a:gd name="connsiteY110" fmla="*/ 114725 h 285750"/>
                <a:gd name="connsiteX111" fmla="*/ 358390 w 1322388"/>
                <a:gd name="connsiteY111" fmla="*/ 118443 h 285750"/>
                <a:gd name="connsiteX112" fmla="*/ 355213 w 1322388"/>
                <a:gd name="connsiteY112" fmla="*/ 118974 h 285750"/>
                <a:gd name="connsiteX113" fmla="*/ 352037 w 1322388"/>
                <a:gd name="connsiteY113" fmla="*/ 114725 h 285750"/>
                <a:gd name="connsiteX114" fmla="*/ 354155 w 1322388"/>
                <a:gd name="connsiteY114" fmla="*/ 112069 h 285750"/>
                <a:gd name="connsiteX115" fmla="*/ 360507 w 1322388"/>
                <a:gd name="connsiteY115" fmla="*/ 108883 h 285750"/>
                <a:gd name="connsiteX116" fmla="*/ 367389 w 1322388"/>
                <a:gd name="connsiteY116" fmla="*/ 105165 h 285750"/>
                <a:gd name="connsiteX117" fmla="*/ 356801 w 1322388"/>
                <a:gd name="connsiteY117" fmla="*/ 99322 h 285750"/>
                <a:gd name="connsiteX118" fmla="*/ 332450 w 1322388"/>
                <a:gd name="connsiteY118" fmla="*/ 89762 h 285750"/>
                <a:gd name="connsiteX119" fmla="*/ 291688 w 1322388"/>
                <a:gd name="connsiteY119" fmla="*/ 83388 h 285750"/>
                <a:gd name="connsiteX120" fmla="*/ 234515 w 1322388"/>
                <a:gd name="connsiteY120" fmla="*/ 86044 h 285750"/>
                <a:gd name="connsiteX121" fmla="*/ 181577 w 1322388"/>
                <a:gd name="connsiteY121" fmla="*/ 99322 h 285750"/>
                <a:gd name="connsiteX122" fmla="*/ 157755 w 1322388"/>
                <a:gd name="connsiteY122" fmla="*/ 108883 h 285750"/>
                <a:gd name="connsiteX123" fmla="*/ 131286 w 1322388"/>
                <a:gd name="connsiteY123" fmla="*/ 122692 h 285750"/>
                <a:gd name="connsiteX124" fmla="*/ 84701 w 1322388"/>
                <a:gd name="connsiteY124" fmla="*/ 159340 h 285750"/>
                <a:gd name="connsiteX125" fmla="*/ 46586 w 1322388"/>
                <a:gd name="connsiteY125" fmla="*/ 203955 h 285750"/>
                <a:gd name="connsiteX126" fmla="*/ 17470 w 1322388"/>
                <a:gd name="connsiteY126" fmla="*/ 254944 h 285750"/>
                <a:gd name="connsiteX127" fmla="*/ 6882 w 1322388"/>
                <a:gd name="connsiteY127" fmla="*/ 283094 h 285750"/>
                <a:gd name="connsiteX128" fmla="*/ 4765 w 1322388"/>
                <a:gd name="connsiteY128" fmla="*/ 285750 h 285750"/>
                <a:gd name="connsiteX129" fmla="*/ 0 w 1322388"/>
                <a:gd name="connsiteY129" fmla="*/ 284157 h 285750"/>
                <a:gd name="connsiteX130" fmla="*/ 0 w 1322388"/>
                <a:gd name="connsiteY130" fmla="*/ 280970 h 285750"/>
                <a:gd name="connsiteX131" fmla="*/ 6353 w 1322388"/>
                <a:gd name="connsiteY131" fmla="*/ 261849 h 285750"/>
                <a:gd name="connsiteX132" fmla="*/ 22234 w 1322388"/>
                <a:gd name="connsiteY132" fmla="*/ 225201 h 285750"/>
                <a:gd name="connsiteX133" fmla="*/ 41821 w 1322388"/>
                <a:gd name="connsiteY133" fmla="*/ 191739 h 285750"/>
                <a:gd name="connsiteX134" fmla="*/ 67231 w 1322388"/>
                <a:gd name="connsiteY134" fmla="*/ 160402 h 285750"/>
                <a:gd name="connsiteX135" fmla="*/ 95288 w 1322388"/>
                <a:gd name="connsiteY135" fmla="*/ 132784 h 285750"/>
                <a:gd name="connsiteX136" fmla="*/ 127581 w 1322388"/>
                <a:gd name="connsiteY136" fmla="*/ 109945 h 285750"/>
                <a:gd name="connsiteX137" fmla="*/ 162520 w 1322388"/>
                <a:gd name="connsiteY137" fmla="*/ 90824 h 285750"/>
                <a:gd name="connsiteX138" fmla="*/ 199576 w 1322388"/>
                <a:gd name="connsiteY138" fmla="*/ 76483 h 285750"/>
                <a:gd name="connsiteX139" fmla="*/ 219692 w 1322388"/>
                <a:gd name="connsiteY139" fmla="*/ 71703 h 285750"/>
                <a:gd name="connsiteX140" fmla="*/ 239279 w 1322388"/>
                <a:gd name="connsiteY140" fmla="*/ 67985 h 285750"/>
                <a:gd name="connsiteX141" fmla="*/ 282159 w 1322388"/>
                <a:gd name="connsiteY141" fmla="*/ 66392 h 285750"/>
                <a:gd name="connsiteX142" fmla="*/ 323980 w 1322388"/>
                <a:gd name="connsiteY142" fmla="*/ 73297 h 285750"/>
                <a:gd name="connsiteX143" fmla="*/ 362625 w 1322388"/>
                <a:gd name="connsiteY143" fmla="*/ 87637 h 285750"/>
                <a:gd name="connsiteX144" fmla="*/ 379565 w 1322388"/>
                <a:gd name="connsiteY144" fmla="*/ 98260 h 285750"/>
                <a:gd name="connsiteX145" fmla="*/ 416092 w 1322388"/>
                <a:gd name="connsiteY145" fmla="*/ 77546 h 285750"/>
                <a:gd name="connsiteX146" fmla="*/ 492322 w 1322388"/>
                <a:gd name="connsiteY146" fmla="*/ 39835 h 285750"/>
                <a:gd name="connsiteX147" fmla="*/ 551613 w 1322388"/>
                <a:gd name="connsiteY147" fmla="*/ 16465 h 285750"/>
                <a:gd name="connsiteX148" fmla="*/ 592375 w 1322388"/>
                <a:gd name="connsiteY148" fmla="*/ 5843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Lst>
              <a:rect l="l" t="t" r="r" b="b"/>
              <a:pathLst>
                <a:path w="1322388" h="285750">
                  <a:moveTo>
                    <a:pt x="874547" y="123825"/>
                  </a:moveTo>
                  <a:lnTo>
                    <a:pt x="865104" y="137666"/>
                  </a:lnTo>
                  <a:lnTo>
                    <a:pt x="856711" y="159492"/>
                  </a:lnTo>
                  <a:lnTo>
                    <a:pt x="855662" y="175994"/>
                  </a:lnTo>
                  <a:lnTo>
                    <a:pt x="857236" y="183979"/>
                  </a:lnTo>
                  <a:lnTo>
                    <a:pt x="862482" y="195690"/>
                  </a:lnTo>
                  <a:lnTo>
                    <a:pt x="876120" y="208466"/>
                  </a:lnTo>
                  <a:lnTo>
                    <a:pt x="887661" y="212725"/>
                  </a:lnTo>
                  <a:lnTo>
                    <a:pt x="894480" y="211660"/>
                  </a:lnTo>
                  <a:lnTo>
                    <a:pt x="902349" y="207934"/>
                  </a:lnTo>
                  <a:lnTo>
                    <a:pt x="914938" y="193561"/>
                  </a:lnTo>
                  <a:lnTo>
                    <a:pt x="915987" y="183979"/>
                  </a:lnTo>
                  <a:lnTo>
                    <a:pt x="915463" y="183447"/>
                  </a:lnTo>
                  <a:lnTo>
                    <a:pt x="914938" y="182914"/>
                  </a:lnTo>
                  <a:lnTo>
                    <a:pt x="896578" y="151507"/>
                  </a:lnTo>
                  <a:close/>
                  <a:moveTo>
                    <a:pt x="384474" y="117475"/>
                  </a:moveTo>
                  <a:lnTo>
                    <a:pt x="383409" y="120107"/>
                  </a:lnTo>
                  <a:lnTo>
                    <a:pt x="381277" y="122213"/>
                  </a:lnTo>
                  <a:lnTo>
                    <a:pt x="364226" y="134321"/>
                  </a:lnTo>
                  <a:lnTo>
                    <a:pt x="345042" y="158536"/>
                  </a:lnTo>
                  <a:lnTo>
                    <a:pt x="341312" y="178014"/>
                  </a:lnTo>
                  <a:lnTo>
                    <a:pt x="343444" y="189069"/>
                  </a:lnTo>
                  <a:lnTo>
                    <a:pt x="347707" y="200124"/>
                  </a:lnTo>
                  <a:lnTo>
                    <a:pt x="363693" y="214337"/>
                  </a:lnTo>
                  <a:lnTo>
                    <a:pt x="384474" y="219075"/>
                  </a:lnTo>
                  <a:lnTo>
                    <a:pt x="404191" y="211705"/>
                  </a:lnTo>
                  <a:lnTo>
                    <a:pt x="411118" y="201703"/>
                  </a:lnTo>
                  <a:lnTo>
                    <a:pt x="414315" y="199597"/>
                  </a:lnTo>
                  <a:lnTo>
                    <a:pt x="417512" y="201703"/>
                  </a:lnTo>
                  <a:lnTo>
                    <a:pt x="417512" y="187490"/>
                  </a:lnTo>
                  <a:lnTo>
                    <a:pt x="412716" y="163274"/>
                  </a:lnTo>
                  <a:lnTo>
                    <a:pt x="404191" y="141691"/>
                  </a:lnTo>
                  <a:lnTo>
                    <a:pt x="391935" y="124319"/>
                  </a:lnTo>
                  <a:close/>
                  <a:moveTo>
                    <a:pt x="633137" y="0"/>
                  </a:moveTo>
                  <a:lnTo>
                    <a:pt x="675487" y="0"/>
                  </a:lnTo>
                  <a:lnTo>
                    <a:pt x="695604" y="2656"/>
                  </a:lnTo>
                  <a:lnTo>
                    <a:pt x="722602" y="7436"/>
                  </a:lnTo>
                  <a:lnTo>
                    <a:pt x="772893" y="24963"/>
                  </a:lnTo>
                  <a:lnTo>
                    <a:pt x="820008" y="50458"/>
                  </a:lnTo>
                  <a:lnTo>
                    <a:pt x="861829" y="83388"/>
                  </a:lnTo>
                  <a:lnTo>
                    <a:pt x="880357" y="101978"/>
                  </a:lnTo>
                  <a:lnTo>
                    <a:pt x="907885" y="83388"/>
                  </a:lnTo>
                  <a:lnTo>
                    <a:pt x="965587" y="56300"/>
                  </a:lnTo>
                  <a:lnTo>
                    <a:pt x="1027524" y="42491"/>
                  </a:lnTo>
                  <a:lnTo>
                    <a:pt x="1089991" y="41960"/>
                  </a:lnTo>
                  <a:lnTo>
                    <a:pt x="1150869" y="54176"/>
                  </a:lnTo>
                  <a:lnTo>
                    <a:pt x="1208572" y="78608"/>
                  </a:lnTo>
                  <a:lnTo>
                    <a:pt x="1259922" y="115787"/>
                  </a:lnTo>
                  <a:lnTo>
                    <a:pt x="1303331" y="164652"/>
                  </a:lnTo>
                  <a:lnTo>
                    <a:pt x="1320800" y="193864"/>
                  </a:lnTo>
                  <a:lnTo>
                    <a:pt x="1322388" y="197582"/>
                  </a:lnTo>
                  <a:lnTo>
                    <a:pt x="1319741" y="202893"/>
                  </a:lnTo>
                  <a:lnTo>
                    <a:pt x="1314448" y="206080"/>
                  </a:lnTo>
                  <a:lnTo>
                    <a:pt x="1308624" y="205549"/>
                  </a:lnTo>
                  <a:lnTo>
                    <a:pt x="1305977" y="202362"/>
                  </a:lnTo>
                  <a:lnTo>
                    <a:pt x="1287979" y="175805"/>
                  </a:lnTo>
                  <a:lnTo>
                    <a:pt x="1245099" y="129597"/>
                  </a:lnTo>
                  <a:lnTo>
                    <a:pt x="1196396" y="94542"/>
                  </a:lnTo>
                  <a:lnTo>
                    <a:pt x="1142929" y="70641"/>
                  </a:lnTo>
                  <a:lnTo>
                    <a:pt x="1086815" y="58425"/>
                  </a:lnTo>
                  <a:lnTo>
                    <a:pt x="1029642" y="58425"/>
                  </a:lnTo>
                  <a:lnTo>
                    <a:pt x="970881" y="69579"/>
                  </a:lnTo>
                  <a:lnTo>
                    <a:pt x="914767" y="92948"/>
                  </a:lnTo>
                  <a:lnTo>
                    <a:pt x="887239" y="109945"/>
                  </a:lnTo>
                  <a:lnTo>
                    <a:pt x="898356" y="125348"/>
                  </a:lnTo>
                  <a:lnTo>
                    <a:pt x="919002" y="157216"/>
                  </a:lnTo>
                  <a:lnTo>
                    <a:pt x="927472" y="174743"/>
                  </a:lnTo>
                  <a:lnTo>
                    <a:pt x="928001" y="180054"/>
                  </a:lnTo>
                  <a:lnTo>
                    <a:pt x="925354" y="183772"/>
                  </a:lnTo>
                  <a:lnTo>
                    <a:pt x="925884" y="194926"/>
                  </a:lnTo>
                  <a:lnTo>
                    <a:pt x="916884" y="212985"/>
                  </a:lnTo>
                  <a:lnTo>
                    <a:pt x="897826" y="224670"/>
                  </a:lnTo>
                  <a:lnTo>
                    <a:pt x="875593" y="226263"/>
                  </a:lnTo>
                  <a:lnTo>
                    <a:pt x="865005" y="220952"/>
                  </a:lnTo>
                  <a:lnTo>
                    <a:pt x="857594" y="216172"/>
                  </a:lnTo>
                  <a:lnTo>
                    <a:pt x="847536" y="204487"/>
                  </a:lnTo>
                  <a:lnTo>
                    <a:pt x="839065" y="183772"/>
                  </a:lnTo>
                  <a:lnTo>
                    <a:pt x="840654" y="153498"/>
                  </a:lnTo>
                  <a:lnTo>
                    <a:pt x="854417" y="124285"/>
                  </a:lnTo>
                  <a:lnTo>
                    <a:pt x="864476" y="113132"/>
                  </a:lnTo>
                  <a:lnTo>
                    <a:pt x="845947" y="94011"/>
                  </a:lnTo>
                  <a:lnTo>
                    <a:pt x="803068" y="61080"/>
                  </a:lnTo>
                  <a:lnTo>
                    <a:pt x="757012" y="36648"/>
                  </a:lnTo>
                  <a:lnTo>
                    <a:pt x="705133" y="20714"/>
                  </a:lnTo>
                  <a:lnTo>
                    <a:pt x="676546" y="16465"/>
                  </a:lnTo>
                  <a:lnTo>
                    <a:pt x="657489" y="14872"/>
                  </a:lnTo>
                  <a:lnTo>
                    <a:pt x="619373" y="17527"/>
                  </a:lnTo>
                  <a:lnTo>
                    <a:pt x="564847" y="28150"/>
                  </a:lnTo>
                  <a:lnTo>
                    <a:pt x="457383" y="71703"/>
                  </a:lnTo>
                  <a:lnTo>
                    <a:pt x="388564" y="105165"/>
                  </a:lnTo>
                  <a:lnTo>
                    <a:pt x="398093" y="113663"/>
                  </a:lnTo>
                  <a:lnTo>
                    <a:pt x="413974" y="134908"/>
                  </a:lnTo>
                  <a:lnTo>
                    <a:pt x="423503" y="159340"/>
                  </a:lnTo>
                  <a:lnTo>
                    <a:pt x="427738" y="189615"/>
                  </a:lnTo>
                  <a:lnTo>
                    <a:pt x="426150" y="205549"/>
                  </a:lnTo>
                  <a:lnTo>
                    <a:pt x="424562" y="209267"/>
                  </a:lnTo>
                  <a:lnTo>
                    <a:pt x="417680" y="209267"/>
                  </a:lnTo>
                  <a:lnTo>
                    <a:pt x="417151" y="205549"/>
                  </a:lnTo>
                  <a:lnTo>
                    <a:pt x="410798" y="216703"/>
                  </a:lnTo>
                  <a:lnTo>
                    <a:pt x="390152" y="230512"/>
                  </a:lnTo>
                  <a:lnTo>
                    <a:pt x="366860" y="232106"/>
                  </a:lnTo>
                  <a:lnTo>
                    <a:pt x="344626" y="220952"/>
                  </a:lnTo>
                  <a:lnTo>
                    <a:pt x="336685" y="210860"/>
                  </a:lnTo>
                  <a:lnTo>
                    <a:pt x="332450" y="202893"/>
                  </a:lnTo>
                  <a:lnTo>
                    <a:pt x="327686" y="188553"/>
                  </a:lnTo>
                  <a:lnTo>
                    <a:pt x="327686" y="166245"/>
                  </a:lnTo>
                  <a:lnTo>
                    <a:pt x="339861" y="138095"/>
                  </a:lnTo>
                  <a:lnTo>
                    <a:pt x="362095" y="117381"/>
                  </a:lnTo>
                  <a:lnTo>
                    <a:pt x="376388" y="111538"/>
                  </a:lnTo>
                  <a:lnTo>
                    <a:pt x="375859" y="110476"/>
                  </a:lnTo>
                  <a:lnTo>
                    <a:pt x="366860" y="114725"/>
                  </a:lnTo>
                  <a:lnTo>
                    <a:pt x="358390" y="118443"/>
                  </a:lnTo>
                  <a:lnTo>
                    <a:pt x="355213" y="118974"/>
                  </a:lnTo>
                  <a:lnTo>
                    <a:pt x="352037" y="114725"/>
                  </a:lnTo>
                  <a:lnTo>
                    <a:pt x="354155" y="112069"/>
                  </a:lnTo>
                  <a:lnTo>
                    <a:pt x="360507" y="108883"/>
                  </a:lnTo>
                  <a:lnTo>
                    <a:pt x="367389" y="105165"/>
                  </a:lnTo>
                  <a:lnTo>
                    <a:pt x="356801" y="99322"/>
                  </a:lnTo>
                  <a:lnTo>
                    <a:pt x="332450" y="89762"/>
                  </a:lnTo>
                  <a:lnTo>
                    <a:pt x="291688" y="83388"/>
                  </a:lnTo>
                  <a:lnTo>
                    <a:pt x="234515" y="86044"/>
                  </a:lnTo>
                  <a:lnTo>
                    <a:pt x="181577" y="99322"/>
                  </a:lnTo>
                  <a:lnTo>
                    <a:pt x="157755" y="108883"/>
                  </a:lnTo>
                  <a:lnTo>
                    <a:pt x="131286" y="122692"/>
                  </a:lnTo>
                  <a:lnTo>
                    <a:pt x="84701" y="159340"/>
                  </a:lnTo>
                  <a:lnTo>
                    <a:pt x="46586" y="203955"/>
                  </a:lnTo>
                  <a:lnTo>
                    <a:pt x="17470" y="254944"/>
                  </a:lnTo>
                  <a:lnTo>
                    <a:pt x="6882" y="283094"/>
                  </a:lnTo>
                  <a:lnTo>
                    <a:pt x="4765" y="285750"/>
                  </a:lnTo>
                  <a:lnTo>
                    <a:pt x="0" y="284157"/>
                  </a:lnTo>
                  <a:lnTo>
                    <a:pt x="0" y="280970"/>
                  </a:lnTo>
                  <a:lnTo>
                    <a:pt x="6353" y="261849"/>
                  </a:lnTo>
                  <a:lnTo>
                    <a:pt x="22234" y="225201"/>
                  </a:lnTo>
                  <a:lnTo>
                    <a:pt x="41821" y="191739"/>
                  </a:lnTo>
                  <a:lnTo>
                    <a:pt x="67231" y="160402"/>
                  </a:lnTo>
                  <a:lnTo>
                    <a:pt x="95288" y="132784"/>
                  </a:lnTo>
                  <a:lnTo>
                    <a:pt x="127581" y="109945"/>
                  </a:lnTo>
                  <a:lnTo>
                    <a:pt x="162520" y="90824"/>
                  </a:lnTo>
                  <a:lnTo>
                    <a:pt x="199576" y="76483"/>
                  </a:lnTo>
                  <a:lnTo>
                    <a:pt x="219692" y="71703"/>
                  </a:lnTo>
                  <a:lnTo>
                    <a:pt x="239279" y="67985"/>
                  </a:lnTo>
                  <a:lnTo>
                    <a:pt x="282159" y="66392"/>
                  </a:lnTo>
                  <a:lnTo>
                    <a:pt x="323980" y="73297"/>
                  </a:lnTo>
                  <a:lnTo>
                    <a:pt x="362625" y="87637"/>
                  </a:lnTo>
                  <a:lnTo>
                    <a:pt x="379565" y="98260"/>
                  </a:lnTo>
                  <a:lnTo>
                    <a:pt x="416092" y="77546"/>
                  </a:lnTo>
                  <a:lnTo>
                    <a:pt x="492322" y="39835"/>
                  </a:lnTo>
                  <a:lnTo>
                    <a:pt x="551613" y="16465"/>
                  </a:lnTo>
                  <a:lnTo>
                    <a:pt x="592375" y="5843"/>
                  </a:lnTo>
                  <a:close/>
                </a:path>
              </a:pathLst>
            </a:custGeom>
            <a:solidFill>
              <a:schemeClr val="tx2"/>
            </a:solidFill>
            <a:ln>
              <a:noFill/>
            </a:ln>
          </p:spPr>
          <p:txBody>
            <a:bodyPr vert="horz" wrap="square" lIns="91440" tIns="45720" rIns="91440" bIns="45720" numCol="1" anchor="t" anchorCtr="0" compatLnSpc="1">
              <a:prstTxWarp prst="textNoShape">
                <a:avLst/>
              </a:prstTxWarp>
              <a:noAutofit/>
            </a:bodyPr>
            <a:lstStyle/>
            <a:p>
              <a:endParaRPr lang="en-US" sz="3200"/>
            </a:p>
          </p:txBody>
        </p:sp>
        <p:sp>
          <p:nvSpPr>
            <p:cNvPr id="20" name="Freeform 56">
              <a:extLst>
                <a:ext uri="{FF2B5EF4-FFF2-40B4-BE49-F238E27FC236}">
                  <a16:creationId xmlns:a16="http://schemas.microsoft.com/office/drawing/2014/main" id="{C7A2BA95-0435-1540-BBFE-F594FFE98DC0}"/>
                </a:ext>
              </a:extLst>
            </p:cNvPr>
            <p:cNvSpPr>
              <a:spLocks/>
            </p:cNvSpPr>
            <p:nvPr/>
          </p:nvSpPr>
          <p:spPr bwMode="auto">
            <a:xfrm>
              <a:off x="6861095" y="1770783"/>
              <a:ext cx="1220541" cy="735610"/>
            </a:xfrm>
            <a:custGeom>
              <a:avLst/>
              <a:gdLst>
                <a:gd name="T0" fmla="*/ 2481 w 2517"/>
                <a:gd name="T1" fmla="*/ 586 h 1517"/>
                <a:gd name="T2" fmla="*/ 2401 w 2517"/>
                <a:gd name="T3" fmla="*/ 432 h 1517"/>
                <a:gd name="T4" fmla="*/ 2283 w 2517"/>
                <a:gd name="T5" fmla="*/ 311 h 1517"/>
                <a:gd name="T6" fmla="*/ 2137 w 2517"/>
                <a:gd name="T7" fmla="*/ 220 h 1517"/>
                <a:gd name="T8" fmla="*/ 2013 w 2517"/>
                <a:gd name="T9" fmla="*/ 170 h 1517"/>
                <a:gd name="T10" fmla="*/ 1701 w 2517"/>
                <a:gd name="T11" fmla="*/ 87 h 1517"/>
                <a:gd name="T12" fmla="*/ 1271 w 2517"/>
                <a:gd name="T13" fmla="*/ 19 h 1517"/>
                <a:gd name="T14" fmla="*/ 1081 w 2517"/>
                <a:gd name="T15" fmla="*/ 3 h 1517"/>
                <a:gd name="T16" fmla="*/ 715 w 2517"/>
                <a:gd name="T17" fmla="*/ 12 h 1517"/>
                <a:gd name="T18" fmla="*/ 405 w 2517"/>
                <a:gd name="T19" fmla="*/ 84 h 1517"/>
                <a:gd name="T20" fmla="*/ 254 w 2517"/>
                <a:gd name="T21" fmla="*/ 161 h 1517"/>
                <a:gd name="T22" fmla="*/ 133 w 2517"/>
                <a:gd name="T23" fmla="*/ 271 h 1517"/>
                <a:gd name="T24" fmla="*/ 51 w 2517"/>
                <a:gd name="T25" fmla="*/ 418 h 1517"/>
                <a:gd name="T26" fmla="*/ 23 w 2517"/>
                <a:gd name="T27" fmla="*/ 556 h 1517"/>
                <a:gd name="T28" fmla="*/ 1 w 2517"/>
                <a:gd name="T29" fmla="*/ 675 h 1517"/>
                <a:gd name="T30" fmla="*/ 7 w 2517"/>
                <a:gd name="T31" fmla="*/ 838 h 1517"/>
                <a:gd name="T32" fmla="*/ 54 w 2517"/>
                <a:gd name="T33" fmla="*/ 997 h 1517"/>
                <a:gd name="T34" fmla="*/ 142 w 2517"/>
                <a:gd name="T35" fmla="*/ 1148 h 1517"/>
                <a:gd name="T36" fmla="*/ 205 w 2517"/>
                <a:gd name="T37" fmla="*/ 1219 h 1517"/>
                <a:gd name="T38" fmla="*/ 361 w 2517"/>
                <a:gd name="T39" fmla="*/ 1333 h 1517"/>
                <a:gd name="T40" fmla="*/ 585 w 2517"/>
                <a:gd name="T41" fmla="*/ 1420 h 1517"/>
                <a:gd name="T42" fmla="*/ 870 w 2517"/>
                <a:gd name="T43" fmla="*/ 1475 h 1517"/>
                <a:gd name="T44" fmla="*/ 1196 w 2517"/>
                <a:gd name="T45" fmla="*/ 1510 h 1517"/>
                <a:gd name="T46" fmla="*/ 1632 w 2517"/>
                <a:gd name="T47" fmla="*/ 1508 h 1517"/>
                <a:gd name="T48" fmla="*/ 1823 w 2517"/>
                <a:gd name="T49" fmla="*/ 1484 h 1517"/>
                <a:gd name="T50" fmla="*/ 2107 w 2517"/>
                <a:gd name="T51" fmla="*/ 1402 h 1517"/>
                <a:gd name="T52" fmla="*/ 2254 w 2517"/>
                <a:gd name="T53" fmla="*/ 1320 h 1517"/>
                <a:gd name="T54" fmla="*/ 2349 w 2517"/>
                <a:gd name="T55" fmla="*/ 1236 h 1517"/>
                <a:gd name="T56" fmla="*/ 2424 w 2517"/>
                <a:gd name="T57" fmla="*/ 1138 h 1517"/>
                <a:gd name="T58" fmla="*/ 2490 w 2517"/>
                <a:gd name="T59" fmla="*/ 992 h 1517"/>
                <a:gd name="T60" fmla="*/ 2517 w 2517"/>
                <a:gd name="T61" fmla="*/ 832 h 1517"/>
                <a:gd name="T62" fmla="*/ 2504 w 2517"/>
                <a:gd name="T63" fmla="*/ 671 h 15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517" h="1517">
                  <a:moveTo>
                    <a:pt x="2494" y="631"/>
                  </a:moveTo>
                  <a:lnTo>
                    <a:pt x="2481" y="586"/>
                  </a:lnTo>
                  <a:lnTo>
                    <a:pt x="2445" y="505"/>
                  </a:lnTo>
                  <a:lnTo>
                    <a:pt x="2401" y="432"/>
                  </a:lnTo>
                  <a:lnTo>
                    <a:pt x="2346" y="369"/>
                  </a:lnTo>
                  <a:lnTo>
                    <a:pt x="2283" y="311"/>
                  </a:lnTo>
                  <a:lnTo>
                    <a:pt x="2214" y="262"/>
                  </a:lnTo>
                  <a:lnTo>
                    <a:pt x="2137" y="220"/>
                  </a:lnTo>
                  <a:lnTo>
                    <a:pt x="2057" y="184"/>
                  </a:lnTo>
                  <a:lnTo>
                    <a:pt x="2013" y="170"/>
                  </a:lnTo>
                  <a:lnTo>
                    <a:pt x="1911" y="138"/>
                  </a:lnTo>
                  <a:lnTo>
                    <a:pt x="1701" y="87"/>
                  </a:lnTo>
                  <a:lnTo>
                    <a:pt x="1487" y="48"/>
                  </a:lnTo>
                  <a:lnTo>
                    <a:pt x="1271" y="19"/>
                  </a:lnTo>
                  <a:lnTo>
                    <a:pt x="1164" y="9"/>
                  </a:lnTo>
                  <a:lnTo>
                    <a:pt x="1081" y="3"/>
                  </a:lnTo>
                  <a:lnTo>
                    <a:pt x="901" y="0"/>
                  </a:lnTo>
                  <a:lnTo>
                    <a:pt x="715" y="12"/>
                  </a:lnTo>
                  <a:lnTo>
                    <a:pt x="534" y="43"/>
                  </a:lnTo>
                  <a:lnTo>
                    <a:pt x="405" y="84"/>
                  </a:lnTo>
                  <a:lnTo>
                    <a:pt x="326" y="118"/>
                  </a:lnTo>
                  <a:lnTo>
                    <a:pt x="254" y="161"/>
                  </a:lnTo>
                  <a:lnTo>
                    <a:pt x="190" y="212"/>
                  </a:lnTo>
                  <a:lnTo>
                    <a:pt x="133" y="271"/>
                  </a:lnTo>
                  <a:lnTo>
                    <a:pt x="86" y="340"/>
                  </a:lnTo>
                  <a:lnTo>
                    <a:pt x="51" y="418"/>
                  </a:lnTo>
                  <a:lnTo>
                    <a:pt x="28" y="507"/>
                  </a:lnTo>
                  <a:lnTo>
                    <a:pt x="23" y="556"/>
                  </a:lnTo>
                  <a:lnTo>
                    <a:pt x="13" y="595"/>
                  </a:lnTo>
                  <a:lnTo>
                    <a:pt x="1" y="675"/>
                  </a:lnTo>
                  <a:lnTo>
                    <a:pt x="0" y="756"/>
                  </a:lnTo>
                  <a:lnTo>
                    <a:pt x="7" y="838"/>
                  </a:lnTo>
                  <a:lnTo>
                    <a:pt x="25" y="918"/>
                  </a:lnTo>
                  <a:lnTo>
                    <a:pt x="54" y="997"/>
                  </a:lnTo>
                  <a:lnTo>
                    <a:pt x="93" y="1075"/>
                  </a:lnTo>
                  <a:lnTo>
                    <a:pt x="142" y="1148"/>
                  </a:lnTo>
                  <a:lnTo>
                    <a:pt x="172" y="1183"/>
                  </a:lnTo>
                  <a:lnTo>
                    <a:pt x="205" y="1219"/>
                  </a:lnTo>
                  <a:lnTo>
                    <a:pt x="280" y="1281"/>
                  </a:lnTo>
                  <a:lnTo>
                    <a:pt x="361" y="1333"/>
                  </a:lnTo>
                  <a:lnTo>
                    <a:pt x="449" y="1373"/>
                  </a:lnTo>
                  <a:lnTo>
                    <a:pt x="585" y="1420"/>
                  </a:lnTo>
                  <a:lnTo>
                    <a:pt x="775" y="1462"/>
                  </a:lnTo>
                  <a:lnTo>
                    <a:pt x="870" y="1475"/>
                  </a:lnTo>
                  <a:lnTo>
                    <a:pt x="978" y="1491"/>
                  </a:lnTo>
                  <a:lnTo>
                    <a:pt x="1196" y="1510"/>
                  </a:lnTo>
                  <a:lnTo>
                    <a:pt x="1413" y="1517"/>
                  </a:lnTo>
                  <a:lnTo>
                    <a:pt x="1632" y="1508"/>
                  </a:lnTo>
                  <a:lnTo>
                    <a:pt x="1740" y="1495"/>
                  </a:lnTo>
                  <a:lnTo>
                    <a:pt x="1823" y="1484"/>
                  </a:lnTo>
                  <a:lnTo>
                    <a:pt x="1988" y="1446"/>
                  </a:lnTo>
                  <a:lnTo>
                    <a:pt x="2107" y="1402"/>
                  </a:lnTo>
                  <a:lnTo>
                    <a:pt x="2182" y="1364"/>
                  </a:lnTo>
                  <a:lnTo>
                    <a:pt x="2254" y="1320"/>
                  </a:lnTo>
                  <a:lnTo>
                    <a:pt x="2319" y="1266"/>
                  </a:lnTo>
                  <a:lnTo>
                    <a:pt x="2349" y="1236"/>
                  </a:lnTo>
                  <a:lnTo>
                    <a:pt x="2376" y="1206"/>
                  </a:lnTo>
                  <a:lnTo>
                    <a:pt x="2424" y="1138"/>
                  </a:lnTo>
                  <a:lnTo>
                    <a:pt x="2463" y="1068"/>
                  </a:lnTo>
                  <a:lnTo>
                    <a:pt x="2490" y="992"/>
                  </a:lnTo>
                  <a:lnTo>
                    <a:pt x="2509" y="913"/>
                  </a:lnTo>
                  <a:lnTo>
                    <a:pt x="2517" y="832"/>
                  </a:lnTo>
                  <a:lnTo>
                    <a:pt x="2516" y="751"/>
                  </a:lnTo>
                  <a:lnTo>
                    <a:pt x="2504" y="671"/>
                  </a:lnTo>
                  <a:lnTo>
                    <a:pt x="2494" y="631"/>
                  </a:lnTo>
                  <a:close/>
                </a:path>
              </a:pathLst>
            </a:custGeom>
            <a:solidFill>
              <a:srgbClr val="168489"/>
            </a:solidFill>
            <a:ln>
              <a:noFill/>
            </a:ln>
          </p:spPr>
          <p:txBody>
            <a:bodyPr vert="horz" wrap="square" lIns="91440" tIns="45720" rIns="91440" bIns="45720" numCol="1" anchor="ctr" anchorCtr="0" compatLnSpc="1">
              <a:prstTxWarp prst="textNoShape">
                <a:avLst/>
              </a:prstTxWarp>
            </a:bodyPr>
            <a:lstStyle/>
            <a:p>
              <a:pPr algn="ctr" rtl="1">
                <a:lnSpc>
                  <a:spcPct val="115000"/>
                </a:lnSpc>
              </a:pPr>
              <a:r>
                <a:rPr lang="en-US" sz="3200" b="1" kern="1200" cap="all" dirty="0">
                  <a:solidFill>
                    <a:srgbClr val="FFFFFF"/>
                  </a:solidFill>
                  <a:effectLst/>
                  <a:latin typeface="Calibri" panose="020F0502020204030204" pitchFamily="34" charset="0"/>
                  <a:ea typeface="Calibri" panose="020F0502020204030204" pitchFamily="34" charset="0"/>
                  <a:cs typeface="Arial" panose="020B0604020202020204" pitchFamily="34" charset="0"/>
                </a:rPr>
                <a:t>01</a:t>
              </a:r>
              <a:endParaRPr lang="en-US"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27" name="TextBox 19">
              <a:extLst>
                <a:ext uri="{FF2B5EF4-FFF2-40B4-BE49-F238E27FC236}">
                  <a16:creationId xmlns:a16="http://schemas.microsoft.com/office/drawing/2014/main" id="{BB8602CB-1D41-96E4-1797-490510A8C32A}"/>
                </a:ext>
              </a:extLst>
            </p:cNvPr>
            <p:cNvSpPr txBox="1"/>
            <p:nvPr/>
          </p:nvSpPr>
          <p:spPr>
            <a:xfrm>
              <a:off x="8719826" y="1131447"/>
              <a:ext cx="2691119" cy="1258113"/>
            </a:xfrm>
            <a:prstGeom prst="rect">
              <a:avLst/>
            </a:prstGeom>
            <a:noFill/>
          </p:spPr>
          <p:txBody>
            <a:bodyPr wrap="square" lIns="0" rIns="0" rtlCol="0" anchor="ctr">
              <a:noAutofit/>
            </a:bodyPr>
            <a:lstStyle/>
            <a:p>
              <a:pPr algn="ctr" rtl="1">
                <a:lnSpc>
                  <a:spcPct val="115000"/>
                </a:lnSpc>
              </a:pPr>
              <a:r>
                <a:rPr lang="ar-EG"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تقديم رأي مستقل ومحايد</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35" name="Group 34">
            <a:extLst>
              <a:ext uri="{FF2B5EF4-FFF2-40B4-BE49-F238E27FC236}">
                <a16:creationId xmlns:a16="http://schemas.microsoft.com/office/drawing/2014/main" id="{1D371E86-7F0A-FCBD-B69F-E59C0890190C}"/>
              </a:ext>
            </a:extLst>
          </p:cNvPr>
          <p:cNvGrpSpPr/>
          <p:nvPr/>
        </p:nvGrpSpPr>
        <p:grpSpPr>
          <a:xfrm>
            <a:off x="800790" y="1067263"/>
            <a:ext cx="5097257" cy="2224169"/>
            <a:chOff x="800790" y="1067263"/>
            <a:chExt cx="5097257" cy="2224169"/>
          </a:xfrm>
        </p:grpSpPr>
        <p:sp>
          <p:nvSpPr>
            <p:cNvPr id="15" name="Freeform: Shape 14">
              <a:extLst>
                <a:ext uri="{FF2B5EF4-FFF2-40B4-BE49-F238E27FC236}">
                  <a16:creationId xmlns:a16="http://schemas.microsoft.com/office/drawing/2014/main" id="{4BF827A9-9F09-4F17-3246-7B194F47A813}"/>
                </a:ext>
              </a:extLst>
            </p:cNvPr>
            <p:cNvSpPr>
              <a:spLocks/>
            </p:cNvSpPr>
            <p:nvPr/>
          </p:nvSpPr>
          <p:spPr bwMode="auto">
            <a:xfrm>
              <a:off x="3816291" y="2092068"/>
              <a:ext cx="881582" cy="1199364"/>
            </a:xfrm>
            <a:custGeom>
              <a:avLst/>
              <a:gdLst>
                <a:gd name="connsiteX0" fmla="*/ 452967 w 962025"/>
                <a:gd name="connsiteY0" fmla="*/ 989012 h 1309688"/>
                <a:gd name="connsiteX1" fmla="*/ 442912 w 962025"/>
                <a:gd name="connsiteY1" fmla="*/ 990590 h 1309688"/>
                <a:gd name="connsiteX2" fmla="*/ 443971 w 962025"/>
                <a:gd name="connsiteY2" fmla="*/ 994271 h 1309688"/>
                <a:gd name="connsiteX3" fmla="*/ 440796 w 962025"/>
                <a:gd name="connsiteY3" fmla="*/ 997426 h 1309688"/>
                <a:gd name="connsiteX4" fmla="*/ 430212 w 962025"/>
                <a:gd name="connsiteY4" fmla="*/ 1004788 h 1309688"/>
                <a:gd name="connsiteX5" fmla="*/ 413808 w 962025"/>
                <a:gd name="connsiteY5" fmla="*/ 1022141 h 1309688"/>
                <a:gd name="connsiteX6" fmla="*/ 402696 w 962025"/>
                <a:gd name="connsiteY6" fmla="*/ 1041073 h 1309688"/>
                <a:gd name="connsiteX7" fmla="*/ 396345 w 962025"/>
                <a:gd name="connsiteY7" fmla="*/ 1061581 h 1309688"/>
                <a:gd name="connsiteX8" fmla="*/ 395287 w 962025"/>
                <a:gd name="connsiteY8" fmla="*/ 1072098 h 1309688"/>
                <a:gd name="connsiteX9" fmla="*/ 397404 w 962025"/>
                <a:gd name="connsiteY9" fmla="*/ 1073150 h 1309688"/>
                <a:gd name="connsiteX10" fmla="*/ 399520 w 962025"/>
                <a:gd name="connsiteY10" fmla="*/ 1073150 h 1309688"/>
                <a:gd name="connsiteX11" fmla="*/ 395816 w 962025"/>
                <a:gd name="connsiteY11" fmla="*/ 1069469 h 1309688"/>
                <a:gd name="connsiteX12" fmla="*/ 399520 w 962025"/>
                <a:gd name="connsiteY12" fmla="*/ 1061055 h 1309688"/>
                <a:gd name="connsiteX13" fmla="*/ 404812 w 962025"/>
                <a:gd name="connsiteY13" fmla="*/ 1061055 h 1309688"/>
                <a:gd name="connsiteX14" fmla="*/ 425450 w 962025"/>
                <a:gd name="connsiteY14" fmla="*/ 1065262 h 1309688"/>
                <a:gd name="connsiteX15" fmla="*/ 446087 w 962025"/>
                <a:gd name="connsiteY15" fmla="*/ 1064736 h 1309688"/>
                <a:gd name="connsiteX16" fmla="*/ 456671 w 962025"/>
                <a:gd name="connsiteY16" fmla="*/ 1061581 h 1309688"/>
                <a:gd name="connsiteX17" fmla="*/ 473604 w 962025"/>
                <a:gd name="connsiteY17" fmla="*/ 1049486 h 1309688"/>
                <a:gd name="connsiteX18" fmla="*/ 479425 w 962025"/>
                <a:gd name="connsiteY18" fmla="*/ 1040547 h 1309688"/>
                <a:gd name="connsiteX19" fmla="*/ 482600 w 962025"/>
                <a:gd name="connsiteY19" fmla="*/ 1030555 h 1309688"/>
                <a:gd name="connsiteX20" fmla="*/ 481013 w 962025"/>
                <a:gd name="connsiteY20" fmla="*/ 1011624 h 1309688"/>
                <a:gd name="connsiteX21" fmla="*/ 470429 w 962025"/>
                <a:gd name="connsiteY21" fmla="*/ 995848 h 1309688"/>
                <a:gd name="connsiteX22" fmla="*/ 200132 w 962025"/>
                <a:gd name="connsiteY22" fmla="*/ 420687 h 1309688"/>
                <a:gd name="connsiteX23" fmla="*/ 176212 w 962025"/>
                <a:gd name="connsiteY23" fmla="*/ 425501 h 1309688"/>
                <a:gd name="connsiteX24" fmla="*/ 180465 w 962025"/>
                <a:gd name="connsiteY24" fmla="*/ 430316 h 1309688"/>
                <a:gd name="connsiteX25" fmla="*/ 184186 w 962025"/>
                <a:gd name="connsiteY25" fmla="*/ 434595 h 1309688"/>
                <a:gd name="connsiteX26" fmla="*/ 187906 w 962025"/>
                <a:gd name="connsiteY26" fmla="*/ 437805 h 1309688"/>
                <a:gd name="connsiteX27" fmla="*/ 192691 w 962025"/>
                <a:gd name="connsiteY27" fmla="*/ 439944 h 1309688"/>
                <a:gd name="connsiteX28" fmla="*/ 193754 w 962025"/>
                <a:gd name="connsiteY28" fmla="*/ 442619 h 1309688"/>
                <a:gd name="connsiteX29" fmla="*/ 192691 w 962025"/>
                <a:gd name="connsiteY29" fmla="*/ 443689 h 1309688"/>
                <a:gd name="connsiteX30" fmla="*/ 200132 w 962025"/>
                <a:gd name="connsiteY30" fmla="*/ 451713 h 1309688"/>
                <a:gd name="connsiteX31" fmla="*/ 219269 w 962025"/>
                <a:gd name="connsiteY31" fmla="*/ 462946 h 1309688"/>
                <a:gd name="connsiteX32" fmla="*/ 230963 w 962025"/>
                <a:gd name="connsiteY32" fmla="*/ 467225 h 1309688"/>
                <a:gd name="connsiteX33" fmla="*/ 240531 w 962025"/>
                <a:gd name="connsiteY33" fmla="*/ 469365 h 1309688"/>
                <a:gd name="connsiteX34" fmla="*/ 261262 w 962025"/>
                <a:gd name="connsiteY34" fmla="*/ 469900 h 1309688"/>
                <a:gd name="connsiteX35" fmla="*/ 271362 w 962025"/>
                <a:gd name="connsiteY35" fmla="*/ 467760 h 1309688"/>
                <a:gd name="connsiteX36" fmla="*/ 276677 w 962025"/>
                <a:gd name="connsiteY36" fmla="*/ 467225 h 1309688"/>
                <a:gd name="connsiteX37" fmla="*/ 289435 w 962025"/>
                <a:gd name="connsiteY37" fmla="*/ 460271 h 1309688"/>
                <a:gd name="connsiteX38" fmla="*/ 293687 w 962025"/>
                <a:gd name="connsiteY38" fmla="*/ 455457 h 1309688"/>
                <a:gd name="connsiteX39" fmla="*/ 292092 w 962025"/>
                <a:gd name="connsiteY39" fmla="*/ 441549 h 1309688"/>
                <a:gd name="connsiteX40" fmla="*/ 290498 w 962025"/>
                <a:gd name="connsiteY40" fmla="*/ 427641 h 1309688"/>
                <a:gd name="connsiteX41" fmla="*/ 286777 w 962025"/>
                <a:gd name="connsiteY41" fmla="*/ 427106 h 1309688"/>
                <a:gd name="connsiteX42" fmla="*/ 284119 w 962025"/>
                <a:gd name="connsiteY42" fmla="*/ 429246 h 1309688"/>
                <a:gd name="connsiteX43" fmla="*/ 280398 w 962025"/>
                <a:gd name="connsiteY43" fmla="*/ 429246 h 1309688"/>
                <a:gd name="connsiteX44" fmla="*/ 252225 w 962025"/>
                <a:gd name="connsiteY44" fmla="*/ 422292 h 1309688"/>
                <a:gd name="connsiteX45" fmla="*/ 548519 w 962025"/>
                <a:gd name="connsiteY45" fmla="*/ 0 h 1309688"/>
                <a:gd name="connsiteX46" fmla="*/ 617348 w 962025"/>
                <a:gd name="connsiteY46" fmla="*/ 10583 h 1309688"/>
                <a:gd name="connsiteX47" fmla="*/ 684589 w 962025"/>
                <a:gd name="connsiteY47" fmla="*/ 32808 h 1309688"/>
                <a:gd name="connsiteX48" fmla="*/ 747065 w 962025"/>
                <a:gd name="connsiteY48" fmla="*/ 66146 h 1309688"/>
                <a:gd name="connsiteX49" fmla="*/ 803188 w 962025"/>
                <a:gd name="connsiteY49" fmla="*/ 110596 h 1309688"/>
                <a:gd name="connsiteX50" fmla="*/ 829131 w 962025"/>
                <a:gd name="connsiteY50" fmla="*/ 137054 h 1309688"/>
                <a:gd name="connsiteX51" fmla="*/ 830720 w 962025"/>
                <a:gd name="connsiteY51" fmla="*/ 140229 h 1309688"/>
                <a:gd name="connsiteX52" fmla="*/ 827013 w 962025"/>
                <a:gd name="connsiteY52" fmla="*/ 143933 h 1309688"/>
                <a:gd name="connsiteX53" fmla="*/ 823837 w 962025"/>
                <a:gd name="connsiteY53" fmla="*/ 142346 h 1309688"/>
                <a:gd name="connsiteX54" fmla="*/ 802658 w 962025"/>
                <a:gd name="connsiteY54" fmla="*/ 122767 h 1309688"/>
                <a:gd name="connsiteX55" fmla="*/ 755007 w 962025"/>
                <a:gd name="connsiteY55" fmla="*/ 87842 h 1309688"/>
                <a:gd name="connsiteX56" fmla="*/ 704709 w 962025"/>
                <a:gd name="connsiteY56" fmla="*/ 59267 h 1309688"/>
                <a:gd name="connsiteX57" fmla="*/ 650704 w 962025"/>
                <a:gd name="connsiteY57" fmla="*/ 37571 h 1309688"/>
                <a:gd name="connsiteX58" fmla="*/ 595111 w 962025"/>
                <a:gd name="connsiteY58" fmla="*/ 23813 h 1309688"/>
                <a:gd name="connsiteX59" fmla="*/ 537929 w 962025"/>
                <a:gd name="connsiteY59" fmla="*/ 16933 h 1309688"/>
                <a:gd name="connsiteX60" fmla="*/ 480218 w 962025"/>
                <a:gd name="connsiteY60" fmla="*/ 19050 h 1309688"/>
                <a:gd name="connsiteX61" fmla="*/ 421978 w 962025"/>
                <a:gd name="connsiteY61" fmla="*/ 29633 h 1309688"/>
                <a:gd name="connsiteX62" fmla="*/ 393917 w 962025"/>
                <a:gd name="connsiteY62" fmla="*/ 39158 h 1309688"/>
                <a:gd name="connsiteX63" fmla="*/ 364267 w 962025"/>
                <a:gd name="connsiteY63" fmla="*/ 50271 h 1309688"/>
                <a:gd name="connsiteX64" fmla="*/ 308674 w 962025"/>
                <a:gd name="connsiteY64" fmla="*/ 79904 h 1309688"/>
                <a:gd name="connsiteX65" fmla="*/ 257317 w 962025"/>
                <a:gd name="connsiteY65" fmla="*/ 118004 h 1309688"/>
                <a:gd name="connsiteX66" fmla="*/ 213372 w 962025"/>
                <a:gd name="connsiteY66" fmla="*/ 164571 h 1309688"/>
                <a:gd name="connsiteX67" fmla="*/ 194311 w 962025"/>
                <a:gd name="connsiteY67" fmla="*/ 189442 h 1309688"/>
                <a:gd name="connsiteX68" fmla="*/ 180016 w 962025"/>
                <a:gd name="connsiteY68" fmla="*/ 213254 h 1309688"/>
                <a:gd name="connsiteX69" fmla="*/ 153013 w 962025"/>
                <a:gd name="connsiteY69" fmla="*/ 270404 h 1309688"/>
                <a:gd name="connsiteX70" fmla="*/ 141895 w 962025"/>
                <a:gd name="connsiteY70" fmla="*/ 316971 h 1309688"/>
                <a:gd name="connsiteX71" fmla="*/ 139248 w 962025"/>
                <a:gd name="connsiteY71" fmla="*/ 347134 h 1309688"/>
                <a:gd name="connsiteX72" fmla="*/ 142954 w 962025"/>
                <a:gd name="connsiteY72" fmla="*/ 376767 h 1309688"/>
                <a:gd name="connsiteX73" fmla="*/ 153013 w 962025"/>
                <a:gd name="connsiteY73" fmla="*/ 403754 h 1309688"/>
                <a:gd name="connsiteX74" fmla="*/ 161485 w 962025"/>
                <a:gd name="connsiteY74" fmla="*/ 414867 h 1309688"/>
                <a:gd name="connsiteX75" fmla="*/ 173662 w 962025"/>
                <a:gd name="connsiteY75" fmla="*/ 412221 h 1309688"/>
                <a:gd name="connsiteX76" fmla="*/ 199606 w 962025"/>
                <a:gd name="connsiteY76" fmla="*/ 407459 h 1309688"/>
                <a:gd name="connsiteX77" fmla="*/ 227138 w 962025"/>
                <a:gd name="connsiteY77" fmla="*/ 406400 h 1309688"/>
                <a:gd name="connsiteX78" fmla="*/ 255199 w 962025"/>
                <a:gd name="connsiteY78" fmla="*/ 410634 h 1309688"/>
                <a:gd name="connsiteX79" fmla="*/ 270553 w 962025"/>
                <a:gd name="connsiteY79" fmla="*/ 414338 h 1309688"/>
                <a:gd name="connsiteX80" fmla="*/ 277436 w 962025"/>
                <a:gd name="connsiteY80" fmla="*/ 413279 h 1309688"/>
                <a:gd name="connsiteX81" fmla="*/ 289614 w 962025"/>
                <a:gd name="connsiteY81" fmla="*/ 416454 h 1309688"/>
                <a:gd name="connsiteX82" fmla="*/ 298614 w 962025"/>
                <a:gd name="connsiteY82" fmla="*/ 423334 h 1309688"/>
                <a:gd name="connsiteX83" fmla="*/ 304968 w 962025"/>
                <a:gd name="connsiteY83" fmla="*/ 433388 h 1309688"/>
                <a:gd name="connsiteX84" fmla="*/ 307086 w 962025"/>
                <a:gd name="connsiteY84" fmla="*/ 444500 h 1309688"/>
                <a:gd name="connsiteX85" fmla="*/ 305497 w 962025"/>
                <a:gd name="connsiteY85" fmla="*/ 456671 h 1309688"/>
                <a:gd name="connsiteX86" fmla="*/ 300203 w 962025"/>
                <a:gd name="connsiteY86" fmla="*/ 467784 h 1309688"/>
                <a:gd name="connsiteX87" fmla="*/ 290143 w 962025"/>
                <a:gd name="connsiteY87" fmla="*/ 476779 h 1309688"/>
                <a:gd name="connsiteX88" fmla="*/ 283260 w 962025"/>
                <a:gd name="connsiteY88" fmla="*/ 480484 h 1309688"/>
                <a:gd name="connsiteX89" fmla="*/ 275318 w 962025"/>
                <a:gd name="connsiteY89" fmla="*/ 483659 h 1309688"/>
                <a:gd name="connsiteX90" fmla="*/ 257317 w 962025"/>
                <a:gd name="connsiteY90" fmla="*/ 485775 h 1309688"/>
                <a:gd name="connsiteX91" fmla="*/ 230844 w 962025"/>
                <a:gd name="connsiteY91" fmla="*/ 484188 h 1309688"/>
                <a:gd name="connsiteX92" fmla="*/ 196429 w 962025"/>
                <a:gd name="connsiteY92" fmla="*/ 469900 h 1309688"/>
                <a:gd name="connsiteX93" fmla="*/ 175780 w 962025"/>
                <a:gd name="connsiteY93" fmla="*/ 452438 h 1309688"/>
                <a:gd name="connsiteX94" fmla="*/ 166250 w 962025"/>
                <a:gd name="connsiteY94" fmla="*/ 437621 h 1309688"/>
                <a:gd name="connsiteX95" fmla="*/ 162014 w 962025"/>
                <a:gd name="connsiteY95" fmla="*/ 430213 h 1309688"/>
                <a:gd name="connsiteX96" fmla="*/ 139248 w 962025"/>
                <a:gd name="connsiteY96" fmla="*/ 438679 h 1309688"/>
                <a:gd name="connsiteX97" fmla="*/ 99538 w 962025"/>
                <a:gd name="connsiteY97" fmla="*/ 465138 h 1309688"/>
                <a:gd name="connsiteX98" fmla="*/ 67771 w 962025"/>
                <a:gd name="connsiteY98" fmla="*/ 501121 h 1309688"/>
                <a:gd name="connsiteX99" fmla="*/ 43416 w 962025"/>
                <a:gd name="connsiteY99" fmla="*/ 544513 h 1309688"/>
                <a:gd name="connsiteX100" fmla="*/ 26473 w 962025"/>
                <a:gd name="connsiteY100" fmla="*/ 592667 h 1309688"/>
                <a:gd name="connsiteX101" fmla="*/ 18002 w 962025"/>
                <a:gd name="connsiteY101" fmla="*/ 643467 h 1309688"/>
                <a:gd name="connsiteX102" fmla="*/ 19061 w 962025"/>
                <a:gd name="connsiteY102" fmla="*/ 695855 h 1309688"/>
                <a:gd name="connsiteX103" fmla="*/ 28061 w 962025"/>
                <a:gd name="connsiteY103" fmla="*/ 747713 h 1309688"/>
                <a:gd name="connsiteX104" fmla="*/ 36533 w 962025"/>
                <a:gd name="connsiteY104" fmla="*/ 772055 h 1309688"/>
                <a:gd name="connsiteX105" fmla="*/ 47122 w 962025"/>
                <a:gd name="connsiteY105" fmla="*/ 797984 h 1309688"/>
                <a:gd name="connsiteX106" fmla="*/ 74654 w 962025"/>
                <a:gd name="connsiteY106" fmla="*/ 848784 h 1309688"/>
                <a:gd name="connsiteX107" fmla="*/ 108010 w 962025"/>
                <a:gd name="connsiteY107" fmla="*/ 896938 h 1309688"/>
                <a:gd name="connsiteX108" fmla="*/ 147719 w 962025"/>
                <a:gd name="connsiteY108" fmla="*/ 942446 h 1309688"/>
                <a:gd name="connsiteX109" fmla="*/ 192723 w 962025"/>
                <a:gd name="connsiteY109" fmla="*/ 983192 h 1309688"/>
                <a:gd name="connsiteX110" fmla="*/ 241433 w 962025"/>
                <a:gd name="connsiteY110" fmla="*/ 1017059 h 1309688"/>
                <a:gd name="connsiteX111" fmla="*/ 293849 w 962025"/>
                <a:gd name="connsiteY111" fmla="*/ 1045634 h 1309688"/>
                <a:gd name="connsiteX112" fmla="*/ 348383 w 962025"/>
                <a:gd name="connsiteY112" fmla="*/ 1064684 h 1309688"/>
                <a:gd name="connsiteX113" fmla="*/ 376445 w 962025"/>
                <a:gd name="connsiteY113" fmla="*/ 1070505 h 1309688"/>
                <a:gd name="connsiteX114" fmla="*/ 378033 w 962025"/>
                <a:gd name="connsiteY114" fmla="*/ 1058334 h 1309688"/>
                <a:gd name="connsiteX115" fmla="*/ 384916 w 962025"/>
                <a:gd name="connsiteY115" fmla="*/ 1037167 h 1309688"/>
                <a:gd name="connsiteX116" fmla="*/ 397623 w 962025"/>
                <a:gd name="connsiteY116" fmla="*/ 1016530 h 1309688"/>
                <a:gd name="connsiteX117" fmla="*/ 417742 w 962025"/>
                <a:gd name="connsiteY117" fmla="*/ 998009 h 1309688"/>
                <a:gd name="connsiteX118" fmla="*/ 429920 w 962025"/>
                <a:gd name="connsiteY118" fmla="*/ 990601 h 1309688"/>
                <a:gd name="connsiteX119" fmla="*/ 429920 w 962025"/>
                <a:gd name="connsiteY119" fmla="*/ 989013 h 1309688"/>
                <a:gd name="connsiteX120" fmla="*/ 431508 w 962025"/>
                <a:gd name="connsiteY120" fmla="*/ 988484 h 1309688"/>
                <a:gd name="connsiteX121" fmla="*/ 437332 w 962025"/>
                <a:gd name="connsiteY121" fmla="*/ 983721 h 1309688"/>
                <a:gd name="connsiteX122" fmla="*/ 449510 w 962025"/>
                <a:gd name="connsiteY122" fmla="*/ 980017 h 1309688"/>
                <a:gd name="connsiteX123" fmla="*/ 468041 w 962025"/>
                <a:gd name="connsiteY123" fmla="*/ 981605 h 1309688"/>
                <a:gd name="connsiteX124" fmla="*/ 487631 w 962025"/>
                <a:gd name="connsiteY124" fmla="*/ 995892 h 1309688"/>
                <a:gd name="connsiteX125" fmla="*/ 497691 w 962025"/>
                <a:gd name="connsiteY125" fmla="*/ 1018646 h 1309688"/>
                <a:gd name="connsiteX126" fmla="*/ 496632 w 962025"/>
                <a:gd name="connsiteY126" fmla="*/ 1032405 h 1309688"/>
                <a:gd name="connsiteX127" fmla="*/ 494514 w 962025"/>
                <a:gd name="connsiteY127" fmla="*/ 1042988 h 1309688"/>
                <a:gd name="connsiteX128" fmla="*/ 482336 w 962025"/>
                <a:gd name="connsiteY128" fmla="*/ 1063096 h 1309688"/>
                <a:gd name="connsiteX129" fmla="*/ 463276 w 962025"/>
                <a:gd name="connsiteY129" fmla="*/ 1076855 h 1309688"/>
                <a:gd name="connsiteX130" fmla="*/ 441039 w 962025"/>
                <a:gd name="connsiteY130" fmla="*/ 1083734 h 1309688"/>
                <a:gd name="connsiteX131" fmla="*/ 429920 w 962025"/>
                <a:gd name="connsiteY131" fmla="*/ 1083734 h 1309688"/>
                <a:gd name="connsiteX132" fmla="*/ 412448 w 962025"/>
                <a:gd name="connsiteY132" fmla="*/ 1084792 h 1309688"/>
                <a:gd name="connsiteX133" fmla="*/ 394976 w 962025"/>
                <a:gd name="connsiteY133" fmla="*/ 1084263 h 1309688"/>
                <a:gd name="connsiteX134" fmla="*/ 395505 w 962025"/>
                <a:gd name="connsiteY134" fmla="*/ 1102784 h 1309688"/>
                <a:gd name="connsiteX135" fmla="*/ 405565 w 962025"/>
                <a:gd name="connsiteY135" fmla="*/ 1139296 h 1309688"/>
                <a:gd name="connsiteX136" fmla="*/ 423037 w 962025"/>
                <a:gd name="connsiteY136" fmla="*/ 1174221 h 1309688"/>
                <a:gd name="connsiteX137" fmla="*/ 445804 w 962025"/>
                <a:gd name="connsiteY137" fmla="*/ 1203855 h 1309688"/>
                <a:gd name="connsiteX138" fmla="*/ 458511 w 962025"/>
                <a:gd name="connsiteY138" fmla="*/ 1216026 h 1309688"/>
                <a:gd name="connsiteX139" fmla="*/ 477042 w 962025"/>
                <a:gd name="connsiteY139" fmla="*/ 1231371 h 1309688"/>
                <a:gd name="connsiteX140" fmla="*/ 518339 w 962025"/>
                <a:gd name="connsiteY140" fmla="*/ 1254126 h 1309688"/>
                <a:gd name="connsiteX141" fmla="*/ 563343 w 962025"/>
                <a:gd name="connsiteY141" fmla="*/ 1271059 h 1309688"/>
                <a:gd name="connsiteX142" fmla="*/ 609406 w 962025"/>
                <a:gd name="connsiteY142" fmla="*/ 1280584 h 1309688"/>
                <a:gd name="connsiteX143" fmla="*/ 632702 w 962025"/>
                <a:gd name="connsiteY143" fmla="*/ 1283759 h 1309688"/>
                <a:gd name="connsiteX144" fmla="*/ 673471 w 962025"/>
                <a:gd name="connsiteY144" fmla="*/ 1287463 h 1309688"/>
                <a:gd name="connsiteX145" fmla="*/ 756066 w 962025"/>
                <a:gd name="connsiteY145" fmla="*/ 1285347 h 1309688"/>
                <a:gd name="connsiteX146" fmla="*/ 836014 w 962025"/>
                <a:gd name="connsiteY146" fmla="*/ 1273705 h 1309688"/>
                <a:gd name="connsiteX147" fmla="*/ 915962 w 962025"/>
                <a:gd name="connsiteY147" fmla="*/ 1254126 h 1309688"/>
                <a:gd name="connsiteX148" fmla="*/ 955142 w 962025"/>
                <a:gd name="connsiteY148" fmla="*/ 1241955 h 1309688"/>
                <a:gd name="connsiteX149" fmla="*/ 958848 w 962025"/>
                <a:gd name="connsiteY149" fmla="*/ 1241955 h 1309688"/>
                <a:gd name="connsiteX150" fmla="*/ 962025 w 962025"/>
                <a:gd name="connsiteY150" fmla="*/ 1247776 h 1309688"/>
                <a:gd name="connsiteX151" fmla="*/ 958848 w 962025"/>
                <a:gd name="connsiteY151" fmla="*/ 1250421 h 1309688"/>
                <a:gd name="connsiteX152" fmla="*/ 933434 w 962025"/>
                <a:gd name="connsiteY152" fmla="*/ 1261534 h 1309688"/>
                <a:gd name="connsiteX153" fmla="*/ 879430 w 962025"/>
                <a:gd name="connsiteY153" fmla="*/ 1281642 h 1309688"/>
                <a:gd name="connsiteX154" fmla="*/ 822248 w 962025"/>
                <a:gd name="connsiteY154" fmla="*/ 1295930 h 1309688"/>
                <a:gd name="connsiteX155" fmla="*/ 762949 w 962025"/>
                <a:gd name="connsiteY155" fmla="*/ 1305984 h 1309688"/>
                <a:gd name="connsiteX156" fmla="*/ 702591 w 962025"/>
                <a:gd name="connsiteY156" fmla="*/ 1309688 h 1309688"/>
                <a:gd name="connsiteX157" fmla="*/ 643292 w 962025"/>
                <a:gd name="connsiteY157" fmla="*/ 1306513 h 1309688"/>
                <a:gd name="connsiteX158" fmla="*/ 585051 w 962025"/>
                <a:gd name="connsiteY158" fmla="*/ 1297517 h 1309688"/>
                <a:gd name="connsiteX159" fmla="*/ 530517 w 962025"/>
                <a:gd name="connsiteY159" fmla="*/ 1280055 h 1309688"/>
                <a:gd name="connsiteX160" fmla="*/ 504574 w 962025"/>
                <a:gd name="connsiteY160" fmla="*/ 1268413 h 1309688"/>
                <a:gd name="connsiteX161" fmla="*/ 481807 w 962025"/>
                <a:gd name="connsiteY161" fmla="*/ 1255713 h 1309688"/>
                <a:gd name="connsiteX162" fmla="*/ 438391 w 962025"/>
                <a:gd name="connsiteY162" fmla="*/ 1216555 h 1309688"/>
                <a:gd name="connsiteX163" fmla="*/ 401329 w 962025"/>
                <a:gd name="connsiteY163" fmla="*/ 1166284 h 1309688"/>
                <a:gd name="connsiteX164" fmla="*/ 383328 w 962025"/>
                <a:gd name="connsiteY164" fmla="*/ 1124480 h 1309688"/>
                <a:gd name="connsiteX165" fmla="*/ 376974 w 962025"/>
                <a:gd name="connsiteY165" fmla="*/ 1096963 h 1309688"/>
                <a:gd name="connsiteX166" fmla="*/ 376445 w 962025"/>
                <a:gd name="connsiteY166" fmla="*/ 1083734 h 1309688"/>
                <a:gd name="connsiteX167" fmla="*/ 343618 w 962025"/>
                <a:gd name="connsiteY167" fmla="*/ 1077913 h 1309688"/>
                <a:gd name="connsiteX168" fmla="*/ 279554 w 962025"/>
                <a:gd name="connsiteY168" fmla="*/ 1056746 h 1309688"/>
                <a:gd name="connsiteX169" fmla="*/ 218666 w 962025"/>
                <a:gd name="connsiteY169" fmla="*/ 1023938 h 1309688"/>
                <a:gd name="connsiteX170" fmla="*/ 161485 w 962025"/>
                <a:gd name="connsiteY170" fmla="*/ 980546 h 1309688"/>
                <a:gd name="connsiteX171" fmla="*/ 111186 w 962025"/>
                <a:gd name="connsiteY171" fmla="*/ 928688 h 1309688"/>
                <a:gd name="connsiteX172" fmla="*/ 67771 w 962025"/>
                <a:gd name="connsiteY172" fmla="*/ 872067 h 1309688"/>
                <a:gd name="connsiteX173" fmla="*/ 34415 w 962025"/>
                <a:gd name="connsiteY173" fmla="*/ 811742 h 1309688"/>
                <a:gd name="connsiteX174" fmla="*/ 10589 w 962025"/>
                <a:gd name="connsiteY174" fmla="*/ 749300 h 1309688"/>
                <a:gd name="connsiteX175" fmla="*/ 4236 w 962025"/>
                <a:gd name="connsiteY175" fmla="*/ 718609 h 1309688"/>
                <a:gd name="connsiteX176" fmla="*/ 530 w 962025"/>
                <a:gd name="connsiteY176" fmla="*/ 695855 h 1309688"/>
                <a:gd name="connsiteX177" fmla="*/ 0 w 962025"/>
                <a:gd name="connsiteY177" fmla="*/ 649288 h 1309688"/>
                <a:gd name="connsiteX178" fmla="*/ 6883 w 962025"/>
                <a:gd name="connsiteY178" fmla="*/ 603779 h 1309688"/>
                <a:gd name="connsiteX179" fmla="*/ 20649 w 962025"/>
                <a:gd name="connsiteY179" fmla="*/ 559859 h 1309688"/>
                <a:gd name="connsiteX180" fmla="*/ 39709 w 962025"/>
                <a:gd name="connsiteY180" fmla="*/ 518584 h 1309688"/>
                <a:gd name="connsiteX181" fmla="*/ 65653 w 962025"/>
                <a:gd name="connsiteY181" fmla="*/ 482071 h 1309688"/>
                <a:gd name="connsiteX182" fmla="*/ 95832 w 962025"/>
                <a:gd name="connsiteY182" fmla="*/ 450850 h 1309688"/>
                <a:gd name="connsiteX183" fmla="*/ 131835 w 962025"/>
                <a:gd name="connsiteY183" fmla="*/ 427038 h 1309688"/>
                <a:gd name="connsiteX184" fmla="*/ 151425 w 962025"/>
                <a:gd name="connsiteY184" fmla="*/ 419100 h 1309688"/>
                <a:gd name="connsiteX185" fmla="*/ 140836 w 962025"/>
                <a:gd name="connsiteY185" fmla="*/ 402696 h 1309688"/>
                <a:gd name="connsiteX186" fmla="*/ 128658 w 962025"/>
                <a:gd name="connsiteY186" fmla="*/ 365654 h 1309688"/>
                <a:gd name="connsiteX187" fmla="*/ 127070 w 962025"/>
                <a:gd name="connsiteY187" fmla="*/ 323850 h 1309688"/>
                <a:gd name="connsiteX188" fmla="*/ 133953 w 962025"/>
                <a:gd name="connsiteY188" fmla="*/ 283104 h 1309688"/>
                <a:gd name="connsiteX189" fmla="*/ 139248 w 962025"/>
                <a:gd name="connsiteY189" fmla="*/ 264054 h 1309688"/>
                <a:gd name="connsiteX190" fmla="*/ 151425 w 962025"/>
                <a:gd name="connsiteY190" fmla="*/ 232304 h 1309688"/>
                <a:gd name="connsiteX191" fmla="*/ 185310 w 962025"/>
                <a:gd name="connsiteY191" fmla="*/ 173567 h 1309688"/>
                <a:gd name="connsiteX192" fmla="*/ 228726 w 962025"/>
                <a:gd name="connsiteY192" fmla="*/ 121708 h 1309688"/>
                <a:gd name="connsiteX193" fmla="*/ 280613 w 962025"/>
                <a:gd name="connsiteY193" fmla="*/ 78317 h 1309688"/>
                <a:gd name="connsiteX194" fmla="*/ 308674 w 962025"/>
                <a:gd name="connsiteY194" fmla="*/ 60325 h 1309688"/>
                <a:gd name="connsiteX195" fmla="*/ 341500 w 962025"/>
                <a:gd name="connsiteY195" fmla="*/ 41275 h 1309688"/>
                <a:gd name="connsiteX196" fmla="*/ 408212 w 962025"/>
                <a:gd name="connsiteY196" fmla="*/ 15346 h 1309688"/>
                <a:gd name="connsiteX197" fmla="*/ 478630 w 962025"/>
                <a:gd name="connsiteY197" fmla="*/ 1588 h 1309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Lst>
              <a:rect l="l" t="t" r="r" b="b"/>
              <a:pathLst>
                <a:path w="962025" h="1309688">
                  <a:moveTo>
                    <a:pt x="452967" y="989012"/>
                  </a:moveTo>
                  <a:lnTo>
                    <a:pt x="442912" y="990590"/>
                  </a:lnTo>
                  <a:lnTo>
                    <a:pt x="443971" y="994271"/>
                  </a:lnTo>
                  <a:lnTo>
                    <a:pt x="440796" y="997426"/>
                  </a:lnTo>
                  <a:lnTo>
                    <a:pt x="430212" y="1004788"/>
                  </a:lnTo>
                  <a:lnTo>
                    <a:pt x="413808" y="1022141"/>
                  </a:lnTo>
                  <a:lnTo>
                    <a:pt x="402696" y="1041073"/>
                  </a:lnTo>
                  <a:lnTo>
                    <a:pt x="396345" y="1061581"/>
                  </a:lnTo>
                  <a:lnTo>
                    <a:pt x="395287" y="1072098"/>
                  </a:lnTo>
                  <a:lnTo>
                    <a:pt x="397404" y="1073150"/>
                  </a:lnTo>
                  <a:lnTo>
                    <a:pt x="399520" y="1073150"/>
                  </a:lnTo>
                  <a:lnTo>
                    <a:pt x="395816" y="1069469"/>
                  </a:lnTo>
                  <a:lnTo>
                    <a:pt x="399520" y="1061055"/>
                  </a:lnTo>
                  <a:lnTo>
                    <a:pt x="404812" y="1061055"/>
                  </a:lnTo>
                  <a:lnTo>
                    <a:pt x="425450" y="1065262"/>
                  </a:lnTo>
                  <a:lnTo>
                    <a:pt x="446087" y="1064736"/>
                  </a:lnTo>
                  <a:lnTo>
                    <a:pt x="456671" y="1061581"/>
                  </a:lnTo>
                  <a:lnTo>
                    <a:pt x="473604" y="1049486"/>
                  </a:lnTo>
                  <a:lnTo>
                    <a:pt x="479425" y="1040547"/>
                  </a:lnTo>
                  <a:lnTo>
                    <a:pt x="482600" y="1030555"/>
                  </a:lnTo>
                  <a:lnTo>
                    <a:pt x="481013" y="1011624"/>
                  </a:lnTo>
                  <a:lnTo>
                    <a:pt x="470429" y="995848"/>
                  </a:lnTo>
                  <a:close/>
                  <a:moveTo>
                    <a:pt x="200132" y="420687"/>
                  </a:moveTo>
                  <a:lnTo>
                    <a:pt x="176212" y="425501"/>
                  </a:lnTo>
                  <a:lnTo>
                    <a:pt x="180465" y="430316"/>
                  </a:lnTo>
                  <a:lnTo>
                    <a:pt x="184186" y="434595"/>
                  </a:lnTo>
                  <a:lnTo>
                    <a:pt x="187906" y="437805"/>
                  </a:lnTo>
                  <a:lnTo>
                    <a:pt x="192691" y="439944"/>
                  </a:lnTo>
                  <a:lnTo>
                    <a:pt x="193754" y="442619"/>
                  </a:lnTo>
                  <a:lnTo>
                    <a:pt x="192691" y="443689"/>
                  </a:lnTo>
                  <a:lnTo>
                    <a:pt x="200132" y="451713"/>
                  </a:lnTo>
                  <a:lnTo>
                    <a:pt x="219269" y="462946"/>
                  </a:lnTo>
                  <a:lnTo>
                    <a:pt x="230963" y="467225"/>
                  </a:lnTo>
                  <a:lnTo>
                    <a:pt x="240531" y="469365"/>
                  </a:lnTo>
                  <a:lnTo>
                    <a:pt x="261262" y="469900"/>
                  </a:lnTo>
                  <a:lnTo>
                    <a:pt x="271362" y="467760"/>
                  </a:lnTo>
                  <a:lnTo>
                    <a:pt x="276677" y="467225"/>
                  </a:lnTo>
                  <a:lnTo>
                    <a:pt x="289435" y="460271"/>
                  </a:lnTo>
                  <a:lnTo>
                    <a:pt x="293687" y="455457"/>
                  </a:lnTo>
                  <a:lnTo>
                    <a:pt x="292092" y="441549"/>
                  </a:lnTo>
                  <a:lnTo>
                    <a:pt x="290498" y="427641"/>
                  </a:lnTo>
                  <a:lnTo>
                    <a:pt x="286777" y="427106"/>
                  </a:lnTo>
                  <a:lnTo>
                    <a:pt x="284119" y="429246"/>
                  </a:lnTo>
                  <a:lnTo>
                    <a:pt x="280398" y="429246"/>
                  </a:lnTo>
                  <a:lnTo>
                    <a:pt x="252225" y="422292"/>
                  </a:lnTo>
                  <a:close/>
                  <a:moveTo>
                    <a:pt x="548519" y="0"/>
                  </a:moveTo>
                  <a:lnTo>
                    <a:pt x="617348" y="10583"/>
                  </a:lnTo>
                  <a:lnTo>
                    <a:pt x="684589" y="32808"/>
                  </a:lnTo>
                  <a:lnTo>
                    <a:pt x="747065" y="66146"/>
                  </a:lnTo>
                  <a:lnTo>
                    <a:pt x="803188" y="110596"/>
                  </a:lnTo>
                  <a:lnTo>
                    <a:pt x="829131" y="137054"/>
                  </a:lnTo>
                  <a:lnTo>
                    <a:pt x="830720" y="140229"/>
                  </a:lnTo>
                  <a:lnTo>
                    <a:pt x="827013" y="143933"/>
                  </a:lnTo>
                  <a:lnTo>
                    <a:pt x="823837" y="142346"/>
                  </a:lnTo>
                  <a:lnTo>
                    <a:pt x="802658" y="122767"/>
                  </a:lnTo>
                  <a:lnTo>
                    <a:pt x="755007" y="87842"/>
                  </a:lnTo>
                  <a:lnTo>
                    <a:pt x="704709" y="59267"/>
                  </a:lnTo>
                  <a:lnTo>
                    <a:pt x="650704" y="37571"/>
                  </a:lnTo>
                  <a:lnTo>
                    <a:pt x="595111" y="23813"/>
                  </a:lnTo>
                  <a:lnTo>
                    <a:pt x="537929" y="16933"/>
                  </a:lnTo>
                  <a:lnTo>
                    <a:pt x="480218" y="19050"/>
                  </a:lnTo>
                  <a:lnTo>
                    <a:pt x="421978" y="29633"/>
                  </a:lnTo>
                  <a:lnTo>
                    <a:pt x="393917" y="39158"/>
                  </a:lnTo>
                  <a:lnTo>
                    <a:pt x="364267" y="50271"/>
                  </a:lnTo>
                  <a:lnTo>
                    <a:pt x="308674" y="79904"/>
                  </a:lnTo>
                  <a:lnTo>
                    <a:pt x="257317" y="118004"/>
                  </a:lnTo>
                  <a:lnTo>
                    <a:pt x="213372" y="164571"/>
                  </a:lnTo>
                  <a:lnTo>
                    <a:pt x="194311" y="189442"/>
                  </a:lnTo>
                  <a:lnTo>
                    <a:pt x="180016" y="213254"/>
                  </a:lnTo>
                  <a:lnTo>
                    <a:pt x="153013" y="270404"/>
                  </a:lnTo>
                  <a:lnTo>
                    <a:pt x="141895" y="316971"/>
                  </a:lnTo>
                  <a:lnTo>
                    <a:pt x="139248" y="347134"/>
                  </a:lnTo>
                  <a:lnTo>
                    <a:pt x="142954" y="376767"/>
                  </a:lnTo>
                  <a:lnTo>
                    <a:pt x="153013" y="403754"/>
                  </a:lnTo>
                  <a:lnTo>
                    <a:pt x="161485" y="414867"/>
                  </a:lnTo>
                  <a:lnTo>
                    <a:pt x="173662" y="412221"/>
                  </a:lnTo>
                  <a:lnTo>
                    <a:pt x="199606" y="407459"/>
                  </a:lnTo>
                  <a:lnTo>
                    <a:pt x="227138" y="406400"/>
                  </a:lnTo>
                  <a:lnTo>
                    <a:pt x="255199" y="410634"/>
                  </a:lnTo>
                  <a:lnTo>
                    <a:pt x="270553" y="414338"/>
                  </a:lnTo>
                  <a:lnTo>
                    <a:pt x="277436" y="413279"/>
                  </a:lnTo>
                  <a:lnTo>
                    <a:pt x="289614" y="416454"/>
                  </a:lnTo>
                  <a:lnTo>
                    <a:pt x="298614" y="423334"/>
                  </a:lnTo>
                  <a:lnTo>
                    <a:pt x="304968" y="433388"/>
                  </a:lnTo>
                  <a:lnTo>
                    <a:pt x="307086" y="444500"/>
                  </a:lnTo>
                  <a:lnTo>
                    <a:pt x="305497" y="456671"/>
                  </a:lnTo>
                  <a:lnTo>
                    <a:pt x="300203" y="467784"/>
                  </a:lnTo>
                  <a:lnTo>
                    <a:pt x="290143" y="476779"/>
                  </a:lnTo>
                  <a:lnTo>
                    <a:pt x="283260" y="480484"/>
                  </a:lnTo>
                  <a:lnTo>
                    <a:pt x="275318" y="483659"/>
                  </a:lnTo>
                  <a:lnTo>
                    <a:pt x="257317" y="485775"/>
                  </a:lnTo>
                  <a:lnTo>
                    <a:pt x="230844" y="484188"/>
                  </a:lnTo>
                  <a:lnTo>
                    <a:pt x="196429" y="469900"/>
                  </a:lnTo>
                  <a:lnTo>
                    <a:pt x="175780" y="452438"/>
                  </a:lnTo>
                  <a:lnTo>
                    <a:pt x="166250" y="437621"/>
                  </a:lnTo>
                  <a:lnTo>
                    <a:pt x="162014" y="430213"/>
                  </a:lnTo>
                  <a:lnTo>
                    <a:pt x="139248" y="438679"/>
                  </a:lnTo>
                  <a:lnTo>
                    <a:pt x="99538" y="465138"/>
                  </a:lnTo>
                  <a:lnTo>
                    <a:pt x="67771" y="501121"/>
                  </a:lnTo>
                  <a:lnTo>
                    <a:pt x="43416" y="544513"/>
                  </a:lnTo>
                  <a:lnTo>
                    <a:pt x="26473" y="592667"/>
                  </a:lnTo>
                  <a:lnTo>
                    <a:pt x="18002" y="643467"/>
                  </a:lnTo>
                  <a:lnTo>
                    <a:pt x="19061" y="695855"/>
                  </a:lnTo>
                  <a:lnTo>
                    <a:pt x="28061" y="747713"/>
                  </a:lnTo>
                  <a:lnTo>
                    <a:pt x="36533" y="772055"/>
                  </a:lnTo>
                  <a:lnTo>
                    <a:pt x="47122" y="797984"/>
                  </a:lnTo>
                  <a:lnTo>
                    <a:pt x="74654" y="848784"/>
                  </a:lnTo>
                  <a:lnTo>
                    <a:pt x="108010" y="896938"/>
                  </a:lnTo>
                  <a:lnTo>
                    <a:pt x="147719" y="942446"/>
                  </a:lnTo>
                  <a:lnTo>
                    <a:pt x="192723" y="983192"/>
                  </a:lnTo>
                  <a:lnTo>
                    <a:pt x="241433" y="1017059"/>
                  </a:lnTo>
                  <a:lnTo>
                    <a:pt x="293849" y="1045634"/>
                  </a:lnTo>
                  <a:lnTo>
                    <a:pt x="348383" y="1064684"/>
                  </a:lnTo>
                  <a:lnTo>
                    <a:pt x="376445" y="1070505"/>
                  </a:lnTo>
                  <a:lnTo>
                    <a:pt x="378033" y="1058334"/>
                  </a:lnTo>
                  <a:lnTo>
                    <a:pt x="384916" y="1037167"/>
                  </a:lnTo>
                  <a:lnTo>
                    <a:pt x="397623" y="1016530"/>
                  </a:lnTo>
                  <a:lnTo>
                    <a:pt x="417742" y="998009"/>
                  </a:lnTo>
                  <a:lnTo>
                    <a:pt x="429920" y="990601"/>
                  </a:lnTo>
                  <a:lnTo>
                    <a:pt x="429920" y="989013"/>
                  </a:lnTo>
                  <a:lnTo>
                    <a:pt x="431508" y="988484"/>
                  </a:lnTo>
                  <a:lnTo>
                    <a:pt x="437332" y="983721"/>
                  </a:lnTo>
                  <a:lnTo>
                    <a:pt x="449510" y="980017"/>
                  </a:lnTo>
                  <a:lnTo>
                    <a:pt x="468041" y="981605"/>
                  </a:lnTo>
                  <a:lnTo>
                    <a:pt x="487631" y="995892"/>
                  </a:lnTo>
                  <a:lnTo>
                    <a:pt x="497691" y="1018646"/>
                  </a:lnTo>
                  <a:lnTo>
                    <a:pt x="496632" y="1032405"/>
                  </a:lnTo>
                  <a:lnTo>
                    <a:pt x="494514" y="1042988"/>
                  </a:lnTo>
                  <a:lnTo>
                    <a:pt x="482336" y="1063096"/>
                  </a:lnTo>
                  <a:lnTo>
                    <a:pt x="463276" y="1076855"/>
                  </a:lnTo>
                  <a:lnTo>
                    <a:pt x="441039" y="1083734"/>
                  </a:lnTo>
                  <a:lnTo>
                    <a:pt x="429920" y="1083734"/>
                  </a:lnTo>
                  <a:lnTo>
                    <a:pt x="412448" y="1084792"/>
                  </a:lnTo>
                  <a:lnTo>
                    <a:pt x="394976" y="1084263"/>
                  </a:lnTo>
                  <a:lnTo>
                    <a:pt x="395505" y="1102784"/>
                  </a:lnTo>
                  <a:lnTo>
                    <a:pt x="405565" y="1139296"/>
                  </a:lnTo>
                  <a:lnTo>
                    <a:pt x="423037" y="1174221"/>
                  </a:lnTo>
                  <a:lnTo>
                    <a:pt x="445804" y="1203855"/>
                  </a:lnTo>
                  <a:lnTo>
                    <a:pt x="458511" y="1216026"/>
                  </a:lnTo>
                  <a:lnTo>
                    <a:pt x="477042" y="1231371"/>
                  </a:lnTo>
                  <a:lnTo>
                    <a:pt x="518339" y="1254126"/>
                  </a:lnTo>
                  <a:lnTo>
                    <a:pt x="563343" y="1271059"/>
                  </a:lnTo>
                  <a:lnTo>
                    <a:pt x="609406" y="1280584"/>
                  </a:lnTo>
                  <a:lnTo>
                    <a:pt x="632702" y="1283759"/>
                  </a:lnTo>
                  <a:lnTo>
                    <a:pt x="673471" y="1287463"/>
                  </a:lnTo>
                  <a:lnTo>
                    <a:pt x="756066" y="1285347"/>
                  </a:lnTo>
                  <a:lnTo>
                    <a:pt x="836014" y="1273705"/>
                  </a:lnTo>
                  <a:lnTo>
                    <a:pt x="915962" y="1254126"/>
                  </a:lnTo>
                  <a:lnTo>
                    <a:pt x="955142" y="1241955"/>
                  </a:lnTo>
                  <a:lnTo>
                    <a:pt x="958848" y="1241955"/>
                  </a:lnTo>
                  <a:lnTo>
                    <a:pt x="962025" y="1247776"/>
                  </a:lnTo>
                  <a:lnTo>
                    <a:pt x="958848" y="1250421"/>
                  </a:lnTo>
                  <a:lnTo>
                    <a:pt x="933434" y="1261534"/>
                  </a:lnTo>
                  <a:lnTo>
                    <a:pt x="879430" y="1281642"/>
                  </a:lnTo>
                  <a:lnTo>
                    <a:pt x="822248" y="1295930"/>
                  </a:lnTo>
                  <a:lnTo>
                    <a:pt x="762949" y="1305984"/>
                  </a:lnTo>
                  <a:lnTo>
                    <a:pt x="702591" y="1309688"/>
                  </a:lnTo>
                  <a:lnTo>
                    <a:pt x="643292" y="1306513"/>
                  </a:lnTo>
                  <a:lnTo>
                    <a:pt x="585051" y="1297517"/>
                  </a:lnTo>
                  <a:lnTo>
                    <a:pt x="530517" y="1280055"/>
                  </a:lnTo>
                  <a:lnTo>
                    <a:pt x="504574" y="1268413"/>
                  </a:lnTo>
                  <a:lnTo>
                    <a:pt x="481807" y="1255713"/>
                  </a:lnTo>
                  <a:lnTo>
                    <a:pt x="438391" y="1216555"/>
                  </a:lnTo>
                  <a:lnTo>
                    <a:pt x="401329" y="1166284"/>
                  </a:lnTo>
                  <a:lnTo>
                    <a:pt x="383328" y="1124480"/>
                  </a:lnTo>
                  <a:lnTo>
                    <a:pt x="376974" y="1096963"/>
                  </a:lnTo>
                  <a:lnTo>
                    <a:pt x="376445" y="1083734"/>
                  </a:lnTo>
                  <a:lnTo>
                    <a:pt x="343618" y="1077913"/>
                  </a:lnTo>
                  <a:lnTo>
                    <a:pt x="279554" y="1056746"/>
                  </a:lnTo>
                  <a:lnTo>
                    <a:pt x="218666" y="1023938"/>
                  </a:lnTo>
                  <a:lnTo>
                    <a:pt x="161485" y="980546"/>
                  </a:lnTo>
                  <a:lnTo>
                    <a:pt x="111186" y="928688"/>
                  </a:lnTo>
                  <a:lnTo>
                    <a:pt x="67771" y="872067"/>
                  </a:lnTo>
                  <a:lnTo>
                    <a:pt x="34415" y="811742"/>
                  </a:lnTo>
                  <a:lnTo>
                    <a:pt x="10589" y="749300"/>
                  </a:lnTo>
                  <a:lnTo>
                    <a:pt x="4236" y="718609"/>
                  </a:lnTo>
                  <a:lnTo>
                    <a:pt x="530" y="695855"/>
                  </a:lnTo>
                  <a:lnTo>
                    <a:pt x="0" y="649288"/>
                  </a:lnTo>
                  <a:lnTo>
                    <a:pt x="6883" y="603779"/>
                  </a:lnTo>
                  <a:lnTo>
                    <a:pt x="20649" y="559859"/>
                  </a:lnTo>
                  <a:lnTo>
                    <a:pt x="39709" y="518584"/>
                  </a:lnTo>
                  <a:lnTo>
                    <a:pt x="65653" y="482071"/>
                  </a:lnTo>
                  <a:lnTo>
                    <a:pt x="95832" y="450850"/>
                  </a:lnTo>
                  <a:lnTo>
                    <a:pt x="131835" y="427038"/>
                  </a:lnTo>
                  <a:lnTo>
                    <a:pt x="151425" y="419100"/>
                  </a:lnTo>
                  <a:lnTo>
                    <a:pt x="140836" y="402696"/>
                  </a:lnTo>
                  <a:lnTo>
                    <a:pt x="128658" y="365654"/>
                  </a:lnTo>
                  <a:lnTo>
                    <a:pt x="127070" y="323850"/>
                  </a:lnTo>
                  <a:lnTo>
                    <a:pt x="133953" y="283104"/>
                  </a:lnTo>
                  <a:lnTo>
                    <a:pt x="139248" y="264054"/>
                  </a:lnTo>
                  <a:lnTo>
                    <a:pt x="151425" y="232304"/>
                  </a:lnTo>
                  <a:lnTo>
                    <a:pt x="185310" y="173567"/>
                  </a:lnTo>
                  <a:lnTo>
                    <a:pt x="228726" y="121708"/>
                  </a:lnTo>
                  <a:lnTo>
                    <a:pt x="280613" y="78317"/>
                  </a:lnTo>
                  <a:lnTo>
                    <a:pt x="308674" y="60325"/>
                  </a:lnTo>
                  <a:lnTo>
                    <a:pt x="341500" y="41275"/>
                  </a:lnTo>
                  <a:lnTo>
                    <a:pt x="408212" y="15346"/>
                  </a:lnTo>
                  <a:lnTo>
                    <a:pt x="478630" y="1588"/>
                  </a:lnTo>
                  <a:close/>
                </a:path>
              </a:pathLst>
            </a:custGeom>
            <a:solidFill>
              <a:schemeClr val="tx2"/>
            </a:solidFill>
            <a:ln>
              <a:noFill/>
            </a:ln>
          </p:spPr>
          <p:txBody>
            <a:bodyPr vert="horz" wrap="square" lIns="91440" tIns="45720" rIns="91440" bIns="45720" numCol="1" anchor="t" anchorCtr="0" compatLnSpc="1">
              <a:prstTxWarp prst="textNoShape">
                <a:avLst/>
              </a:prstTxWarp>
              <a:noAutofit/>
            </a:bodyPr>
            <a:lstStyle/>
            <a:p>
              <a:endParaRPr lang="en-US" sz="3200"/>
            </a:p>
          </p:txBody>
        </p:sp>
        <p:sp>
          <p:nvSpPr>
            <p:cNvPr id="21" name="Freeform 128">
              <a:extLst>
                <a:ext uri="{FF2B5EF4-FFF2-40B4-BE49-F238E27FC236}">
                  <a16:creationId xmlns:a16="http://schemas.microsoft.com/office/drawing/2014/main" id="{3C82FF05-0A01-FC3F-E9CB-BB141AA97AFB}"/>
                </a:ext>
              </a:extLst>
            </p:cNvPr>
            <p:cNvSpPr>
              <a:spLocks/>
            </p:cNvSpPr>
            <p:nvPr/>
          </p:nvSpPr>
          <p:spPr bwMode="auto">
            <a:xfrm>
              <a:off x="4495662" y="1734439"/>
              <a:ext cx="1402385" cy="763232"/>
            </a:xfrm>
            <a:custGeom>
              <a:avLst/>
              <a:gdLst>
                <a:gd name="T0" fmla="*/ 2875 w 2892"/>
                <a:gd name="T1" fmla="*/ 710 h 1574"/>
                <a:gd name="T2" fmla="*/ 2812 w 2892"/>
                <a:gd name="T3" fmla="*/ 552 h 1574"/>
                <a:gd name="T4" fmla="*/ 2710 w 2892"/>
                <a:gd name="T5" fmla="*/ 417 h 1574"/>
                <a:gd name="T6" fmla="*/ 2579 w 2892"/>
                <a:gd name="T7" fmla="*/ 305 h 1574"/>
                <a:gd name="T8" fmla="*/ 2469 w 2892"/>
                <a:gd name="T9" fmla="*/ 237 h 1574"/>
                <a:gd name="T10" fmla="*/ 2200 w 2892"/>
                <a:gd name="T11" fmla="*/ 119 h 1574"/>
                <a:gd name="T12" fmla="*/ 1814 w 2892"/>
                <a:gd name="T13" fmla="*/ 27 h 1574"/>
                <a:gd name="T14" fmla="*/ 1417 w 2892"/>
                <a:gd name="T15" fmla="*/ 0 h 1574"/>
                <a:gd name="T16" fmla="*/ 1024 w 2892"/>
                <a:gd name="T17" fmla="*/ 34 h 1574"/>
                <a:gd name="T18" fmla="*/ 830 w 2892"/>
                <a:gd name="T19" fmla="*/ 71 h 1574"/>
                <a:gd name="T20" fmla="*/ 477 w 2892"/>
                <a:gd name="T21" fmla="*/ 188 h 1574"/>
                <a:gd name="T22" fmla="*/ 296 w 2892"/>
                <a:gd name="T23" fmla="*/ 294 h 1574"/>
                <a:gd name="T24" fmla="*/ 182 w 2892"/>
                <a:gd name="T25" fmla="*/ 399 h 1574"/>
                <a:gd name="T26" fmla="*/ 111 w 2892"/>
                <a:gd name="T27" fmla="*/ 496 h 1574"/>
                <a:gd name="T28" fmla="*/ 42 w 2892"/>
                <a:gd name="T29" fmla="*/ 644 h 1574"/>
                <a:gd name="T30" fmla="*/ 8 w 2892"/>
                <a:gd name="T31" fmla="*/ 804 h 1574"/>
                <a:gd name="T32" fmla="*/ 18 w 2892"/>
                <a:gd name="T33" fmla="*/ 963 h 1574"/>
                <a:gd name="T34" fmla="*/ 15 w 2892"/>
                <a:gd name="T35" fmla="*/ 1015 h 1574"/>
                <a:gd name="T36" fmla="*/ 0 w 2892"/>
                <a:gd name="T37" fmla="*/ 1077 h 1574"/>
                <a:gd name="T38" fmla="*/ 26 w 2892"/>
                <a:gd name="T39" fmla="*/ 1188 h 1574"/>
                <a:gd name="T40" fmla="*/ 107 w 2892"/>
                <a:gd name="T41" fmla="*/ 1300 h 1574"/>
                <a:gd name="T42" fmla="*/ 224 w 2892"/>
                <a:gd name="T43" fmla="*/ 1381 h 1574"/>
                <a:gd name="T44" fmla="*/ 396 w 2892"/>
                <a:gd name="T45" fmla="*/ 1445 h 1574"/>
                <a:gd name="T46" fmla="*/ 697 w 2892"/>
                <a:gd name="T47" fmla="*/ 1515 h 1574"/>
                <a:gd name="T48" fmla="*/ 1105 w 2892"/>
                <a:gd name="T49" fmla="*/ 1565 h 1574"/>
                <a:gd name="T50" fmla="*/ 1313 w 2892"/>
                <a:gd name="T51" fmla="*/ 1574 h 1574"/>
                <a:gd name="T52" fmla="*/ 1734 w 2892"/>
                <a:gd name="T53" fmla="*/ 1555 h 1574"/>
                <a:gd name="T54" fmla="*/ 2047 w 2892"/>
                <a:gd name="T55" fmla="*/ 1510 h 1574"/>
                <a:gd name="T56" fmla="*/ 2292 w 2892"/>
                <a:gd name="T57" fmla="*/ 1457 h 1574"/>
                <a:gd name="T58" fmla="*/ 2561 w 2892"/>
                <a:gd name="T59" fmla="*/ 1349 h 1574"/>
                <a:gd name="T60" fmla="*/ 2666 w 2892"/>
                <a:gd name="T61" fmla="*/ 1280 h 1574"/>
                <a:gd name="T62" fmla="*/ 2751 w 2892"/>
                <a:gd name="T63" fmla="*/ 1204 h 1574"/>
                <a:gd name="T64" fmla="*/ 2836 w 2892"/>
                <a:gd name="T65" fmla="*/ 1081 h 1574"/>
                <a:gd name="T66" fmla="*/ 2884 w 2892"/>
                <a:gd name="T67" fmla="*/ 943 h 1574"/>
                <a:gd name="T68" fmla="*/ 2891 w 2892"/>
                <a:gd name="T69" fmla="*/ 792 h 15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892" h="1574">
                  <a:moveTo>
                    <a:pt x="2885" y="753"/>
                  </a:moveTo>
                  <a:lnTo>
                    <a:pt x="2875" y="710"/>
                  </a:lnTo>
                  <a:lnTo>
                    <a:pt x="2849" y="628"/>
                  </a:lnTo>
                  <a:lnTo>
                    <a:pt x="2812" y="552"/>
                  </a:lnTo>
                  <a:lnTo>
                    <a:pt x="2764" y="482"/>
                  </a:lnTo>
                  <a:lnTo>
                    <a:pt x="2710" y="417"/>
                  </a:lnTo>
                  <a:lnTo>
                    <a:pt x="2648" y="356"/>
                  </a:lnTo>
                  <a:lnTo>
                    <a:pt x="2579" y="305"/>
                  </a:lnTo>
                  <a:lnTo>
                    <a:pt x="2507" y="257"/>
                  </a:lnTo>
                  <a:lnTo>
                    <a:pt x="2469" y="237"/>
                  </a:lnTo>
                  <a:lnTo>
                    <a:pt x="2383" y="192"/>
                  </a:lnTo>
                  <a:lnTo>
                    <a:pt x="2200" y="119"/>
                  </a:lnTo>
                  <a:lnTo>
                    <a:pt x="2010" y="64"/>
                  </a:lnTo>
                  <a:lnTo>
                    <a:pt x="1814" y="27"/>
                  </a:lnTo>
                  <a:lnTo>
                    <a:pt x="1616" y="5"/>
                  </a:lnTo>
                  <a:lnTo>
                    <a:pt x="1417" y="0"/>
                  </a:lnTo>
                  <a:lnTo>
                    <a:pt x="1218" y="10"/>
                  </a:lnTo>
                  <a:lnTo>
                    <a:pt x="1024" y="34"/>
                  </a:lnTo>
                  <a:lnTo>
                    <a:pt x="929" y="51"/>
                  </a:lnTo>
                  <a:lnTo>
                    <a:pt x="830" y="71"/>
                  </a:lnTo>
                  <a:lnTo>
                    <a:pt x="625" y="129"/>
                  </a:lnTo>
                  <a:lnTo>
                    <a:pt x="477" y="188"/>
                  </a:lnTo>
                  <a:lnTo>
                    <a:pt x="383" y="237"/>
                  </a:lnTo>
                  <a:lnTo>
                    <a:pt x="296" y="294"/>
                  </a:lnTo>
                  <a:lnTo>
                    <a:pt x="216" y="362"/>
                  </a:lnTo>
                  <a:lnTo>
                    <a:pt x="182" y="399"/>
                  </a:lnTo>
                  <a:lnTo>
                    <a:pt x="156" y="430"/>
                  </a:lnTo>
                  <a:lnTo>
                    <a:pt x="111" y="496"/>
                  </a:lnTo>
                  <a:lnTo>
                    <a:pt x="72" y="568"/>
                  </a:lnTo>
                  <a:lnTo>
                    <a:pt x="42" y="644"/>
                  </a:lnTo>
                  <a:lnTo>
                    <a:pt x="19" y="723"/>
                  </a:lnTo>
                  <a:lnTo>
                    <a:pt x="8" y="804"/>
                  </a:lnTo>
                  <a:lnTo>
                    <a:pt x="6" y="884"/>
                  </a:lnTo>
                  <a:lnTo>
                    <a:pt x="18" y="963"/>
                  </a:lnTo>
                  <a:lnTo>
                    <a:pt x="28" y="1001"/>
                  </a:lnTo>
                  <a:lnTo>
                    <a:pt x="15" y="1015"/>
                  </a:lnTo>
                  <a:lnTo>
                    <a:pt x="0" y="1053"/>
                  </a:lnTo>
                  <a:lnTo>
                    <a:pt x="0" y="1077"/>
                  </a:lnTo>
                  <a:lnTo>
                    <a:pt x="5" y="1117"/>
                  </a:lnTo>
                  <a:lnTo>
                    <a:pt x="26" y="1188"/>
                  </a:lnTo>
                  <a:lnTo>
                    <a:pt x="61" y="1248"/>
                  </a:lnTo>
                  <a:lnTo>
                    <a:pt x="107" y="1300"/>
                  </a:lnTo>
                  <a:lnTo>
                    <a:pt x="162" y="1345"/>
                  </a:lnTo>
                  <a:lnTo>
                    <a:pt x="224" y="1381"/>
                  </a:lnTo>
                  <a:lnTo>
                    <a:pt x="326" y="1424"/>
                  </a:lnTo>
                  <a:lnTo>
                    <a:pt x="396" y="1445"/>
                  </a:lnTo>
                  <a:lnTo>
                    <a:pt x="496" y="1471"/>
                  </a:lnTo>
                  <a:lnTo>
                    <a:pt x="697" y="1515"/>
                  </a:lnTo>
                  <a:lnTo>
                    <a:pt x="900" y="1545"/>
                  </a:lnTo>
                  <a:lnTo>
                    <a:pt x="1105" y="1565"/>
                  </a:lnTo>
                  <a:lnTo>
                    <a:pt x="1207" y="1571"/>
                  </a:lnTo>
                  <a:lnTo>
                    <a:pt x="1313" y="1574"/>
                  </a:lnTo>
                  <a:lnTo>
                    <a:pt x="1523" y="1571"/>
                  </a:lnTo>
                  <a:lnTo>
                    <a:pt x="1734" y="1555"/>
                  </a:lnTo>
                  <a:lnTo>
                    <a:pt x="1944" y="1529"/>
                  </a:lnTo>
                  <a:lnTo>
                    <a:pt x="2047" y="1510"/>
                  </a:lnTo>
                  <a:lnTo>
                    <a:pt x="2130" y="1496"/>
                  </a:lnTo>
                  <a:lnTo>
                    <a:pt x="2292" y="1457"/>
                  </a:lnTo>
                  <a:lnTo>
                    <a:pt x="2451" y="1404"/>
                  </a:lnTo>
                  <a:lnTo>
                    <a:pt x="2561" y="1349"/>
                  </a:lnTo>
                  <a:lnTo>
                    <a:pt x="2632" y="1306"/>
                  </a:lnTo>
                  <a:lnTo>
                    <a:pt x="2666" y="1280"/>
                  </a:lnTo>
                  <a:lnTo>
                    <a:pt x="2697" y="1257"/>
                  </a:lnTo>
                  <a:lnTo>
                    <a:pt x="2751" y="1204"/>
                  </a:lnTo>
                  <a:lnTo>
                    <a:pt x="2797" y="1145"/>
                  </a:lnTo>
                  <a:lnTo>
                    <a:pt x="2836" y="1081"/>
                  </a:lnTo>
                  <a:lnTo>
                    <a:pt x="2865" y="1014"/>
                  </a:lnTo>
                  <a:lnTo>
                    <a:pt x="2884" y="943"/>
                  </a:lnTo>
                  <a:lnTo>
                    <a:pt x="2892" y="869"/>
                  </a:lnTo>
                  <a:lnTo>
                    <a:pt x="2891" y="792"/>
                  </a:lnTo>
                  <a:lnTo>
                    <a:pt x="2885" y="753"/>
                  </a:lnTo>
                </a:path>
              </a:pathLst>
            </a:custGeom>
            <a:solidFill>
              <a:srgbClr val="A0C9CA"/>
            </a:solidFill>
            <a:ln>
              <a:noFill/>
            </a:ln>
          </p:spPr>
          <p:txBody>
            <a:bodyPr vert="horz" wrap="square" lIns="91440" tIns="45720" rIns="91440" bIns="45720" numCol="1" anchor="ctr" anchorCtr="0" compatLnSpc="1">
              <a:prstTxWarp prst="textNoShape">
                <a:avLst/>
              </a:prstTxWarp>
            </a:bodyPr>
            <a:lstStyle/>
            <a:p>
              <a:pPr algn="ctr" rtl="1">
                <a:lnSpc>
                  <a:spcPct val="115000"/>
                </a:lnSpc>
              </a:pPr>
              <a:r>
                <a:rPr lang="en-US" sz="3200" b="1" kern="1200">
                  <a:solidFill>
                    <a:srgbClr val="FFFFFF"/>
                  </a:solidFill>
                  <a:effectLst/>
                  <a:latin typeface="Calibri" panose="020F0502020204030204" pitchFamily="34" charset="0"/>
                  <a:ea typeface="Calibri" panose="020F0502020204030204" pitchFamily="34" charset="0"/>
                  <a:cs typeface="Arial" panose="020B0604020202020204" pitchFamily="34" charset="0"/>
                </a:rPr>
                <a:t>02</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28" name="TextBox 21">
              <a:extLst>
                <a:ext uri="{FF2B5EF4-FFF2-40B4-BE49-F238E27FC236}">
                  <a16:creationId xmlns:a16="http://schemas.microsoft.com/office/drawing/2014/main" id="{7A1B5133-A336-439D-6491-8D797652E903}"/>
                </a:ext>
              </a:extLst>
            </p:cNvPr>
            <p:cNvSpPr txBox="1"/>
            <p:nvPr/>
          </p:nvSpPr>
          <p:spPr>
            <a:xfrm>
              <a:off x="800790" y="1067263"/>
              <a:ext cx="2691119" cy="1145724"/>
            </a:xfrm>
            <a:prstGeom prst="rect">
              <a:avLst/>
            </a:prstGeom>
            <a:noFill/>
          </p:spPr>
          <p:txBody>
            <a:bodyPr wrap="square" lIns="0" rIns="0" rtlCol="0" anchor="ctr">
              <a:noAutofit/>
            </a:bodyPr>
            <a:lstStyle/>
            <a:p>
              <a:pPr algn="ctr" rtl="1">
                <a:lnSpc>
                  <a:spcPct val="115000"/>
                </a:lnSpc>
              </a:pPr>
              <a:r>
                <a:rPr lang="ar-EG"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التحقق من عدالة القوائم المالية</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36" name="Group 35">
            <a:extLst>
              <a:ext uri="{FF2B5EF4-FFF2-40B4-BE49-F238E27FC236}">
                <a16:creationId xmlns:a16="http://schemas.microsoft.com/office/drawing/2014/main" id="{3F772F0A-8442-3A0F-447F-2B38AA8EA068}"/>
              </a:ext>
            </a:extLst>
          </p:cNvPr>
          <p:cNvGrpSpPr/>
          <p:nvPr/>
        </p:nvGrpSpPr>
        <p:grpSpPr>
          <a:xfrm>
            <a:off x="816444" y="2588224"/>
            <a:ext cx="6015557" cy="1214868"/>
            <a:chOff x="816444" y="2588224"/>
            <a:chExt cx="6015557" cy="1214868"/>
          </a:xfrm>
        </p:grpSpPr>
        <p:sp>
          <p:nvSpPr>
            <p:cNvPr id="14" name="Freeform: Shape 13">
              <a:extLst>
                <a:ext uri="{FF2B5EF4-FFF2-40B4-BE49-F238E27FC236}">
                  <a16:creationId xmlns:a16="http://schemas.microsoft.com/office/drawing/2014/main" id="{D13708D2-C863-A89B-D573-306426DA31E9}"/>
                </a:ext>
              </a:extLst>
            </p:cNvPr>
            <p:cNvSpPr>
              <a:spLocks/>
            </p:cNvSpPr>
            <p:nvPr/>
          </p:nvSpPr>
          <p:spPr bwMode="auto">
            <a:xfrm>
              <a:off x="5623098" y="3160591"/>
              <a:ext cx="1208903" cy="412872"/>
            </a:xfrm>
            <a:custGeom>
              <a:avLst/>
              <a:gdLst>
                <a:gd name="connsiteX0" fmla="*/ 340949 w 1319213"/>
                <a:gd name="connsiteY0" fmla="*/ 307975 h 450850"/>
                <a:gd name="connsiteX1" fmla="*/ 333987 w 1319213"/>
                <a:gd name="connsiteY1" fmla="*/ 321671 h 450850"/>
                <a:gd name="connsiteX2" fmla="*/ 327025 w 1319213"/>
                <a:gd name="connsiteY2" fmla="*/ 350643 h 450850"/>
                <a:gd name="connsiteX3" fmla="*/ 330239 w 1319213"/>
                <a:gd name="connsiteY3" fmla="*/ 379088 h 450850"/>
                <a:gd name="connsiteX4" fmla="*/ 344698 w 1319213"/>
                <a:gd name="connsiteY4" fmla="*/ 408587 h 450850"/>
                <a:gd name="connsiteX5" fmla="*/ 358087 w 1319213"/>
                <a:gd name="connsiteY5" fmla="*/ 423336 h 450850"/>
                <a:gd name="connsiteX6" fmla="*/ 359693 w 1319213"/>
                <a:gd name="connsiteY6" fmla="*/ 422283 h 450850"/>
                <a:gd name="connsiteX7" fmla="*/ 361300 w 1319213"/>
                <a:gd name="connsiteY7" fmla="*/ 423863 h 450850"/>
                <a:gd name="connsiteX8" fmla="*/ 378973 w 1319213"/>
                <a:gd name="connsiteY8" fmla="*/ 423336 h 450850"/>
                <a:gd name="connsiteX9" fmla="*/ 403608 w 1319213"/>
                <a:gd name="connsiteY9" fmla="*/ 417015 h 450850"/>
                <a:gd name="connsiteX10" fmla="*/ 415925 w 1319213"/>
                <a:gd name="connsiteY10" fmla="*/ 405953 h 450850"/>
                <a:gd name="connsiteX11" fmla="*/ 414854 w 1319213"/>
                <a:gd name="connsiteY11" fmla="*/ 389097 h 450850"/>
                <a:gd name="connsiteX12" fmla="*/ 409499 w 1319213"/>
                <a:gd name="connsiteY12" fmla="*/ 378561 h 450850"/>
                <a:gd name="connsiteX13" fmla="*/ 406821 w 1319213"/>
                <a:gd name="connsiteY13" fmla="*/ 365392 h 450850"/>
                <a:gd name="connsiteX14" fmla="*/ 393432 w 1319213"/>
                <a:gd name="connsiteY14" fmla="*/ 343795 h 450850"/>
                <a:gd name="connsiteX15" fmla="*/ 382722 w 1319213"/>
                <a:gd name="connsiteY15" fmla="*/ 334313 h 450850"/>
                <a:gd name="connsiteX16" fmla="*/ 362907 w 1319213"/>
                <a:gd name="connsiteY16" fmla="*/ 319564 h 450850"/>
                <a:gd name="connsiteX17" fmla="*/ 773971 w 1319213"/>
                <a:gd name="connsiteY17" fmla="*/ 165100 h 450850"/>
                <a:gd name="connsiteX18" fmla="*/ 762407 w 1319213"/>
                <a:gd name="connsiteY18" fmla="*/ 179388 h 450850"/>
                <a:gd name="connsiteX19" fmla="*/ 747165 w 1319213"/>
                <a:gd name="connsiteY19" fmla="*/ 208492 h 450850"/>
                <a:gd name="connsiteX20" fmla="*/ 744537 w 1319213"/>
                <a:gd name="connsiteY20" fmla="*/ 230188 h 450850"/>
                <a:gd name="connsiteX21" fmla="*/ 746640 w 1319213"/>
                <a:gd name="connsiteY21" fmla="*/ 243946 h 450850"/>
                <a:gd name="connsiteX22" fmla="*/ 753472 w 1319213"/>
                <a:gd name="connsiteY22" fmla="*/ 257175 h 450850"/>
                <a:gd name="connsiteX23" fmla="*/ 765035 w 1319213"/>
                <a:gd name="connsiteY23" fmla="*/ 269346 h 450850"/>
                <a:gd name="connsiteX24" fmla="*/ 772394 w 1319213"/>
                <a:gd name="connsiteY24" fmla="*/ 274638 h 450850"/>
                <a:gd name="connsiteX25" fmla="*/ 783957 w 1319213"/>
                <a:gd name="connsiteY25" fmla="*/ 276225 h 450850"/>
                <a:gd name="connsiteX26" fmla="*/ 802878 w 1319213"/>
                <a:gd name="connsiteY26" fmla="*/ 268288 h 450850"/>
                <a:gd name="connsiteX27" fmla="*/ 816018 w 1319213"/>
                <a:gd name="connsiteY27" fmla="*/ 253471 h 450850"/>
                <a:gd name="connsiteX28" fmla="*/ 822325 w 1319213"/>
                <a:gd name="connsiteY28" fmla="*/ 233363 h 450850"/>
                <a:gd name="connsiteX29" fmla="*/ 822325 w 1319213"/>
                <a:gd name="connsiteY29" fmla="*/ 222779 h 450850"/>
                <a:gd name="connsiteX30" fmla="*/ 820748 w 1319213"/>
                <a:gd name="connsiteY30" fmla="*/ 213783 h 450850"/>
                <a:gd name="connsiteX31" fmla="*/ 812339 w 1319213"/>
                <a:gd name="connsiteY31" fmla="*/ 196850 h 450850"/>
                <a:gd name="connsiteX32" fmla="*/ 793418 w 1319213"/>
                <a:gd name="connsiteY32" fmla="*/ 176213 h 450850"/>
                <a:gd name="connsiteX33" fmla="*/ 778175 w 1319213"/>
                <a:gd name="connsiteY33" fmla="*/ 165629 h 450850"/>
                <a:gd name="connsiteX34" fmla="*/ 776073 w 1319213"/>
                <a:gd name="connsiteY34" fmla="*/ 165100 h 450850"/>
                <a:gd name="connsiteX35" fmla="*/ 1134153 w 1319213"/>
                <a:gd name="connsiteY35" fmla="*/ 0 h 450850"/>
                <a:gd name="connsiteX36" fmla="*/ 1188614 w 1319213"/>
                <a:gd name="connsiteY36" fmla="*/ 5298 h 450850"/>
                <a:gd name="connsiteX37" fmla="*/ 1241488 w 1319213"/>
                <a:gd name="connsiteY37" fmla="*/ 17483 h 450850"/>
                <a:gd name="connsiteX38" fmla="*/ 1291719 w 1319213"/>
                <a:gd name="connsiteY38" fmla="*/ 37615 h 450850"/>
                <a:gd name="connsiteX39" fmla="*/ 1314983 w 1319213"/>
                <a:gd name="connsiteY39" fmla="*/ 50330 h 450850"/>
                <a:gd name="connsiteX40" fmla="*/ 1319213 w 1319213"/>
                <a:gd name="connsiteY40" fmla="*/ 53509 h 450850"/>
                <a:gd name="connsiteX41" fmla="*/ 1314983 w 1319213"/>
                <a:gd name="connsiteY41" fmla="*/ 60926 h 450850"/>
                <a:gd name="connsiteX42" fmla="*/ 1310753 w 1319213"/>
                <a:gd name="connsiteY42" fmla="*/ 60926 h 450850"/>
                <a:gd name="connsiteX43" fmla="*/ 1273213 w 1319213"/>
                <a:gd name="connsiteY43" fmla="*/ 48741 h 450850"/>
                <a:gd name="connsiteX44" fmla="*/ 1198660 w 1319213"/>
                <a:gd name="connsiteY44" fmla="*/ 29668 h 450850"/>
                <a:gd name="connsiteX45" fmla="*/ 1123578 w 1319213"/>
                <a:gd name="connsiteY45" fmla="*/ 20662 h 450850"/>
                <a:gd name="connsiteX46" fmla="*/ 1047439 w 1319213"/>
                <a:gd name="connsiteY46" fmla="*/ 22781 h 450850"/>
                <a:gd name="connsiteX47" fmla="*/ 1007784 w 1319213"/>
                <a:gd name="connsiteY47" fmla="*/ 30728 h 450850"/>
                <a:gd name="connsiteX48" fmla="*/ 972887 w 1319213"/>
                <a:gd name="connsiteY48" fmla="*/ 39204 h 450850"/>
                <a:gd name="connsiteX49" fmla="*/ 904150 w 1319213"/>
                <a:gd name="connsiteY49" fmla="*/ 65694 h 450850"/>
                <a:gd name="connsiteX50" fmla="*/ 872426 w 1319213"/>
                <a:gd name="connsiteY50" fmla="*/ 82647 h 450850"/>
                <a:gd name="connsiteX51" fmla="*/ 854448 w 1319213"/>
                <a:gd name="connsiteY51" fmla="*/ 93773 h 450850"/>
                <a:gd name="connsiteX52" fmla="*/ 808448 w 1319213"/>
                <a:gd name="connsiteY52" fmla="*/ 128739 h 450850"/>
                <a:gd name="connsiteX53" fmla="*/ 785183 w 1319213"/>
                <a:gd name="connsiteY53" fmla="*/ 150990 h 450850"/>
                <a:gd name="connsiteX54" fmla="*/ 797344 w 1319213"/>
                <a:gd name="connsiteY54" fmla="*/ 157877 h 450850"/>
                <a:gd name="connsiteX55" fmla="*/ 817965 w 1319213"/>
                <a:gd name="connsiteY55" fmla="*/ 176420 h 450850"/>
                <a:gd name="connsiteX56" fmla="*/ 833299 w 1319213"/>
                <a:gd name="connsiteY56" fmla="*/ 199201 h 450850"/>
                <a:gd name="connsiteX57" fmla="*/ 839644 w 1319213"/>
                <a:gd name="connsiteY57" fmla="*/ 225690 h 450850"/>
                <a:gd name="connsiteX58" fmla="*/ 837000 w 1319213"/>
                <a:gd name="connsiteY58" fmla="*/ 239465 h 450850"/>
                <a:gd name="connsiteX59" fmla="*/ 834885 w 1319213"/>
                <a:gd name="connsiteY59" fmla="*/ 247941 h 450850"/>
                <a:gd name="connsiteX60" fmla="*/ 825896 w 1319213"/>
                <a:gd name="connsiteY60" fmla="*/ 263305 h 450850"/>
                <a:gd name="connsiteX61" fmla="*/ 813735 w 1319213"/>
                <a:gd name="connsiteY61" fmla="*/ 275490 h 450850"/>
                <a:gd name="connsiteX62" fmla="*/ 797344 w 1319213"/>
                <a:gd name="connsiteY62" fmla="*/ 282377 h 450850"/>
                <a:gd name="connsiteX63" fmla="*/ 789413 w 1319213"/>
                <a:gd name="connsiteY63" fmla="*/ 283967 h 450850"/>
                <a:gd name="connsiteX64" fmla="*/ 790999 w 1319213"/>
                <a:gd name="connsiteY64" fmla="*/ 286616 h 450850"/>
                <a:gd name="connsiteX65" fmla="*/ 786769 w 1319213"/>
                <a:gd name="connsiteY65" fmla="*/ 292973 h 450850"/>
                <a:gd name="connsiteX66" fmla="*/ 782539 w 1319213"/>
                <a:gd name="connsiteY66" fmla="*/ 292973 h 450850"/>
                <a:gd name="connsiteX67" fmla="*/ 774080 w 1319213"/>
                <a:gd name="connsiteY67" fmla="*/ 290324 h 450850"/>
                <a:gd name="connsiteX68" fmla="*/ 759275 w 1319213"/>
                <a:gd name="connsiteY68" fmla="*/ 282377 h 450850"/>
                <a:gd name="connsiteX69" fmla="*/ 742884 w 1319213"/>
                <a:gd name="connsiteY69" fmla="*/ 265424 h 450850"/>
                <a:gd name="connsiteX70" fmla="*/ 732309 w 1319213"/>
                <a:gd name="connsiteY70" fmla="*/ 236286 h 450850"/>
                <a:gd name="connsiteX71" fmla="*/ 732309 w 1319213"/>
                <a:gd name="connsiteY71" fmla="*/ 203439 h 450850"/>
                <a:gd name="connsiteX72" fmla="*/ 737596 w 1319213"/>
                <a:gd name="connsiteY72" fmla="*/ 187015 h 450850"/>
                <a:gd name="connsiteX73" fmla="*/ 743412 w 1319213"/>
                <a:gd name="connsiteY73" fmla="*/ 173241 h 450850"/>
                <a:gd name="connsiteX74" fmla="*/ 751872 w 1319213"/>
                <a:gd name="connsiteY74" fmla="*/ 159996 h 450850"/>
                <a:gd name="connsiteX75" fmla="*/ 720148 w 1319213"/>
                <a:gd name="connsiteY75" fmla="*/ 156288 h 450850"/>
                <a:gd name="connsiteX76" fmla="*/ 656699 w 1319213"/>
                <a:gd name="connsiteY76" fmla="*/ 153109 h 450850"/>
                <a:gd name="connsiteX77" fmla="*/ 593778 w 1319213"/>
                <a:gd name="connsiteY77" fmla="*/ 158937 h 450850"/>
                <a:gd name="connsiteX78" fmla="*/ 531387 w 1319213"/>
                <a:gd name="connsiteY78" fmla="*/ 171652 h 450850"/>
                <a:gd name="connsiteX79" fmla="*/ 500720 w 1319213"/>
                <a:gd name="connsiteY79" fmla="*/ 182247 h 450850"/>
                <a:gd name="connsiteX80" fmla="*/ 482742 w 1319213"/>
                <a:gd name="connsiteY80" fmla="*/ 190194 h 450850"/>
                <a:gd name="connsiteX81" fmla="*/ 442029 w 1319213"/>
                <a:gd name="connsiteY81" fmla="*/ 210326 h 450850"/>
                <a:gd name="connsiteX82" fmla="*/ 401845 w 1319213"/>
                <a:gd name="connsiteY82" fmla="*/ 238935 h 450850"/>
                <a:gd name="connsiteX83" fmla="*/ 366948 w 1319213"/>
                <a:gd name="connsiteY83" fmla="*/ 271252 h 450850"/>
                <a:gd name="connsiteX84" fmla="*/ 352143 w 1319213"/>
                <a:gd name="connsiteY84" fmla="*/ 289794 h 450850"/>
                <a:gd name="connsiteX85" fmla="*/ 375936 w 1319213"/>
                <a:gd name="connsiteY85" fmla="*/ 303569 h 450850"/>
                <a:gd name="connsiteX86" fmla="*/ 395500 w 1319213"/>
                <a:gd name="connsiteY86" fmla="*/ 321052 h 450850"/>
                <a:gd name="connsiteX87" fmla="*/ 405546 w 1319213"/>
                <a:gd name="connsiteY87" fmla="*/ 331648 h 450850"/>
                <a:gd name="connsiteX88" fmla="*/ 422466 w 1319213"/>
                <a:gd name="connsiteY88" fmla="*/ 357607 h 450850"/>
                <a:gd name="connsiteX89" fmla="*/ 431983 w 1319213"/>
                <a:gd name="connsiteY89" fmla="*/ 387276 h 450850"/>
                <a:gd name="connsiteX90" fmla="*/ 431454 w 1319213"/>
                <a:gd name="connsiteY90" fmla="*/ 410056 h 450850"/>
                <a:gd name="connsiteX91" fmla="*/ 426696 w 1319213"/>
                <a:gd name="connsiteY91" fmla="*/ 424891 h 450850"/>
                <a:gd name="connsiteX92" fmla="*/ 422466 w 1319213"/>
                <a:gd name="connsiteY92" fmla="*/ 431778 h 450850"/>
                <a:gd name="connsiteX93" fmla="*/ 417178 w 1319213"/>
                <a:gd name="connsiteY93" fmla="*/ 438665 h 450850"/>
                <a:gd name="connsiteX94" fmla="*/ 403960 w 1319213"/>
                <a:gd name="connsiteY94" fmla="*/ 446612 h 450850"/>
                <a:gd name="connsiteX95" fmla="*/ 390212 w 1319213"/>
                <a:gd name="connsiteY95" fmla="*/ 450850 h 450850"/>
                <a:gd name="connsiteX96" fmla="*/ 376465 w 1319213"/>
                <a:gd name="connsiteY96" fmla="*/ 448201 h 450850"/>
                <a:gd name="connsiteX97" fmla="*/ 370649 w 1319213"/>
                <a:gd name="connsiteY97" fmla="*/ 444493 h 450850"/>
                <a:gd name="connsiteX98" fmla="*/ 366948 w 1319213"/>
                <a:gd name="connsiteY98" fmla="*/ 447671 h 450850"/>
                <a:gd name="connsiteX99" fmla="*/ 362189 w 1319213"/>
                <a:gd name="connsiteY99" fmla="*/ 446082 h 450850"/>
                <a:gd name="connsiteX100" fmla="*/ 353200 w 1319213"/>
                <a:gd name="connsiteY100" fmla="*/ 438665 h 450850"/>
                <a:gd name="connsiteX101" fmla="*/ 337867 w 1319213"/>
                <a:gd name="connsiteY101" fmla="*/ 422242 h 450850"/>
                <a:gd name="connsiteX102" fmla="*/ 322005 w 1319213"/>
                <a:gd name="connsiteY102" fmla="*/ 395752 h 450850"/>
                <a:gd name="connsiteX103" fmla="*/ 315131 w 1319213"/>
                <a:gd name="connsiteY103" fmla="*/ 358667 h 450850"/>
                <a:gd name="connsiteX104" fmla="*/ 320418 w 1319213"/>
                <a:gd name="connsiteY104" fmla="*/ 319463 h 450850"/>
                <a:gd name="connsiteX105" fmla="*/ 327821 w 1319213"/>
                <a:gd name="connsiteY105" fmla="*/ 300390 h 450850"/>
                <a:gd name="connsiteX106" fmla="*/ 304556 w 1319213"/>
                <a:gd name="connsiteY106" fmla="*/ 291914 h 450850"/>
                <a:gd name="connsiteX107" fmla="*/ 255912 w 1319213"/>
                <a:gd name="connsiteY107" fmla="*/ 280788 h 450850"/>
                <a:gd name="connsiteX108" fmla="*/ 231061 w 1319213"/>
                <a:gd name="connsiteY108" fmla="*/ 277609 h 450850"/>
                <a:gd name="connsiteX109" fmla="*/ 201451 w 1319213"/>
                <a:gd name="connsiteY109" fmla="*/ 275490 h 450850"/>
                <a:gd name="connsiteX110" fmla="*/ 145933 w 1319213"/>
                <a:gd name="connsiteY110" fmla="*/ 278139 h 450850"/>
                <a:gd name="connsiteX111" fmla="*/ 91473 w 1319213"/>
                <a:gd name="connsiteY111" fmla="*/ 288205 h 450850"/>
                <a:gd name="connsiteX112" fmla="*/ 38070 w 1319213"/>
                <a:gd name="connsiteY112" fmla="*/ 304099 h 450850"/>
                <a:gd name="connsiteX113" fmla="*/ 10575 w 1319213"/>
                <a:gd name="connsiteY113" fmla="*/ 314165 h 450850"/>
                <a:gd name="connsiteX114" fmla="*/ 6874 w 1319213"/>
                <a:gd name="connsiteY114" fmla="*/ 314695 h 450850"/>
                <a:gd name="connsiteX115" fmla="*/ 2115 w 1319213"/>
                <a:gd name="connsiteY115" fmla="*/ 312046 h 450850"/>
                <a:gd name="connsiteX116" fmla="*/ 0 w 1319213"/>
                <a:gd name="connsiteY116" fmla="*/ 306748 h 450850"/>
                <a:gd name="connsiteX117" fmla="*/ 1586 w 1319213"/>
                <a:gd name="connsiteY117" fmla="*/ 300390 h 450850"/>
                <a:gd name="connsiteX118" fmla="*/ 3701 w 1319213"/>
                <a:gd name="connsiteY118" fmla="*/ 298271 h 450850"/>
                <a:gd name="connsiteX119" fmla="*/ 20621 w 1319213"/>
                <a:gd name="connsiteY119" fmla="*/ 289265 h 450850"/>
                <a:gd name="connsiteX120" fmla="*/ 58691 w 1319213"/>
                <a:gd name="connsiteY120" fmla="*/ 273901 h 450850"/>
                <a:gd name="connsiteX121" fmla="*/ 99404 w 1319213"/>
                <a:gd name="connsiteY121" fmla="*/ 262245 h 450850"/>
                <a:gd name="connsiteX122" fmla="*/ 142761 w 1319213"/>
                <a:gd name="connsiteY122" fmla="*/ 254828 h 450850"/>
                <a:gd name="connsiteX123" fmla="*/ 187704 w 1319213"/>
                <a:gd name="connsiteY123" fmla="*/ 252709 h 450850"/>
                <a:gd name="connsiteX124" fmla="*/ 232647 w 1319213"/>
                <a:gd name="connsiteY124" fmla="*/ 253769 h 450850"/>
                <a:gd name="connsiteX125" fmla="*/ 277061 w 1319213"/>
                <a:gd name="connsiteY125" fmla="*/ 260656 h 450850"/>
                <a:gd name="connsiteX126" fmla="*/ 318303 w 1319213"/>
                <a:gd name="connsiteY126" fmla="*/ 272841 h 450850"/>
                <a:gd name="connsiteX127" fmla="*/ 337338 w 1319213"/>
                <a:gd name="connsiteY127" fmla="*/ 281318 h 450850"/>
                <a:gd name="connsiteX128" fmla="*/ 348442 w 1319213"/>
                <a:gd name="connsiteY128" fmla="*/ 263305 h 450850"/>
                <a:gd name="connsiteX129" fmla="*/ 378051 w 1319213"/>
                <a:gd name="connsiteY129" fmla="*/ 230988 h 450850"/>
                <a:gd name="connsiteX130" fmla="*/ 394971 w 1319213"/>
                <a:gd name="connsiteY130" fmla="*/ 217213 h 450850"/>
                <a:gd name="connsiteX131" fmla="*/ 414006 w 1319213"/>
                <a:gd name="connsiteY131" fmla="*/ 203439 h 450850"/>
                <a:gd name="connsiteX132" fmla="*/ 455776 w 1319213"/>
                <a:gd name="connsiteY132" fmla="*/ 180658 h 450850"/>
                <a:gd name="connsiteX133" fmla="*/ 500191 w 1319213"/>
                <a:gd name="connsiteY133" fmla="*/ 162645 h 450850"/>
                <a:gd name="connsiteX134" fmla="*/ 546191 w 1319213"/>
                <a:gd name="connsiteY134" fmla="*/ 148871 h 450850"/>
                <a:gd name="connsiteX135" fmla="*/ 593778 w 1319213"/>
                <a:gd name="connsiteY135" fmla="*/ 139864 h 450850"/>
                <a:gd name="connsiteX136" fmla="*/ 641365 w 1319213"/>
                <a:gd name="connsiteY136" fmla="*/ 135626 h 450850"/>
                <a:gd name="connsiteX137" fmla="*/ 690009 w 1319213"/>
                <a:gd name="connsiteY137" fmla="*/ 137215 h 450850"/>
                <a:gd name="connsiteX138" fmla="*/ 737596 w 1319213"/>
                <a:gd name="connsiteY138" fmla="*/ 143573 h 450850"/>
                <a:gd name="connsiteX139" fmla="*/ 760861 w 1319213"/>
                <a:gd name="connsiteY139" fmla="*/ 147811 h 450850"/>
                <a:gd name="connsiteX140" fmla="*/ 774080 w 1319213"/>
                <a:gd name="connsiteY140" fmla="*/ 131917 h 450850"/>
                <a:gd name="connsiteX141" fmla="*/ 805804 w 1319213"/>
                <a:gd name="connsiteY141" fmla="*/ 103309 h 450850"/>
                <a:gd name="connsiteX142" fmla="*/ 860793 w 1319213"/>
                <a:gd name="connsiteY142" fmla="*/ 67283 h 450850"/>
                <a:gd name="connsiteX143" fmla="*/ 895690 w 1319213"/>
                <a:gd name="connsiteY143" fmla="*/ 49800 h 450850"/>
                <a:gd name="connsiteX144" fmla="*/ 919484 w 1319213"/>
                <a:gd name="connsiteY144" fmla="*/ 38145 h 450850"/>
                <a:gd name="connsiteX145" fmla="*/ 970243 w 1319213"/>
                <a:gd name="connsiteY145" fmla="*/ 20662 h 450850"/>
                <a:gd name="connsiteX146" fmla="*/ 1023646 w 1319213"/>
                <a:gd name="connsiteY146" fmla="*/ 7947 h 450850"/>
                <a:gd name="connsiteX147" fmla="*/ 1078635 w 1319213"/>
                <a:gd name="connsiteY147" fmla="*/ 1060 h 450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Lst>
              <a:rect l="l" t="t" r="r" b="b"/>
              <a:pathLst>
                <a:path w="1319213" h="450850">
                  <a:moveTo>
                    <a:pt x="340949" y="307975"/>
                  </a:moveTo>
                  <a:lnTo>
                    <a:pt x="333987" y="321671"/>
                  </a:lnTo>
                  <a:lnTo>
                    <a:pt x="327025" y="350643"/>
                  </a:lnTo>
                  <a:lnTo>
                    <a:pt x="330239" y="379088"/>
                  </a:lnTo>
                  <a:lnTo>
                    <a:pt x="344698" y="408587"/>
                  </a:lnTo>
                  <a:lnTo>
                    <a:pt x="358087" y="423336"/>
                  </a:lnTo>
                  <a:lnTo>
                    <a:pt x="359693" y="422283"/>
                  </a:lnTo>
                  <a:lnTo>
                    <a:pt x="361300" y="423863"/>
                  </a:lnTo>
                  <a:lnTo>
                    <a:pt x="378973" y="423336"/>
                  </a:lnTo>
                  <a:lnTo>
                    <a:pt x="403608" y="417015"/>
                  </a:lnTo>
                  <a:lnTo>
                    <a:pt x="415925" y="405953"/>
                  </a:lnTo>
                  <a:lnTo>
                    <a:pt x="414854" y="389097"/>
                  </a:lnTo>
                  <a:lnTo>
                    <a:pt x="409499" y="378561"/>
                  </a:lnTo>
                  <a:lnTo>
                    <a:pt x="406821" y="365392"/>
                  </a:lnTo>
                  <a:lnTo>
                    <a:pt x="393432" y="343795"/>
                  </a:lnTo>
                  <a:lnTo>
                    <a:pt x="382722" y="334313"/>
                  </a:lnTo>
                  <a:lnTo>
                    <a:pt x="362907" y="319564"/>
                  </a:lnTo>
                  <a:close/>
                  <a:moveTo>
                    <a:pt x="773971" y="165100"/>
                  </a:moveTo>
                  <a:lnTo>
                    <a:pt x="762407" y="179388"/>
                  </a:lnTo>
                  <a:lnTo>
                    <a:pt x="747165" y="208492"/>
                  </a:lnTo>
                  <a:lnTo>
                    <a:pt x="744537" y="230188"/>
                  </a:lnTo>
                  <a:lnTo>
                    <a:pt x="746640" y="243946"/>
                  </a:lnTo>
                  <a:lnTo>
                    <a:pt x="753472" y="257175"/>
                  </a:lnTo>
                  <a:lnTo>
                    <a:pt x="765035" y="269346"/>
                  </a:lnTo>
                  <a:lnTo>
                    <a:pt x="772394" y="274638"/>
                  </a:lnTo>
                  <a:lnTo>
                    <a:pt x="783957" y="276225"/>
                  </a:lnTo>
                  <a:lnTo>
                    <a:pt x="802878" y="268288"/>
                  </a:lnTo>
                  <a:lnTo>
                    <a:pt x="816018" y="253471"/>
                  </a:lnTo>
                  <a:lnTo>
                    <a:pt x="822325" y="233363"/>
                  </a:lnTo>
                  <a:lnTo>
                    <a:pt x="822325" y="222779"/>
                  </a:lnTo>
                  <a:lnTo>
                    <a:pt x="820748" y="213783"/>
                  </a:lnTo>
                  <a:lnTo>
                    <a:pt x="812339" y="196850"/>
                  </a:lnTo>
                  <a:lnTo>
                    <a:pt x="793418" y="176213"/>
                  </a:lnTo>
                  <a:lnTo>
                    <a:pt x="778175" y="165629"/>
                  </a:lnTo>
                  <a:lnTo>
                    <a:pt x="776073" y="165100"/>
                  </a:lnTo>
                  <a:close/>
                  <a:moveTo>
                    <a:pt x="1134153" y="0"/>
                  </a:moveTo>
                  <a:lnTo>
                    <a:pt x="1188614" y="5298"/>
                  </a:lnTo>
                  <a:lnTo>
                    <a:pt x="1241488" y="17483"/>
                  </a:lnTo>
                  <a:lnTo>
                    <a:pt x="1291719" y="37615"/>
                  </a:lnTo>
                  <a:lnTo>
                    <a:pt x="1314983" y="50330"/>
                  </a:lnTo>
                  <a:lnTo>
                    <a:pt x="1319213" y="53509"/>
                  </a:lnTo>
                  <a:lnTo>
                    <a:pt x="1314983" y="60926"/>
                  </a:lnTo>
                  <a:lnTo>
                    <a:pt x="1310753" y="60926"/>
                  </a:lnTo>
                  <a:lnTo>
                    <a:pt x="1273213" y="48741"/>
                  </a:lnTo>
                  <a:lnTo>
                    <a:pt x="1198660" y="29668"/>
                  </a:lnTo>
                  <a:lnTo>
                    <a:pt x="1123578" y="20662"/>
                  </a:lnTo>
                  <a:lnTo>
                    <a:pt x="1047439" y="22781"/>
                  </a:lnTo>
                  <a:lnTo>
                    <a:pt x="1007784" y="30728"/>
                  </a:lnTo>
                  <a:lnTo>
                    <a:pt x="972887" y="39204"/>
                  </a:lnTo>
                  <a:lnTo>
                    <a:pt x="904150" y="65694"/>
                  </a:lnTo>
                  <a:lnTo>
                    <a:pt x="872426" y="82647"/>
                  </a:lnTo>
                  <a:lnTo>
                    <a:pt x="854448" y="93773"/>
                  </a:lnTo>
                  <a:lnTo>
                    <a:pt x="808448" y="128739"/>
                  </a:lnTo>
                  <a:lnTo>
                    <a:pt x="785183" y="150990"/>
                  </a:lnTo>
                  <a:lnTo>
                    <a:pt x="797344" y="157877"/>
                  </a:lnTo>
                  <a:lnTo>
                    <a:pt x="817965" y="176420"/>
                  </a:lnTo>
                  <a:lnTo>
                    <a:pt x="833299" y="199201"/>
                  </a:lnTo>
                  <a:lnTo>
                    <a:pt x="839644" y="225690"/>
                  </a:lnTo>
                  <a:lnTo>
                    <a:pt x="837000" y="239465"/>
                  </a:lnTo>
                  <a:lnTo>
                    <a:pt x="834885" y="247941"/>
                  </a:lnTo>
                  <a:lnTo>
                    <a:pt x="825896" y="263305"/>
                  </a:lnTo>
                  <a:lnTo>
                    <a:pt x="813735" y="275490"/>
                  </a:lnTo>
                  <a:lnTo>
                    <a:pt x="797344" y="282377"/>
                  </a:lnTo>
                  <a:lnTo>
                    <a:pt x="789413" y="283967"/>
                  </a:lnTo>
                  <a:lnTo>
                    <a:pt x="790999" y="286616"/>
                  </a:lnTo>
                  <a:lnTo>
                    <a:pt x="786769" y="292973"/>
                  </a:lnTo>
                  <a:lnTo>
                    <a:pt x="782539" y="292973"/>
                  </a:lnTo>
                  <a:lnTo>
                    <a:pt x="774080" y="290324"/>
                  </a:lnTo>
                  <a:lnTo>
                    <a:pt x="759275" y="282377"/>
                  </a:lnTo>
                  <a:lnTo>
                    <a:pt x="742884" y="265424"/>
                  </a:lnTo>
                  <a:lnTo>
                    <a:pt x="732309" y="236286"/>
                  </a:lnTo>
                  <a:lnTo>
                    <a:pt x="732309" y="203439"/>
                  </a:lnTo>
                  <a:lnTo>
                    <a:pt x="737596" y="187015"/>
                  </a:lnTo>
                  <a:lnTo>
                    <a:pt x="743412" y="173241"/>
                  </a:lnTo>
                  <a:lnTo>
                    <a:pt x="751872" y="159996"/>
                  </a:lnTo>
                  <a:lnTo>
                    <a:pt x="720148" y="156288"/>
                  </a:lnTo>
                  <a:lnTo>
                    <a:pt x="656699" y="153109"/>
                  </a:lnTo>
                  <a:lnTo>
                    <a:pt x="593778" y="158937"/>
                  </a:lnTo>
                  <a:lnTo>
                    <a:pt x="531387" y="171652"/>
                  </a:lnTo>
                  <a:lnTo>
                    <a:pt x="500720" y="182247"/>
                  </a:lnTo>
                  <a:lnTo>
                    <a:pt x="482742" y="190194"/>
                  </a:lnTo>
                  <a:lnTo>
                    <a:pt x="442029" y="210326"/>
                  </a:lnTo>
                  <a:lnTo>
                    <a:pt x="401845" y="238935"/>
                  </a:lnTo>
                  <a:lnTo>
                    <a:pt x="366948" y="271252"/>
                  </a:lnTo>
                  <a:lnTo>
                    <a:pt x="352143" y="289794"/>
                  </a:lnTo>
                  <a:lnTo>
                    <a:pt x="375936" y="303569"/>
                  </a:lnTo>
                  <a:lnTo>
                    <a:pt x="395500" y="321052"/>
                  </a:lnTo>
                  <a:lnTo>
                    <a:pt x="405546" y="331648"/>
                  </a:lnTo>
                  <a:lnTo>
                    <a:pt x="422466" y="357607"/>
                  </a:lnTo>
                  <a:lnTo>
                    <a:pt x="431983" y="387276"/>
                  </a:lnTo>
                  <a:lnTo>
                    <a:pt x="431454" y="410056"/>
                  </a:lnTo>
                  <a:lnTo>
                    <a:pt x="426696" y="424891"/>
                  </a:lnTo>
                  <a:lnTo>
                    <a:pt x="422466" y="431778"/>
                  </a:lnTo>
                  <a:lnTo>
                    <a:pt x="417178" y="438665"/>
                  </a:lnTo>
                  <a:lnTo>
                    <a:pt x="403960" y="446612"/>
                  </a:lnTo>
                  <a:lnTo>
                    <a:pt x="390212" y="450850"/>
                  </a:lnTo>
                  <a:lnTo>
                    <a:pt x="376465" y="448201"/>
                  </a:lnTo>
                  <a:lnTo>
                    <a:pt x="370649" y="444493"/>
                  </a:lnTo>
                  <a:lnTo>
                    <a:pt x="366948" y="447671"/>
                  </a:lnTo>
                  <a:lnTo>
                    <a:pt x="362189" y="446082"/>
                  </a:lnTo>
                  <a:lnTo>
                    <a:pt x="353200" y="438665"/>
                  </a:lnTo>
                  <a:lnTo>
                    <a:pt x="337867" y="422242"/>
                  </a:lnTo>
                  <a:lnTo>
                    <a:pt x="322005" y="395752"/>
                  </a:lnTo>
                  <a:lnTo>
                    <a:pt x="315131" y="358667"/>
                  </a:lnTo>
                  <a:lnTo>
                    <a:pt x="320418" y="319463"/>
                  </a:lnTo>
                  <a:lnTo>
                    <a:pt x="327821" y="300390"/>
                  </a:lnTo>
                  <a:lnTo>
                    <a:pt x="304556" y="291914"/>
                  </a:lnTo>
                  <a:lnTo>
                    <a:pt x="255912" y="280788"/>
                  </a:lnTo>
                  <a:lnTo>
                    <a:pt x="231061" y="277609"/>
                  </a:lnTo>
                  <a:lnTo>
                    <a:pt x="201451" y="275490"/>
                  </a:lnTo>
                  <a:lnTo>
                    <a:pt x="145933" y="278139"/>
                  </a:lnTo>
                  <a:lnTo>
                    <a:pt x="91473" y="288205"/>
                  </a:lnTo>
                  <a:lnTo>
                    <a:pt x="38070" y="304099"/>
                  </a:lnTo>
                  <a:lnTo>
                    <a:pt x="10575" y="314165"/>
                  </a:lnTo>
                  <a:lnTo>
                    <a:pt x="6874" y="314695"/>
                  </a:lnTo>
                  <a:lnTo>
                    <a:pt x="2115" y="312046"/>
                  </a:lnTo>
                  <a:lnTo>
                    <a:pt x="0" y="306748"/>
                  </a:lnTo>
                  <a:lnTo>
                    <a:pt x="1586" y="300390"/>
                  </a:lnTo>
                  <a:lnTo>
                    <a:pt x="3701" y="298271"/>
                  </a:lnTo>
                  <a:lnTo>
                    <a:pt x="20621" y="289265"/>
                  </a:lnTo>
                  <a:lnTo>
                    <a:pt x="58691" y="273901"/>
                  </a:lnTo>
                  <a:lnTo>
                    <a:pt x="99404" y="262245"/>
                  </a:lnTo>
                  <a:lnTo>
                    <a:pt x="142761" y="254828"/>
                  </a:lnTo>
                  <a:lnTo>
                    <a:pt x="187704" y="252709"/>
                  </a:lnTo>
                  <a:lnTo>
                    <a:pt x="232647" y="253769"/>
                  </a:lnTo>
                  <a:lnTo>
                    <a:pt x="277061" y="260656"/>
                  </a:lnTo>
                  <a:lnTo>
                    <a:pt x="318303" y="272841"/>
                  </a:lnTo>
                  <a:lnTo>
                    <a:pt x="337338" y="281318"/>
                  </a:lnTo>
                  <a:lnTo>
                    <a:pt x="348442" y="263305"/>
                  </a:lnTo>
                  <a:lnTo>
                    <a:pt x="378051" y="230988"/>
                  </a:lnTo>
                  <a:lnTo>
                    <a:pt x="394971" y="217213"/>
                  </a:lnTo>
                  <a:lnTo>
                    <a:pt x="414006" y="203439"/>
                  </a:lnTo>
                  <a:lnTo>
                    <a:pt x="455776" y="180658"/>
                  </a:lnTo>
                  <a:lnTo>
                    <a:pt x="500191" y="162645"/>
                  </a:lnTo>
                  <a:lnTo>
                    <a:pt x="546191" y="148871"/>
                  </a:lnTo>
                  <a:lnTo>
                    <a:pt x="593778" y="139864"/>
                  </a:lnTo>
                  <a:lnTo>
                    <a:pt x="641365" y="135626"/>
                  </a:lnTo>
                  <a:lnTo>
                    <a:pt x="690009" y="137215"/>
                  </a:lnTo>
                  <a:lnTo>
                    <a:pt x="737596" y="143573"/>
                  </a:lnTo>
                  <a:lnTo>
                    <a:pt x="760861" y="147811"/>
                  </a:lnTo>
                  <a:lnTo>
                    <a:pt x="774080" y="131917"/>
                  </a:lnTo>
                  <a:lnTo>
                    <a:pt x="805804" y="103309"/>
                  </a:lnTo>
                  <a:lnTo>
                    <a:pt x="860793" y="67283"/>
                  </a:lnTo>
                  <a:lnTo>
                    <a:pt x="895690" y="49800"/>
                  </a:lnTo>
                  <a:lnTo>
                    <a:pt x="919484" y="38145"/>
                  </a:lnTo>
                  <a:lnTo>
                    <a:pt x="970243" y="20662"/>
                  </a:lnTo>
                  <a:lnTo>
                    <a:pt x="1023646" y="7947"/>
                  </a:lnTo>
                  <a:lnTo>
                    <a:pt x="1078635" y="1060"/>
                  </a:lnTo>
                  <a:close/>
                </a:path>
              </a:pathLst>
            </a:custGeom>
            <a:solidFill>
              <a:schemeClr val="tx2"/>
            </a:solidFill>
            <a:ln>
              <a:noFill/>
            </a:ln>
          </p:spPr>
          <p:txBody>
            <a:bodyPr vert="horz" wrap="square" lIns="91440" tIns="45720" rIns="91440" bIns="45720" numCol="1" anchor="t" anchorCtr="0" compatLnSpc="1">
              <a:prstTxWarp prst="textNoShape">
                <a:avLst/>
              </a:prstTxWarp>
              <a:noAutofit/>
            </a:bodyPr>
            <a:lstStyle/>
            <a:p>
              <a:endParaRPr lang="en-US" sz="3200"/>
            </a:p>
          </p:txBody>
        </p:sp>
        <p:sp>
          <p:nvSpPr>
            <p:cNvPr id="22" name="Freeform 281">
              <a:extLst>
                <a:ext uri="{FF2B5EF4-FFF2-40B4-BE49-F238E27FC236}">
                  <a16:creationId xmlns:a16="http://schemas.microsoft.com/office/drawing/2014/main" id="{61F6F5F1-2362-99BE-21E7-5D3E045A4179}"/>
                </a:ext>
              </a:extLst>
            </p:cNvPr>
            <p:cNvSpPr>
              <a:spLocks/>
            </p:cNvSpPr>
            <p:nvPr/>
          </p:nvSpPr>
          <p:spPr bwMode="auto">
            <a:xfrm>
              <a:off x="4584402" y="2887283"/>
              <a:ext cx="1240908" cy="722526"/>
            </a:xfrm>
            <a:custGeom>
              <a:avLst/>
              <a:gdLst>
                <a:gd name="T0" fmla="*/ 2434 w 2559"/>
                <a:gd name="T1" fmla="*/ 347 h 1492"/>
                <a:gd name="T2" fmla="*/ 2398 w 2559"/>
                <a:gd name="T3" fmla="*/ 306 h 1492"/>
                <a:gd name="T4" fmla="*/ 2317 w 2559"/>
                <a:gd name="T5" fmla="*/ 239 h 1492"/>
                <a:gd name="T6" fmla="*/ 2228 w 2559"/>
                <a:gd name="T7" fmla="*/ 183 h 1492"/>
                <a:gd name="T8" fmla="*/ 2132 w 2559"/>
                <a:gd name="T9" fmla="*/ 138 h 1492"/>
                <a:gd name="T10" fmla="*/ 2030 w 2559"/>
                <a:gd name="T11" fmla="*/ 103 h 1492"/>
                <a:gd name="T12" fmla="*/ 1926 w 2559"/>
                <a:gd name="T13" fmla="*/ 76 h 1492"/>
                <a:gd name="T14" fmla="*/ 1768 w 2559"/>
                <a:gd name="T15" fmla="*/ 46 h 1492"/>
                <a:gd name="T16" fmla="*/ 1664 w 2559"/>
                <a:gd name="T17" fmla="*/ 31 h 1492"/>
                <a:gd name="T18" fmla="*/ 1533 w 2559"/>
                <a:gd name="T19" fmla="*/ 16 h 1492"/>
                <a:gd name="T20" fmla="*/ 1271 w 2559"/>
                <a:gd name="T21" fmla="*/ 0 h 1492"/>
                <a:gd name="T22" fmla="*/ 1009 w 2559"/>
                <a:gd name="T23" fmla="*/ 3 h 1492"/>
                <a:gd name="T24" fmla="*/ 747 w 2559"/>
                <a:gd name="T25" fmla="*/ 24 h 1492"/>
                <a:gd name="T26" fmla="*/ 616 w 2559"/>
                <a:gd name="T27" fmla="*/ 43 h 1492"/>
                <a:gd name="T28" fmla="*/ 504 w 2559"/>
                <a:gd name="T29" fmla="*/ 59 h 1492"/>
                <a:gd name="T30" fmla="*/ 334 w 2559"/>
                <a:gd name="T31" fmla="*/ 99 h 1492"/>
                <a:gd name="T32" fmla="*/ 256 w 2559"/>
                <a:gd name="T33" fmla="*/ 134 h 1492"/>
                <a:gd name="T34" fmla="*/ 207 w 2559"/>
                <a:gd name="T35" fmla="*/ 165 h 1492"/>
                <a:gd name="T36" fmla="*/ 186 w 2559"/>
                <a:gd name="T37" fmla="*/ 184 h 1492"/>
                <a:gd name="T38" fmla="*/ 167 w 2559"/>
                <a:gd name="T39" fmla="*/ 201 h 1492"/>
                <a:gd name="T40" fmla="*/ 131 w 2559"/>
                <a:gd name="T41" fmla="*/ 243 h 1492"/>
                <a:gd name="T42" fmla="*/ 89 w 2559"/>
                <a:gd name="T43" fmla="*/ 312 h 1492"/>
                <a:gd name="T44" fmla="*/ 70 w 2559"/>
                <a:gd name="T45" fmla="*/ 362 h 1492"/>
                <a:gd name="T46" fmla="*/ 55 w 2559"/>
                <a:gd name="T47" fmla="*/ 391 h 1492"/>
                <a:gd name="T48" fmla="*/ 29 w 2559"/>
                <a:gd name="T49" fmla="*/ 454 h 1492"/>
                <a:gd name="T50" fmla="*/ 11 w 2559"/>
                <a:gd name="T51" fmla="*/ 519 h 1492"/>
                <a:gd name="T52" fmla="*/ 1 w 2559"/>
                <a:gd name="T53" fmla="*/ 587 h 1492"/>
                <a:gd name="T54" fmla="*/ 0 w 2559"/>
                <a:gd name="T55" fmla="*/ 690 h 1492"/>
                <a:gd name="T56" fmla="*/ 24 w 2559"/>
                <a:gd name="T57" fmla="*/ 826 h 1492"/>
                <a:gd name="T58" fmla="*/ 47 w 2559"/>
                <a:gd name="T59" fmla="*/ 892 h 1492"/>
                <a:gd name="T60" fmla="*/ 68 w 2559"/>
                <a:gd name="T61" fmla="*/ 938 h 1492"/>
                <a:gd name="T62" fmla="*/ 118 w 2559"/>
                <a:gd name="T63" fmla="*/ 1023 h 1492"/>
                <a:gd name="T64" fmla="*/ 180 w 2559"/>
                <a:gd name="T65" fmla="*/ 1099 h 1492"/>
                <a:gd name="T66" fmla="*/ 252 w 2559"/>
                <a:gd name="T67" fmla="*/ 1167 h 1492"/>
                <a:gd name="T68" fmla="*/ 331 w 2559"/>
                <a:gd name="T69" fmla="*/ 1226 h 1492"/>
                <a:gd name="T70" fmla="*/ 416 w 2559"/>
                <a:gd name="T71" fmla="*/ 1277 h 1492"/>
                <a:gd name="T72" fmla="*/ 551 w 2559"/>
                <a:gd name="T73" fmla="*/ 1341 h 1492"/>
                <a:gd name="T74" fmla="*/ 645 w 2559"/>
                <a:gd name="T75" fmla="*/ 1374 h 1492"/>
                <a:gd name="T76" fmla="*/ 761 w 2559"/>
                <a:gd name="T77" fmla="*/ 1410 h 1492"/>
                <a:gd name="T78" fmla="*/ 1006 w 2559"/>
                <a:gd name="T79" fmla="*/ 1463 h 1492"/>
                <a:gd name="T80" fmla="*/ 1257 w 2559"/>
                <a:gd name="T81" fmla="*/ 1490 h 1492"/>
                <a:gd name="T82" fmla="*/ 1506 w 2559"/>
                <a:gd name="T83" fmla="*/ 1492 h 1492"/>
                <a:gd name="T84" fmla="*/ 1628 w 2559"/>
                <a:gd name="T85" fmla="*/ 1482 h 1492"/>
                <a:gd name="T86" fmla="*/ 1737 w 2559"/>
                <a:gd name="T87" fmla="*/ 1467 h 1492"/>
                <a:gd name="T88" fmla="*/ 1900 w 2559"/>
                <a:gd name="T89" fmla="*/ 1431 h 1492"/>
                <a:gd name="T90" fmla="*/ 2007 w 2559"/>
                <a:gd name="T91" fmla="*/ 1398 h 1492"/>
                <a:gd name="T92" fmla="*/ 2109 w 2559"/>
                <a:gd name="T93" fmla="*/ 1357 h 1492"/>
                <a:gd name="T94" fmla="*/ 2205 w 2559"/>
                <a:gd name="T95" fmla="*/ 1303 h 1492"/>
                <a:gd name="T96" fmla="*/ 2294 w 2559"/>
                <a:gd name="T97" fmla="*/ 1239 h 1492"/>
                <a:gd name="T98" fmla="*/ 2375 w 2559"/>
                <a:gd name="T99" fmla="*/ 1162 h 1492"/>
                <a:gd name="T100" fmla="*/ 2411 w 2559"/>
                <a:gd name="T101" fmla="*/ 1119 h 1492"/>
                <a:gd name="T102" fmla="*/ 2443 w 2559"/>
                <a:gd name="T103" fmla="*/ 1077 h 1492"/>
                <a:gd name="T104" fmla="*/ 2495 w 2559"/>
                <a:gd name="T105" fmla="*/ 985 h 1492"/>
                <a:gd name="T106" fmla="*/ 2532 w 2559"/>
                <a:gd name="T107" fmla="*/ 888 h 1492"/>
                <a:gd name="T108" fmla="*/ 2554 w 2559"/>
                <a:gd name="T109" fmla="*/ 785 h 1492"/>
                <a:gd name="T110" fmla="*/ 2559 w 2559"/>
                <a:gd name="T111" fmla="*/ 683 h 1492"/>
                <a:gd name="T112" fmla="*/ 2548 w 2559"/>
                <a:gd name="T113" fmla="*/ 581 h 1492"/>
                <a:gd name="T114" fmla="*/ 2518 w 2559"/>
                <a:gd name="T115" fmla="*/ 483 h 1492"/>
                <a:gd name="T116" fmla="*/ 2467 w 2559"/>
                <a:gd name="T117" fmla="*/ 390 h 1492"/>
                <a:gd name="T118" fmla="*/ 2434 w 2559"/>
                <a:gd name="T119" fmla="*/ 347 h 1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559" h="1492">
                  <a:moveTo>
                    <a:pt x="2434" y="347"/>
                  </a:moveTo>
                  <a:lnTo>
                    <a:pt x="2398" y="306"/>
                  </a:lnTo>
                  <a:lnTo>
                    <a:pt x="2317" y="239"/>
                  </a:lnTo>
                  <a:lnTo>
                    <a:pt x="2228" y="183"/>
                  </a:lnTo>
                  <a:lnTo>
                    <a:pt x="2132" y="138"/>
                  </a:lnTo>
                  <a:lnTo>
                    <a:pt x="2030" y="103"/>
                  </a:lnTo>
                  <a:lnTo>
                    <a:pt x="1926" y="76"/>
                  </a:lnTo>
                  <a:lnTo>
                    <a:pt x="1768" y="46"/>
                  </a:lnTo>
                  <a:lnTo>
                    <a:pt x="1664" y="31"/>
                  </a:lnTo>
                  <a:lnTo>
                    <a:pt x="1533" y="16"/>
                  </a:lnTo>
                  <a:lnTo>
                    <a:pt x="1271" y="0"/>
                  </a:lnTo>
                  <a:lnTo>
                    <a:pt x="1009" y="3"/>
                  </a:lnTo>
                  <a:lnTo>
                    <a:pt x="747" y="24"/>
                  </a:lnTo>
                  <a:lnTo>
                    <a:pt x="616" y="43"/>
                  </a:lnTo>
                  <a:lnTo>
                    <a:pt x="504" y="59"/>
                  </a:lnTo>
                  <a:lnTo>
                    <a:pt x="334" y="99"/>
                  </a:lnTo>
                  <a:lnTo>
                    <a:pt x="256" y="134"/>
                  </a:lnTo>
                  <a:lnTo>
                    <a:pt x="207" y="165"/>
                  </a:lnTo>
                  <a:lnTo>
                    <a:pt x="186" y="184"/>
                  </a:lnTo>
                  <a:lnTo>
                    <a:pt x="167" y="201"/>
                  </a:lnTo>
                  <a:lnTo>
                    <a:pt x="131" y="243"/>
                  </a:lnTo>
                  <a:lnTo>
                    <a:pt x="89" y="312"/>
                  </a:lnTo>
                  <a:lnTo>
                    <a:pt x="70" y="362"/>
                  </a:lnTo>
                  <a:lnTo>
                    <a:pt x="55" y="391"/>
                  </a:lnTo>
                  <a:lnTo>
                    <a:pt x="29" y="454"/>
                  </a:lnTo>
                  <a:lnTo>
                    <a:pt x="11" y="519"/>
                  </a:lnTo>
                  <a:lnTo>
                    <a:pt x="1" y="587"/>
                  </a:lnTo>
                  <a:lnTo>
                    <a:pt x="0" y="690"/>
                  </a:lnTo>
                  <a:lnTo>
                    <a:pt x="24" y="826"/>
                  </a:lnTo>
                  <a:lnTo>
                    <a:pt x="47" y="892"/>
                  </a:lnTo>
                  <a:lnTo>
                    <a:pt x="68" y="938"/>
                  </a:lnTo>
                  <a:lnTo>
                    <a:pt x="118" y="1023"/>
                  </a:lnTo>
                  <a:lnTo>
                    <a:pt x="180" y="1099"/>
                  </a:lnTo>
                  <a:lnTo>
                    <a:pt x="252" y="1167"/>
                  </a:lnTo>
                  <a:lnTo>
                    <a:pt x="331" y="1226"/>
                  </a:lnTo>
                  <a:lnTo>
                    <a:pt x="416" y="1277"/>
                  </a:lnTo>
                  <a:lnTo>
                    <a:pt x="551" y="1341"/>
                  </a:lnTo>
                  <a:lnTo>
                    <a:pt x="645" y="1374"/>
                  </a:lnTo>
                  <a:lnTo>
                    <a:pt x="761" y="1410"/>
                  </a:lnTo>
                  <a:lnTo>
                    <a:pt x="1006" y="1463"/>
                  </a:lnTo>
                  <a:lnTo>
                    <a:pt x="1257" y="1490"/>
                  </a:lnTo>
                  <a:lnTo>
                    <a:pt x="1506" y="1492"/>
                  </a:lnTo>
                  <a:lnTo>
                    <a:pt x="1628" y="1482"/>
                  </a:lnTo>
                  <a:lnTo>
                    <a:pt x="1737" y="1467"/>
                  </a:lnTo>
                  <a:lnTo>
                    <a:pt x="1900" y="1431"/>
                  </a:lnTo>
                  <a:lnTo>
                    <a:pt x="2007" y="1398"/>
                  </a:lnTo>
                  <a:lnTo>
                    <a:pt x="2109" y="1357"/>
                  </a:lnTo>
                  <a:lnTo>
                    <a:pt x="2205" y="1303"/>
                  </a:lnTo>
                  <a:lnTo>
                    <a:pt x="2294" y="1239"/>
                  </a:lnTo>
                  <a:lnTo>
                    <a:pt x="2375" y="1162"/>
                  </a:lnTo>
                  <a:lnTo>
                    <a:pt x="2411" y="1119"/>
                  </a:lnTo>
                  <a:lnTo>
                    <a:pt x="2443" y="1077"/>
                  </a:lnTo>
                  <a:lnTo>
                    <a:pt x="2495" y="985"/>
                  </a:lnTo>
                  <a:lnTo>
                    <a:pt x="2532" y="888"/>
                  </a:lnTo>
                  <a:lnTo>
                    <a:pt x="2554" y="785"/>
                  </a:lnTo>
                  <a:lnTo>
                    <a:pt x="2559" y="683"/>
                  </a:lnTo>
                  <a:lnTo>
                    <a:pt x="2548" y="581"/>
                  </a:lnTo>
                  <a:lnTo>
                    <a:pt x="2518" y="483"/>
                  </a:lnTo>
                  <a:lnTo>
                    <a:pt x="2467" y="390"/>
                  </a:lnTo>
                  <a:lnTo>
                    <a:pt x="2434" y="347"/>
                  </a:lnTo>
                  <a:close/>
                </a:path>
              </a:pathLst>
            </a:custGeom>
            <a:solidFill>
              <a:srgbClr val="FFD366"/>
            </a:solidFill>
            <a:ln>
              <a:noFill/>
            </a:ln>
          </p:spPr>
          <p:txBody>
            <a:bodyPr vert="horz" wrap="square" lIns="91440" tIns="45720" rIns="91440" bIns="45720" numCol="1" anchor="ctr" anchorCtr="0" compatLnSpc="1">
              <a:prstTxWarp prst="textNoShape">
                <a:avLst/>
              </a:prstTxWarp>
            </a:bodyPr>
            <a:lstStyle/>
            <a:p>
              <a:pPr algn="ctr" rtl="1">
                <a:lnSpc>
                  <a:spcPct val="115000"/>
                </a:lnSpc>
              </a:pPr>
              <a:r>
                <a:rPr lang="en-US" sz="3200" b="1" kern="1200">
                  <a:solidFill>
                    <a:srgbClr val="FFFFFF"/>
                  </a:solidFill>
                  <a:effectLst/>
                  <a:latin typeface="Calibri" panose="020F0502020204030204" pitchFamily="34" charset="0"/>
                  <a:ea typeface="Calibri" panose="020F0502020204030204" pitchFamily="34" charset="0"/>
                  <a:cs typeface="Arial" panose="020B0604020202020204" pitchFamily="34" charset="0"/>
                </a:rPr>
                <a:t>03</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30" name="TextBox 25">
              <a:extLst>
                <a:ext uri="{FF2B5EF4-FFF2-40B4-BE49-F238E27FC236}">
                  <a16:creationId xmlns:a16="http://schemas.microsoft.com/office/drawing/2014/main" id="{9C3F3E08-D937-36BC-E032-D48872BB6EC4}"/>
                </a:ext>
              </a:extLst>
            </p:cNvPr>
            <p:cNvSpPr txBox="1"/>
            <p:nvPr/>
          </p:nvSpPr>
          <p:spPr>
            <a:xfrm>
              <a:off x="816444" y="2588224"/>
              <a:ext cx="2691119" cy="1214868"/>
            </a:xfrm>
            <a:prstGeom prst="rect">
              <a:avLst/>
            </a:prstGeom>
            <a:noFill/>
          </p:spPr>
          <p:txBody>
            <a:bodyPr wrap="square" lIns="0" rIns="0" rtlCol="0" anchor="ctr">
              <a:noAutofit/>
            </a:bodyPr>
            <a:lstStyle/>
            <a:p>
              <a:pPr algn="ctr" rtl="1">
                <a:lnSpc>
                  <a:spcPct val="115000"/>
                </a:lnSpc>
              </a:pPr>
              <a:r>
                <a:rPr lang="ar-EG" sz="32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تعزيز الالتزام بالمعايير المحاسبية</a:t>
              </a:r>
              <a:endParaRPr lang="en-US"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37" name="Group 36">
            <a:extLst>
              <a:ext uri="{FF2B5EF4-FFF2-40B4-BE49-F238E27FC236}">
                <a16:creationId xmlns:a16="http://schemas.microsoft.com/office/drawing/2014/main" id="{553377CB-0F0E-9486-5F7B-A3F59B6410AF}"/>
              </a:ext>
            </a:extLst>
          </p:cNvPr>
          <p:cNvGrpSpPr/>
          <p:nvPr/>
        </p:nvGrpSpPr>
        <p:grpSpPr>
          <a:xfrm>
            <a:off x="6749080" y="2622412"/>
            <a:ext cx="4525802" cy="1864021"/>
            <a:chOff x="6749080" y="2622412"/>
            <a:chExt cx="4525802" cy="1864021"/>
          </a:xfrm>
        </p:grpSpPr>
        <p:sp>
          <p:nvSpPr>
            <p:cNvPr id="13" name="Freeform: Shape 12">
              <a:extLst>
                <a:ext uri="{FF2B5EF4-FFF2-40B4-BE49-F238E27FC236}">
                  <a16:creationId xmlns:a16="http://schemas.microsoft.com/office/drawing/2014/main" id="{4540D002-8E3C-1D65-84D8-3688B37A5661}"/>
                </a:ext>
              </a:extLst>
            </p:cNvPr>
            <p:cNvSpPr>
              <a:spLocks/>
            </p:cNvSpPr>
            <p:nvPr/>
          </p:nvSpPr>
          <p:spPr bwMode="auto">
            <a:xfrm>
              <a:off x="8061270" y="3226011"/>
              <a:ext cx="522258" cy="1260422"/>
            </a:xfrm>
            <a:custGeom>
              <a:avLst/>
              <a:gdLst>
                <a:gd name="connsiteX0" fmla="*/ 291888 w 569913"/>
                <a:gd name="connsiteY0" fmla="*/ 917575 h 1376363"/>
                <a:gd name="connsiteX1" fmla="*/ 274496 w 569913"/>
                <a:gd name="connsiteY1" fmla="*/ 921780 h 1376363"/>
                <a:gd name="connsiteX2" fmla="*/ 259212 w 569913"/>
                <a:gd name="connsiteY2" fmla="*/ 932819 h 1376363"/>
                <a:gd name="connsiteX3" fmla="*/ 245510 w 569913"/>
                <a:gd name="connsiteY3" fmla="*/ 952269 h 1376363"/>
                <a:gd name="connsiteX4" fmla="*/ 240239 w 569913"/>
                <a:gd name="connsiteY4" fmla="*/ 965936 h 1376363"/>
                <a:gd name="connsiteX5" fmla="*/ 240239 w 569913"/>
                <a:gd name="connsiteY5" fmla="*/ 966462 h 1376363"/>
                <a:gd name="connsiteX6" fmla="*/ 239712 w 569913"/>
                <a:gd name="connsiteY6" fmla="*/ 967513 h 1376363"/>
                <a:gd name="connsiteX7" fmla="*/ 244982 w 569913"/>
                <a:gd name="connsiteY7" fmla="*/ 975924 h 1376363"/>
                <a:gd name="connsiteX8" fmla="*/ 259212 w 569913"/>
                <a:gd name="connsiteY8" fmla="*/ 988014 h 1376363"/>
                <a:gd name="connsiteX9" fmla="*/ 276604 w 569913"/>
                <a:gd name="connsiteY9" fmla="*/ 994847 h 1376363"/>
                <a:gd name="connsiteX10" fmla="*/ 295577 w 569913"/>
                <a:gd name="connsiteY10" fmla="*/ 996950 h 1376363"/>
                <a:gd name="connsiteX11" fmla="*/ 305590 w 569913"/>
                <a:gd name="connsiteY11" fmla="*/ 995373 h 1376363"/>
                <a:gd name="connsiteX12" fmla="*/ 323509 w 569913"/>
                <a:gd name="connsiteY12" fmla="*/ 990117 h 1376363"/>
                <a:gd name="connsiteX13" fmla="*/ 354077 w 569913"/>
                <a:gd name="connsiteY13" fmla="*/ 970667 h 1376363"/>
                <a:gd name="connsiteX14" fmla="*/ 369360 w 569913"/>
                <a:gd name="connsiteY14" fmla="*/ 959102 h 1376363"/>
                <a:gd name="connsiteX15" fmla="*/ 369887 w 569913"/>
                <a:gd name="connsiteY15" fmla="*/ 959102 h 1376363"/>
                <a:gd name="connsiteX16" fmla="*/ 354604 w 569913"/>
                <a:gd name="connsiteY16" fmla="*/ 943858 h 1376363"/>
                <a:gd name="connsiteX17" fmla="*/ 328779 w 569913"/>
                <a:gd name="connsiteY17" fmla="*/ 926511 h 1376363"/>
                <a:gd name="connsiteX18" fmla="*/ 309806 w 569913"/>
                <a:gd name="connsiteY18" fmla="*/ 919678 h 1376363"/>
                <a:gd name="connsiteX19" fmla="*/ 306387 w 569913"/>
                <a:gd name="connsiteY19" fmla="*/ 360362 h 1376363"/>
                <a:gd name="connsiteX20" fmla="*/ 296333 w 569913"/>
                <a:gd name="connsiteY20" fmla="*/ 363008 h 1376363"/>
                <a:gd name="connsiteX21" fmla="*/ 283104 w 569913"/>
                <a:gd name="connsiteY21" fmla="*/ 370945 h 1376363"/>
                <a:gd name="connsiteX22" fmla="*/ 276754 w 569913"/>
                <a:gd name="connsiteY22" fmla="*/ 378354 h 1376363"/>
                <a:gd name="connsiteX23" fmla="*/ 275166 w 569913"/>
                <a:gd name="connsiteY23" fmla="*/ 383116 h 1376363"/>
                <a:gd name="connsiteX24" fmla="*/ 274637 w 569913"/>
                <a:gd name="connsiteY24" fmla="*/ 388937 h 1376363"/>
                <a:gd name="connsiteX25" fmla="*/ 278341 w 569913"/>
                <a:gd name="connsiteY25" fmla="*/ 399520 h 1376363"/>
                <a:gd name="connsiteX26" fmla="*/ 292100 w 569913"/>
                <a:gd name="connsiteY26" fmla="*/ 411691 h 1376363"/>
                <a:gd name="connsiteX27" fmla="*/ 304271 w 569913"/>
                <a:gd name="connsiteY27" fmla="*/ 414337 h 1376363"/>
                <a:gd name="connsiteX28" fmla="*/ 313266 w 569913"/>
                <a:gd name="connsiteY28" fmla="*/ 414337 h 1376363"/>
                <a:gd name="connsiteX29" fmla="*/ 330200 w 569913"/>
                <a:gd name="connsiteY29" fmla="*/ 407458 h 1376363"/>
                <a:gd name="connsiteX30" fmla="*/ 349779 w 569913"/>
                <a:gd name="connsiteY30" fmla="*/ 387350 h 1376363"/>
                <a:gd name="connsiteX31" fmla="*/ 360362 w 569913"/>
                <a:gd name="connsiteY31" fmla="*/ 371475 h 1376363"/>
                <a:gd name="connsiteX32" fmla="*/ 357716 w 569913"/>
                <a:gd name="connsiteY32" fmla="*/ 369887 h 1376363"/>
                <a:gd name="connsiteX33" fmla="*/ 356129 w 569913"/>
                <a:gd name="connsiteY33" fmla="*/ 366183 h 1376363"/>
                <a:gd name="connsiteX34" fmla="*/ 333375 w 569913"/>
                <a:gd name="connsiteY34" fmla="*/ 362479 h 1376363"/>
                <a:gd name="connsiteX35" fmla="*/ 307975 w 569913"/>
                <a:gd name="connsiteY35" fmla="*/ 360891 h 1376363"/>
                <a:gd name="connsiteX36" fmla="*/ 307446 w 569913"/>
                <a:gd name="connsiteY36" fmla="*/ 360891 h 1376363"/>
                <a:gd name="connsiteX37" fmla="*/ 77788 w 569913"/>
                <a:gd name="connsiteY37" fmla="*/ 0 h 1376363"/>
                <a:gd name="connsiteX38" fmla="*/ 110596 w 569913"/>
                <a:gd name="connsiteY38" fmla="*/ 2118 h 1376363"/>
                <a:gd name="connsiteX39" fmla="*/ 159280 w 569913"/>
                <a:gd name="connsiteY39" fmla="*/ 13234 h 1376363"/>
                <a:gd name="connsiteX40" fmla="*/ 222250 w 569913"/>
                <a:gd name="connsiteY40" fmla="*/ 41291 h 1376363"/>
                <a:gd name="connsiteX41" fmla="*/ 279400 w 569913"/>
                <a:gd name="connsiteY41" fmla="*/ 81523 h 1376363"/>
                <a:gd name="connsiteX42" fmla="*/ 327026 w 569913"/>
                <a:gd name="connsiteY42" fmla="*/ 131813 h 1376363"/>
                <a:gd name="connsiteX43" fmla="*/ 354013 w 569913"/>
                <a:gd name="connsiteY43" fmla="*/ 174692 h 1376363"/>
                <a:gd name="connsiteX44" fmla="*/ 368830 w 569913"/>
                <a:gd name="connsiteY44" fmla="*/ 204866 h 1376363"/>
                <a:gd name="connsiteX45" fmla="*/ 377826 w 569913"/>
                <a:gd name="connsiteY45" fmla="*/ 236099 h 1376363"/>
                <a:gd name="connsiteX46" fmla="*/ 383117 w 569913"/>
                <a:gd name="connsiteY46" fmla="*/ 268391 h 1376363"/>
                <a:gd name="connsiteX47" fmla="*/ 384176 w 569913"/>
                <a:gd name="connsiteY47" fmla="*/ 300683 h 1376363"/>
                <a:gd name="connsiteX48" fmla="*/ 378884 w 569913"/>
                <a:gd name="connsiteY48" fmla="*/ 334562 h 1376363"/>
                <a:gd name="connsiteX49" fmla="*/ 373063 w 569913"/>
                <a:gd name="connsiteY49" fmla="*/ 350443 h 1376363"/>
                <a:gd name="connsiteX50" fmla="*/ 391584 w 569913"/>
                <a:gd name="connsiteY50" fmla="*/ 355208 h 1376363"/>
                <a:gd name="connsiteX51" fmla="*/ 426509 w 569913"/>
                <a:gd name="connsiteY51" fmla="*/ 368442 h 1376363"/>
                <a:gd name="connsiteX52" fmla="*/ 459317 w 569913"/>
                <a:gd name="connsiteY52" fmla="*/ 386970 h 1376363"/>
                <a:gd name="connsiteX53" fmla="*/ 488950 w 569913"/>
                <a:gd name="connsiteY53" fmla="*/ 409733 h 1376363"/>
                <a:gd name="connsiteX54" fmla="*/ 514880 w 569913"/>
                <a:gd name="connsiteY54" fmla="*/ 437260 h 1376363"/>
                <a:gd name="connsiteX55" fmla="*/ 536046 w 569913"/>
                <a:gd name="connsiteY55" fmla="*/ 467434 h 1376363"/>
                <a:gd name="connsiteX56" fmla="*/ 552980 w 569913"/>
                <a:gd name="connsiteY56" fmla="*/ 501843 h 1376363"/>
                <a:gd name="connsiteX57" fmla="*/ 564621 w 569913"/>
                <a:gd name="connsiteY57" fmla="*/ 537840 h 1376363"/>
                <a:gd name="connsiteX58" fmla="*/ 567796 w 569913"/>
                <a:gd name="connsiteY58" fmla="*/ 556898 h 1376363"/>
                <a:gd name="connsiteX59" fmla="*/ 569913 w 569913"/>
                <a:gd name="connsiteY59" fmla="*/ 583366 h 1376363"/>
                <a:gd name="connsiteX60" fmla="*/ 568855 w 569913"/>
                <a:gd name="connsiteY60" fmla="*/ 638950 h 1376363"/>
                <a:gd name="connsiteX61" fmla="*/ 559859 w 569913"/>
                <a:gd name="connsiteY61" fmla="*/ 695593 h 1376363"/>
                <a:gd name="connsiteX62" fmla="*/ 542926 w 569913"/>
                <a:gd name="connsiteY62" fmla="*/ 751706 h 1376363"/>
                <a:gd name="connsiteX63" fmla="*/ 520171 w 569913"/>
                <a:gd name="connsiteY63" fmla="*/ 805702 h 1376363"/>
                <a:gd name="connsiteX64" fmla="*/ 491596 w 569913"/>
                <a:gd name="connsiteY64" fmla="*/ 857051 h 1376363"/>
                <a:gd name="connsiteX65" fmla="*/ 457730 w 569913"/>
                <a:gd name="connsiteY65" fmla="*/ 903106 h 1376363"/>
                <a:gd name="connsiteX66" fmla="*/ 419101 w 569913"/>
                <a:gd name="connsiteY66" fmla="*/ 942279 h 1376363"/>
                <a:gd name="connsiteX67" fmla="*/ 397405 w 569913"/>
                <a:gd name="connsiteY67" fmla="*/ 959219 h 1376363"/>
                <a:gd name="connsiteX68" fmla="*/ 405871 w 569913"/>
                <a:gd name="connsiteY68" fmla="*/ 974042 h 1376363"/>
                <a:gd name="connsiteX69" fmla="*/ 417513 w 569913"/>
                <a:gd name="connsiteY69" fmla="*/ 1006333 h 1376363"/>
                <a:gd name="connsiteX70" fmla="*/ 422276 w 569913"/>
                <a:gd name="connsiteY70" fmla="*/ 1041272 h 1376363"/>
                <a:gd name="connsiteX71" fmla="*/ 420688 w 569913"/>
                <a:gd name="connsiteY71" fmla="*/ 1075681 h 1376363"/>
                <a:gd name="connsiteX72" fmla="*/ 417513 w 569913"/>
                <a:gd name="connsiteY72" fmla="*/ 1092091 h 1376363"/>
                <a:gd name="connsiteX73" fmla="*/ 413809 w 569913"/>
                <a:gd name="connsiteY73" fmla="*/ 1107443 h 1376363"/>
                <a:gd name="connsiteX74" fmla="*/ 402167 w 569913"/>
                <a:gd name="connsiteY74" fmla="*/ 1137088 h 1376363"/>
                <a:gd name="connsiteX75" fmla="*/ 379413 w 569913"/>
                <a:gd name="connsiteY75" fmla="*/ 1179967 h 1376363"/>
                <a:gd name="connsiteX76" fmla="*/ 337609 w 569913"/>
                <a:gd name="connsiteY76" fmla="*/ 1232904 h 1376363"/>
                <a:gd name="connsiteX77" fmla="*/ 285750 w 569913"/>
                <a:gd name="connsiteY77" fmla="*/ 1280547 h 1376363"/>
                <a:gd name="connsiteX78" fmla="*/ 226484 w 569913"/>
                <a:gd name="connsiteY78" fmla="*/ 1319191 h 1376363"/>
                <a:gd name="connsiteX79" fmla="*/ 162984 w 569913"/>
                <a:gd name="connsiteY79" fmla="*/ 1349895 h 1376363"/>
                <a:gd name="connsiteX80" fmla="*/ 98425 w 569913"/>
                <a:gd name="connsiteY80" fmla="*/ 1368952 h 1376363"/>
                <a:gd name="connsiteX81" fmla="*/ 34396 w 569913"/>
                <a:gd name="connsiteY81" fmla="*/ 1376363 h 1376363"/>
                <a:gd name="connsiteX82" fmla="*/ 3704 w 569913"/>
                <a:gd name="connsiteY82" fmla="*/ 1374246 h 1376363"/>
                <a:gd name="connsiteX83" fmla="*/ 0 w 569913"/>
                <a:gd name="connsiteY83" fmla="*/ 1372658 h 1376363"/>
                <a:gd name="connsiteX84" fmla="*/ 0 w 569913"/>
                <a:gd name="connsiteY84" fmla="*/ 1365776 h 1376363"/>
                <a:gd name="connsiteX85" fmla="*/ 3704 w 569913"/>
                <a:gd name="connsiteY85" fmla="*/ 1364717 h 1376363"/>
                <a:gd name="connsiteX86" fmla="*/ 26459 w 569913"/>
                <a:gd name="connsiteY86" fmla="*/ 1365776 h 1376363"/>
                <a:gd name="connsiteX87" fmla="*/ 70379 w 569913"/>
                <a:gd name="connsiteY87" fmla="*/ 1362070 h 1376363"/>
                <a:gd name="connsiteX88" fmla="*/ 112184 w 569913"/>
                <a:gd name="connsiteY88" fmla="*/ 1352012 h 1376363"/>
                <a:gd name="connsiteX89" fmla="*/ 152400 w 569913"/>
                <a:gd name="connsiteY89" fmla="*/ 1337719 h 1376363"/>
                <a:gd name="connsiteX90" fmla="*/ 190500 w 569913"/>
                <a:gd name="connsiteY90" fmla="*/ 1318662 h 1376363"/>
                <a:gd name="connsiteX91" fmla="*/ 227542 w 569913"/>
                <a:gd name="connsiteY91" fmla="*/ 1295370 h 1376363"/>
                <a:gd name="connsiteX92" fmla="*/ 279400 w 569913"/>
                <a:gd name="connsiteY92" fmla="*/ 1256196 h 1376363"/>
                <a:gd name="connsiteX93" fmla="*/ 311680 w 569913"/>
                <a:gd name="connsiteY93" fmla="*/ 1225493 h 1376363"/>
                <a:gd name="connsiteX94" fmla="*/ 328084 w 569913"/>
                <a:gd name="connsiteY94" fmla="*/ 1208553 h 1376363"/>
                <a:gd name="connsiteX95" fmla="*/ 358776 w 569913"/>
                <a:gd name="connsiteY95" fmla="*/ 1172026 h 1376363"/>
                <a:gd name="connsiteX96" fmla="*/ 384176 w 569913"/>
                <a:gd name="connsiteY96" fmla="*/ 1131794 h 1376363"/>
                <a:gd name="connsiteX97" fmla="*/ 400051 w 569913"/>
                <a:gd name="connsiteY97" fmla="*/ 1087856 h 1376363"/>
                <a:gd name="connsiteX98" fmla="*/ 403226 w 569913"/>
                <a:gd name="connsiteY98" fmla="*/ 1064035 h 1376363"/>
                <a:gd name="connsiteX99" fmla="*/ 403755 w 569913"/>
                <a:gd name="connsiteY99" fmla="*/ 1046565 h 1376363"/>
                <a:gd name="connsiteX100" fmla="*/ 400051 w 569913"/>
                <a:gd name="connsiteY100" fmla="*/ 1013215 h 1376363"/>
                <a:gd name="connsiteX101" fmla="*/ 394759 w 569913"/>
                <a:gd name="connsiteY101" fmla="*/ 996805 h 1376363"/>
                <a:gd name="connsiteX102" fmla="*/ 388409 w 569913"/>
                <a:gd name="connsiteY102" fmla="*/ 982512 h 1376363"/>
                <a:gd name="connsiteX103" fmla="*/ 377826 w 569913"/>
                <a:gd name="connsiteY103" fmla="*/ 968219 h 1376363"/>
                <a:gd name="connsiteX104" fmla="*/ 377826 w 569913"/>
                <a:gd name="connsiteY104" fmla="*/ 968748 h 1376363"/>
                <a:gd name="connsiteX105" fmla="*/ 377296 w 569913"/>
                <a:gd name="connsiteY105" fmla="*/ 969807 h 1376363"/>
                <a:gd name="connsiteX106" fmla="*/ 362480 w 569913"/>
                <a:gd name="connsiteY106" fmla="*/ 984100 h 1376363"/>
                <a:gd name="connsiteX107" fmla="*/ 332846 w 569913"/>
                <a:gd name="connsiteY107" fmla="*/ 999981 h 1376363"/>
                <a:gd name="connsiteX108" fmla="*/ 310621 w 569913"/>
                <a:gd name="connsiteY108" fmla="*/ 1007921 h 1376363"/>
                <a:gd name="connsiteX109" fmla="*/ 288925 w 569913"/>
                <a:gd name="connsiteY109" fmla="*/ 1010568 h 1376363"/>
                <a:gd name="connsiteX110" fmla="*/ 268288 w 569913"/>
                <a:gd name="connsiteY110" fmla="*/ 1007921 h 1376363"/>
                <a:gd name="connsiteX111" fmla="*/ 250825 w 569913"/>
                <a:gd name="connsiteY111" fmla="*/ 998393 h 1376363"/>
                <a:gd name="connsiteX112" fmla="*/ 237067 w 569913"/>
                <a:gd name="connsiteY112" fmla="*/ 982512 h 1376363"/>
                <a:gd name="connsiteX113" fmla="*/ 232305 w 569913"/>
                <a:gd name="connsiteY113" fmla="*/ 971395 h 1376363"/>
                <a:gd name="connsiteX114" fmla="*/ 230188 w 569913"/>
                <a:gd name="connsiteY114" fmla="*/ 970336 h 1376363"/>
                <a:gd name="connsiteX115" fmla="*/ 227013 w 569913"/>
                <a:gd name="connsiteY115" fmla="*/ 965572 h 1376363"/>
                <a:gd name="connsiteX116" fmla="*/ 227542 w 569913"/>
                <a:gd name="connsiteY116" fmla="*/ 962925 h 1376363"/>
                <a:gd name="connsiteX117" fmla="*/ 230717 w 569913"/>
                <a:gd name="connsiteY117" fmla="*/ 952337 h 1376363"/>
                <a:gd name="connsiteX118" fmla="*/ 240242 w 569913"/>
                <a:gd name="connsiteY118" fmla="*/ 933280 h 1376363"/>
                <a:gd name="connsiteX119" fmla="*/ 253471 w 569913"/>
                <a:gd name="connsiteY119" fmla="*/ 919517 h 1376363"/>
                <a:gd name="connsiteX120" fmla="*/ 270405 w 569913"/>
                <a:gd name="connsiteY120" fmla="*/ 909988 h 1376363"/>
                <a:gd name="connsiteX121" fmla="*/ 288925 w 569913"/>
                <a:gd name="connsiteY121" fmla="*/ 904694 h 1376363"/>
                <a:gd name="connsiteX122" fmla="*/ 308505 w 569913"/>
                <a:gd name="connsiteY122" fmla="*/ 904165 h 1376363"/>
                <a:gd name="connsiteX123" fmla="*/ 329142 w 569913"/>
                <a:gd name="connsiteY123" fmla="*/ 907341 h 1376363"/>
                <a:gd name="connsiteX124" fmla="*/ 348721 w 569913"/>
                <a:gd name="connsiteY124" fmla="*/ 914223 h 1376363"/>
                <a:gd name="connsiteX125" fmla="*/ 358246 w 569913"/>
                <a:gd name="connsiteY125" fmla="*/ 920046 h 1376363"/>
                <a:gd name="connsiteX126" fmla="*/ 367771 w 569913"/>
                <a:gd name="connsiteY126" fmla="*/ 926398 h 1376363"/>
                <a:gd name="connsiteX127" fmla="*/ 384705 w 569913"/>
                <a:gd name="connsiteY127" fmla="*/ 942279 h 1376363"/>
                <a:gd name="connsiteX128" fmla="*/ 391584 w 569913"/>
                <a:gd name="connsiteY128" fmla="*/ 950749 h 1376363"/>
                <a:gd name="connsiteX129" fmla="*/ 409046 w 569913"/>
                <a:gd name="connsiteY129" fmla="*/ 934339 h 1376363"/>
                <a:gd name="connsiteX130" fmla="*/ 440267 w 569913"/>
                <a:gd name="connsiteY130" fmla="*/ 899400 h 1376363"/>
                <a:gd name="connsiteX131" fmla="*/ 468313 w 569913"/>
                <a:gd name="connsiteY131" fmla="*/ 861286 h 1376363"/>
                <a:gd name="connsiteX132" fmla="*/ 492655 w 569913"/>
                <a:gd name="connsiteY132" fmla="*/ 819466 h 1376363"/>
                <a:gd name="connsiteX133" fmla="*/ 512763 w 569913"/>
                <a:gd name="connsiteY133" fmla="*/ 776057 h 1376363"/>
                <a:gd name="connsiteX134" fmla="*/ 528638 w 569913"/>
                <a:gd name="connsiteY134" fmla="*/ 731061 h 1376363"/>
                <a:gd name="connsiteX135" fmla="*/ 540809 w 569913"/>
                <a:gd name="connsiteY135" fmla="*/ 685535 h 1376363"/>
                <a:gd name="connsiteX136" fmla="*/ 548746 w 569913"/>
                <a:gd name="connsiteY136" fmla="*/ 638421 h 1376363"/>
                <a:gd name="connsiteX137" fmla="*/ 550863 w 569913"/>
                <a:gd name="connsiteY137" fmla="*/ 614599 h 1376363"/>
                <a:gd name="connsiteX138" fmla="*/ 551392 w 569913"/>
                <a:gd name="connsiteY138" fmla="*/ 592366 h 1376363"/>
                <a:gd name="connsiteX139" fmla="*/ 547159 w 569913"/>
                <a:gd name="connsiteY139" fmla="*/ 550016 h 1376363"/>
                <a:gd name="connsiteX140" fmla="*/ 535517 w 569913"/>
                <a:gd name="connsiteY140" fmla="*/ 511372 h 1376363"/>
                <a:gd name="connsiteX141" fmla="*/ 518055 w 569913"/>
                <a:gd name="connsiteY141" fmla="*/ 475375 h 1376363"/>
                <a:gd name="connsiteX142" fmla="*/ 494242 w 569913"/>
                <a:gd name="connsiteY142" fmla="*/ 444142 h 1376363"/>
                <a:gd name="connsiteX143" fmla="*/ 466196 w 569913"/>
                <a:gd name="connsiteY143" fmla="*/ 416615 h 1376363"/>
                <a:gd name="connsiteX144" fmla="*/ 433388 w 569913"/>
                <a:gd name="connsiteY144" fmla="*/ 394381 h 1376363"/>
                <a:gd name="connsiteX145" fmla="*/ 396876 w 569913"/>
                <a:gd name="connsiteY145" fmla="*/ 377971 h 1376363"/>
                <a:gd name="connsiteX146" fmla="*/ 377296 w 569913"/>
                <a:gd name="connsiteY146" fmla="*/ 371618 h 1376363"/>
                <a:gd name="connsiteX147" fmla="*/ 369359 w 569913"/>
                <a:gd name="connsiteY147" fmla="*/ 385382 h 1376363"/>
                <a:gd name="connsiteX148" fmla="*/ 348192 w 569913"/>
                <a:gd name="connsiteY148" fmla="*/ 411850 h 1376363"/>
                <a:gd name="connsiteX149" fmla="*/ 328084 w 569913"/>
                <a:gd name="connsiteY149" fmla="*/ 425614 h 1376363"/>
                <a:gd name="connsiteX150" fmla="*/ 313796 w 569913"/>
                <a:gd name="connsiteY150" fmla="*/ 430378 h 1376363"/>
                <a:gd name="connsiteX151" fmla="*/ 299509 w 569913"/>
                <a:gd name="connsiteY151" fmla="*/ 430378 h 1376363"/>
                <a:gd name="connsiteX152" fmla="*/ 283634 w 569913"/>
                <a:gd name="connsiteY152" fmla="*/ 425085 h 1376363"/>
                <a:gd name="connsiteX153" fmla="*/ 275696 w 569913"/>
                <a:gd name="connsiteY153" fmla="*/ 419791 h 1376363"/>
                <a:gd name="connsiteX154" fmla="*/ 266700 w 569913"/>
                <a:gd name="connsiteY154" fmla="*/ 410792 h 1376363"/>
                <a:gd name="connsiteX155" fmla="*/ 259292 w 569913"/>
                <a:gd name="connsiteY155" fmla="*/ 393852 h 1376363"/>
                <a:gd name="connsiteX156" fmla="*/ 259821 w 569913"/>
                <a:gd name="connsiteY156" fmla="*/ 381676 h 1376363"/>
                <a:gd name="connsiteX157" fmla="*/ 261938 w 569913"/>
                <a:gd name="connsiteY157" fmla="*/ 375324 h 1376363"/>
                <a:gd name="connsiteX158" fmla="*/ 268817 w 569913"/>
                <a:gd name="connsiteY158" fmla="*/ 364736 h 1376363"/>
                <a:gd name="connsiteX159" fmla="*/ 290513 w 569913"/>
                <a:gd name="connsiteY159" fmla="*/ 354149 h 1376363"/>
                <a:gd name="connsiteX160" fmla="*/ 302684 w 569913"/>
                <a:gd name="connsiteY160" fmla="*/ 352031 h 1376363"/>
                <a:gd name="connsiteX161" fmla="*/ 303742 w 569913"/>
                <a:gd name="connsiteY161" fmla="*/ 348326 h 1376363"/>
                <a:gd name="connsiteX162" fmla="*/ 308505 w 569913"/>
                <a:gd name="connsiteY162" fmla="*/ 346738 h 1376363"/>
                <a:gd name="connsiteX163" fmla="*/ 334963 w 569913"/>
                <a:gd name="connsiteY163" fmla="*/ 345150 h 1376363"/>
                <a:gd name="connsiteX164" fmla="*/ 360892 w 569913"/>
                <a:gd name="connsiteY164" fmla="*/ 348326 h 1376363"/>
                <a:gd name="connsiteX165" fmla="*/ 365126 w 569913"/>
                <a:gd name="connsiteY165" fmla="*/ 331915 h 1376363"/>
                <a:gd name="connsiteX166" fmla="*/ 367771 w 569913"/>
                <a:gd name="connsiteY166" fmla="*/ 300153 h 1376363"/>
                <a:gd name="connsiteX167" fmla="*/ 366184 w 569913"/>
                <a:gd name="connsiteY167" fmla="*/ 270508 h 1376363"/>
                <a:gd name="connsiteX168" fmla="*/ 360363 w 569913"/>
                <a:gd name="connsiteY168" fmla="*/ 241393 h 1376363"/>
                <a:gd name="connsiteX169" fmla="*/ 345017 w 569913"/>
                <a:gd name="connsiteY169" fmla="*/ 201161 h 1376363"/>
                <a:gd name="connsiteX170" fmla="*/ 311680 w 569913"/>
                <a:gd name="connsiteY170" fmla="*/ 149283 h 1376363"/>
                <a:gd name="connsiteX171" fmla="*/ 289455 w 569913"/>
                <a:gd name="connsiteY171" fmla="*/ 123343 h 1376363"/>
                <a:gd name="connsiteX172" fmla="*/ 266700 w 569913"/>
                <a:gd name="connsiteY172" fmla="*/ 98992 h 1376363"/>
                <a:gd name="connsiteX173" fmla="*/ 215371 w 569913"/>
                <a:gd name="connsiteY173" fmla="*/ 59290 h 1376363"/>
                <a:gd name="connsiteX174" fmla="*/ 173038 w 569913"/>
                <a:gd name="connsiteY174" fmla="*/ 38644 h 1376363"/>
                <a:gd name="connsiteX175" fmla="*/ 142346 w 569913"/>
                <a:gd name="connsiteY175" fmla="*/ 28057 h 1376363"/>
                <a:gd name="connsiteX176" fmla="*/ 111125 w 569913"/>
                <a:gd name="connsiteY176" fmla="*/ 22234 h 1376363"/>
                <a:gd name="connsiteX177" fmla="*/ 78317 w 569913"/>
                <a:gd name="connsiteY177" fmla="*/ 19587 h 1376363"/>
                <a:gd name="connsiteX178" fmla="*/ 61913 w 569913"/>
                <a:gd name="connsiteY178" fmla="*/ 20646 h 1376363"/>
                <a:gd name="connsiteX179" fmla="*/ 57150 w 569913"/>
                <a:gd name="connsiteY179" fmla="*/ 19587 h 1376363"/>
                <a:gd name="connsiteX180" fmla="*/ 52388 w 569913"/>
                <a:gd name="connsiteY180" fmla="*/ 14293 h 1376363"/>
                <a:gd name="connsiteX181" fmla="*/ 52388 w 569913"/>
                <a:gd name="connsiteY181" fmla="*/ 6882 h 1376363"/>
                <a:gd name="connsiteX182" fmla="*/ 57150 w 569913"/>
                <a:gd name="connsiteY182" fmla="*/ 1588 h 1376363"/>
                <a:gd name="connsiteX183" fmla="*/ 61913 w 569913"/>
                <a:gd name="connsiteY183" fmla="*/ 1059 h 13763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Lst>
              <a:rect l="l" t="t" r="r" b="b"/>
              <a:pathLst>
                <a:path w="569913" h="1376363">
                  <a:moveTo>
                    <a:pt x="291888" y="917575"/>
                  </a:moveTo>
                  <a:lnTo>
                    <a:pt x="274496" y="921780"/>
                  </a:lnTo>
                  <a:lnTo>
                    <a:pt x="259212" y="932819"/>
                  </a:lnTo>
                  <a:lnTo>
                    <a:pt x="245510" y="952269"/>
                  </a:lnTo>
                  <a:lnTo>
                    <a:pt x="240239" y="965936"/>
                  </a:lnTo>
                  <a:lnTo>
                    <a:pt x="240239" y="966462"/>
                  </a:lnTo>
                  <a:lnTo>
                    <a:pt x="239712" y="967513"/>
                  </a:lnTo>
                  <a:lnTo>
                    <a:pt x="244982" y="975924"/>
                  </a:lnTo>
                  <a:lnTo>
                    <a:pt x="259212" y="988014"/>
                  </a:lnTo>
                  <a:lnTo>
                    <a:pt x="276604" y="994847"/>
                  </a:lnTo>
                  <a:lnTo>
                    <a:pt x="295577" y="996950"/>
                  </a:lnTo>
                  <a:lnTo>
                    <a:pt x="305590" y="995373"/>
                  </a:lnTo>
                  <a:lnTo>
                    <a:pt x="323509" y="990117"/>
                  </a:lnTo>
                  <a:lnTo>
                    <a:pt x="354077" y="970667"/>
                  </a:lnTo>
                  <a:lnTo>
                    <a:pt x="369360" y="959102"/>
                  </a:lnTo>
                  <a:lnTo>
                    <a:pt x="369887" y="959102"/>
                  </a:lnTo>
                  <a:lnTo>
                    <a:pt x="354604" y="943858"/>
                  </a:lnTo>
                  <a:lnTo>
                    <a:pt x="328779" y="926511"/>
                  </a:lnTo>
                  <a:lnTo>
                    <a:pt x="309806" y="919678"/>
                  </a:lnTo>
                  <a:close/>
                  <a:moveTo>
                    <a:pt x="306387" y="360362"/>
                  </a:moveTo>
                  <a:lnTo>
                    <a:pt x="296333" y="363008"/>
                  </a:lnTo>
                  <a:lnTo>
                    <a:pt x="283104" y="370945"/>
                  </a:lnTo>
                  <a:lnTo>
                    <a:pt x="276754" y="378354"/>
                  </a:lnTo>
                  <a:lnTo>
                    <a:pt x="275166" y="383116"/>
                  </a:lnTo>
                  <a:lnTo>
                    <a:pt x="274637" y="388937"/>
                  </a:lnTo>
                  <a:lnTo>
                    <a:pt x="278341" y="399520"/>
                  </a:lnTo>
                  <a:lnTo>
                    <a:pt x="292100" y="411691"/>
                  </a:lnTo>
                  <a:lnTo>
                    <a:pt x="304271" y="414337"/>
                  </a:lnTo>
                  <a:lnTo>
                    <a:pt x="313266" y="414337"/>
                  </a:lnTo>
                  <a:lnTo>
                    <a:pt x="330200" y="407458"/>
                  </a:lnTo>
                  <a:lnTo>
                    <a:pt x="349779" y="387350"/>
                  </a:lnTo>
                  <a:lnTo>
                    <a:pt x="360362" y="371475"/>
                  </a:lnTo>
                  <a:lnTo>
                    <a:pt x="357716" y="369887"/>
                  </a:lnTo>
                  <a:lnTo>
                    <a:pt x="356129" y="366183"/>
                  </a:lnTo>
                  <a:lnTo>
                    <a:pt x="333375" y="362479"/>
                  </a:lnTo>
                  <a:lnTo>
                    <a:pt x="307975" y="360891"/>
                  </a:lnTo>
                  <a:lnTo>
                    <a:pt x="307446" y="360891"/>
                  </a:lnTo>
                  <a:close/>
                  <a:moveTo>
                    <a:pt x="77788" y="0"/>
                  </a:moveTo>
                  <a:lnTo>
                    <a:pt x="110596" y="2118"/>
                  </a:lnTo>
                  <a:lnTo>
                    <a:pt x="159280" y="13234"/>
                  </a:lnTo>
                  <a:lnTo>
                    <a:pt x="222250" y="41291"/>
                  </a:lnTo>
                  <a:lnTo>
                    <a:pt x="279400" y="81523"/>
                  </a:lnTo>
                  <a:lnTo>
                    <a:pt x="327026" y="131813"/>
                  </a:lnTo>
                  <a:lnTo>
                    <a:pt x="354013" y="174692"/>
                  </a:lnTo>
                  <a:lnTo>
                    <a:pt x="368830" y="204866"/>
                  </a:lnTo>
                  <a:lnTo>
                    <a:pt x="377826" y="236099"/>
                  </a:lnTo>
                  <a:lnTo>
                    <a:pt x="383117" y="268391"/>
                  </a:lnTo>
                  <a:lnTo>
                    <a:pt x="384176" y="300683"/>
                  </a:lnTo>
                  <a:lnTo>
                    <a:pt x="378884" y="334562"/>
                  </a:lnTo>
                  <a:lnTo>
                    <a:pt x="373063" y="350443"/>
                  </a:lnTo>
                  <a:lnTo>
                    <a:pt x="391584" y="355208"/>
                  </a:lnTo>
                  <a:lnTo>
                    <a:pt x="426509" y="368442"/>
                  </a:lnTo>
                  <a:lnTo>
                    <a:pt x="459317" y="386970"/>
                  </a:lnTo>
                  <a:lnTo>
                    <a:pt x="488950" y="409733"/>
                  </a:lnTo>
                  <a:lnTo>
                    <a:pt x="514880" y="437260"/>
                  </a:lnTo>
                  <a:lnTo>
                    <a:pt x="536046" y="467434"/>
                  </a:lnTo>
                  <a:lnTo>
                    <a:pt x="552980" y="501843"/>
                  </a:lnTo>
                  <a:lnTo>
                    <a:pt x="564621" y="537840"/>
                  </a:lnTo>
                  <a:lnTo>
                    <a:pt x="567796" y="556898"/>
                  </a:lnTo>
                  <a:lnTo>
                    <a:pt x="569913" y="583366"/>
                  </a:lnTo>
                  <a:lnTo>
                    <a:pt x="568855" y="638950"/>
                  </a:lnTo>
                  <a:lnTo>
                    <a:pt x="559859" y="695593"/>
                  </a:lnTo>
                  <a:lnTo>
                    <a:pt x="542926" y="751706"/>
                  </a:lnTo>
                  <a:lnTo>
                    <a:pt x="520171" y="805702"/>
                  </a:lnTo>
                  <a:lnTo>
                    <a:pt x="491596" y="857051"/>
                  </a:lnTo>
                  <a:lnTo>
                    <a:pt x="457730" y="903106"/>
                  </a:lnTo>
                  <a:lnTo>
                    <a:pt x="419101" y="942279"/>
                  </a:lnTo>
                  <a:lnTo>
                    <a:pt x="397405" y="959219"/>
                  </a:lnTo>
                  <a:lnTo>
                    <a:pt x="405871" y="974042"/>
                  </a:lnTo>
                  <a:lnTo>
                    <a:pt x="417513" y="1006333"/>
                  </a:lnTo>
                  <a:lnTo>
                    <a:pt x="422276" y="1041272"/>
                  </a:lnTo>
                  <a:lnTo>
                    <a:pt x="420688" y="1075681"/>
                  </a:lnTo>
                  <a:lnTo>
                    <a:pt x="417513" y="1092091"/>
                  </a:lnTo>
                  <a:lnTo>
                    <a:pt x="413809" y="1107443"/>
                  </a:lnTo>
                  <a:lnTo>
                    <a:pt x="402167" y="1137088"/>
                  </a:lnTo>
                  <a:lnTo>
                    <a:pt x="379413" y="1179967"/>
                  </a:lnTo>
                  <a:lnTo>
                    <a:pt x="337609" y="1232904"/>
                  </a:lnTo>
                  <a:lnTo>
                    <a:pt x="285750" y="1280547"/>
                  </a:lnTo>
                  <a:lnTo>
                    <a:pt x="226484" y="1319191"/>
                  </a:lnTo>
                  <a:lnTo>
                    <a:pt x="162984" y="1349895"/>
                  </a:lnTo>
                  <a:lnTo>
                    <a:pt x="98425" y="1368952"/>
                  </a:lnTo>
                  <a:lnTo>
                    <a:pt x="34396" y="1376363"/>
                  </a:lnTo>
                  <a:lnTo>
                    <a:pt x="3704" y="1374246"/>
                  </a:lnTo>
                  <a:lnTo>
                    <a:pt x="0" y="1372658"/>
                  </a:lnTo>
                  <a:lnTo>
                    <a:pt x="0" y="1365776"/>
                  </a:lnTo>
                  <a:lnTo>
                    <a:pt x="3704" y="1364717"/>
                  </a:lnTo>
                  <a:lnTo>
                    <a:pt x="26459" y="1365776"/>
                  </a:lnTo>
                  <a:lnTo>
                    <a:pt x="70379" y="1362070"/>
                  </a:lnTo>
                  <a:lnTo>
                    <a:pt x="112184" y="1352012"/>
                  </a:lnTo>
                  <a:lnTo>
                    <a:pt x="152400" y="1337719"/>
                  </a:lnTo>
                  <a:lnTo>
                    <a:pt x="190500" y="1318662"/>
                  </a:lnTo>
                  <a:lnTo>
                    <a:pt x="227542" y="1295370"/>
                  </a:lnTo>
                  <a:lnTo>
                    <a:pt x="279400" y="1256196"/>
                  </a:lnTo>
                  <a:lnTo>
                    <a:pt x="311680" y="1225493"/>
                  </a:lnTo>
                  <a:lnTo>
                    <a:pt x="328084" y="1208553"/>
                  </a:lnTo>
                  <a:lnTo>
                    <a:pt x="358776" y="1172026"/>
                  </a:lnTo>
                  <a:lnTo>
                    <a:pt x="384176" y="1131794"/>
                  </a:lnTo>
                  <a:lnTo>
                    <a:pt x="400051" y="1087856"/>
                  </a:lnTo>
                  <a:lnTo>
                    <a:pt x="403226" y="1064035"/>
                  </a:lnTo>
                  <a:lnTo>
                    <a:pt x="403755" y="1046565"/>
                  </a:lnTo>
                  <a:lnTo>
                    <a:pt x="400051" y="1013215"/>
                  </a:lnTo>
                  <a:lnTo>
                    <a:pt x="394759" y="996805"/>
                  </a:lnTo>
                  <a:lnTo>
                    <a:pt x="388409" y="982512"/>
                  </a:lnTo>
                  <a:lnTo>
                    <a:pt x="377826" y="968219"/>
                  </a:lnTo>
                  <a:lnTo>
                    <a:pt x="377826" y="968748"/>
                  </a:lnTo>
                  <a:lnTo>
                    <a:pt x="377296" y="969807"/>
                  </a:lnTo>
                  <a:lnTo>
                    <a:pt x="362480" y="984100"/>
                  </a:lnTo>
                  <a:lnTo>
                    <a:pt x="332846" y="999981"/>
                  </a:lnTo>
                  <a:lnTo>
                    <a:pt x="310621" y="1007921"/>
                  </a:lnTo>
                  <a:lnTo>
                    <a:pt x="288925" y="1010568"/>
                  </a:lnTo>
                  <a:lnTo>
                    <a:pt x="268288" y="1007921"/>
                  </a:lnTo>
                  <a:lnTo>
                    <a:pt x="250825" y="998393"/>
                  </a:lnTo>
                  <a:lnTo>
                    <a:pt x="237067" y="982512"/>
                  </a:lnTo>
                  <a:lnTo>
                    <a:pt x="232305" y="971395"/>
                  </a:lnTo>
                  <a:lnTo>
                    <a:pt x="230188" y="970336"/>
                  </a:lnTo>
                  <a:lnTo>
                    <a:pt x="227013" y="965572"/>
                  </a:lnTo>
                  <a:lnTo>
                    <a:pt x="227542" y="962925"/>
                  </a:lnTo>
                  <a:lnTo>
                    <a:pt x="230717" y="952337"/>
                  </a:lnTo>
                  <a:lnTo>
                    <a:pt x="240242" y="933280"/>
                  </a:lnTo>
                  <a:lnTo>
                    <a:pt x="253471" y="919517"/>
                  </a:lnTo>
                  <a:lnTo>
                    <a:pt x="270405" y="909988"/>
                  </a:lnTo>
                  <a:lnTo>
                    <a:pt x="288925" y="904694"/>
                  </a:lnTo>
                  <a:lnTo>
                    <a:pt x="308505" y="904165"/>
                  </a:lnTo>
                  <a:lnTo>
                    <a:pt x="329142" y="907341"/>
                  </a:lnTo>
                  <a:lnTo>
                    <a:pt x="348721" y="914223"/>
                  </a:lnTo>
                  <a:lnTo>
                    <a:pt x="358246" y="920046"/>
                  </a:lnTo>
                  <a:lnTo>
                    <a:pt x="367771" y="926398"/>
                  </a:lnTo>
                  <a:lnTo>
                    <a:pt x="384705" y="942279"/>
                  </a:lnTo>
                  <a:lnTo>
                    <a:pt x="391584" y="950749"/>
                  </a:lnTo>
                  <a:lnTo>
                    <a:pt x="409046" y="934339"/>
                  </a:lnTo>
                  <a:lnTo>
                    <a:pt x="440267" y="899400"/>
                  </a:lnTo>
                  <a:lnTo>
                    <a:pt x="468313" y="861286"/>
                  </a:lnTo>
                  <a:lnTo>
                    <a:pt x="492655" y="819466"/>
                  </a:lnTo>
                  <a:lnTo>
                    <a:pt x="512763" y="776057"/>
                  </a:lnTo>
                  <a:lnTo>
                    <a:pt x="528638" y="731061"/>
                  </a:lnTo>
                  <a:lnTo>
                    <a:pt x="540809" y="685535"/>
                  </a:lnTo>
                  <a:lnTo>
                    <a:pt x="548746" y="638421"/>
                  </a:lnTo>
                  <a:lnTo>
                    <a:pt x="550863" y="614599"/>
                  </a:lnTo>
                  <a:lnTo>
                    <a:pt x="551392" y="592366"/>
                  </a:lnTo>
                  <a:lnTo>
                    <a:pt x="547159" y="550016"/>
                  </a:lnTo>
                  <a:lnTo>
                    <a:pt x="535517" y="511372"/>
                  </a:lnTo>
                  <a:lnTo>
                    <a:pt x="518055" y="475375"/>
                  </a:lnTo>
                  <a:lnTo>
                    <a:pt x="494242" y="444142"/>
                  </a:lnTo>
                  <a:lnTo>
                    <a:pt x="466196" y="416615"/>
                  </a:lnTo>
                  <a:lnTo>
                    <a:pt x="433388" y="394381"/>
                  </a:lnTo>
                  <a:lnTo>
                    <a:pt x="396876" y="377971"/>
                  </a:lnTo>
                  <a:lnTo>
                    <a:pt x="377296" y="371618"/>
                  </a:lnTo>
                  <a:lnTo>
                    <a:pt x="369359" y="385382"/>
                  </a:lnTo>
                  <a:lnTo>
                    <a:pt x="348192" y="411850"/>
                  </a:lnTo>
                  <a:lnTo>
                    <a:pt x="328084" y="425614"/>
                  </a:lnTo>
                  <a:lnTo>
                    <a:pt x="313796" y="430378"/>
                  </a:lnTo>
                  <a:lnTo>
                    <a:pt x="299509" y="430378"/>
                  </a:lnTo>
                  <a:lnTo>
                    <a:pt x="283634" y="425085"/>
                  </a:lnTo>
                  <a:lnTo>
                    <a:pt x="275696" y="419791"/>
                  </a:lnTo>
                  <a:lnTo>
                    <a:pt x="266700" y="410792"/>
                  </a:lnTo>
                  <a:lnTo>
                    <a:pt x="259292" y="393852"/>
                  </a:lnTo>
                  <a:lnTo>
                    <a:pt x="259821" y="381676"/>
                  </a:lnTo>
                  <a:lnTo>
                    <a:pt x="261938" y="375324"/>
                  </a:lnTo>
                  <a:lnTo>
                    <a:pt x="268817" y="364736"/>
                  </a:lnTo>
                  <a:lnTo>
                    <a:pt x="290513" y="354149"/>
                  </a:lnTo>
                  <a:lnTo>
                    <a:pt x="302684" y="352031"/>
                  </a:lnTo>
                  <a:lnTo>
                    <a:pt x="303742" y="348326"/>
                  </a:lnTo>
                  <a:lnTo>
                    <a:pt x="308505" y="346738"/>
                  </a:lnTo>
                  <a:lnTo>
                    <a:pt x="334963" y="345150"/>
                  </a:lnTo>
                  <a:lnTo>
                    <a:pt x="360892" y="348326"/>
                  </a:lnTo>
                  <a:lnTo>
                    <a:pt x="365126" y="331915"/>
                  </a:lnTo>
                  <a:lnTo>
                    <a:pt x="367771" y="300153"/>
                  </a:lnTo>
                  <a:lnTo>
                    <a:pt x="366184" y="270508"/>
                  </a:lnTo>
                  <a:lnTo>
                    <a:pt x="360363" y="241393"/>
                  </a:lnTo>
                  <a:lnTo>
                    <a:pt x="345017" y="201161"/>
                  </a:lnTo>
                  <a:lnTo>
                    <a:pt x="311680" y="149283"/>
                  </a:lnTo>
                  <a:lnTo>
                    <a:pt x="289455" y="123343"/>
                  </a:lnTo>
                  <a:lnTo>
                    <a:pt x="266700" y="98992"/>
                  </a:lnTo>
                  <a:lnTo>
                    <a:pt x="215371" y="59290"/>
                  </a:lnTo>
                  <a:lnTo>
                    <a:pt x="173038" y="38644"/>
                  </a:lnTo>
                  <a:lnTo>
                    <a:pt x="142346" y="28057"/>
                  </a:lnTo>
                  <a:lnTo>
                    <a:pt x="111125" y="22234"/>
                  </a:lnTo>
                  <a:lnTo>
                    <a:pt x="78317" y="19587"/>
                  </a:lnTo>
                  <a:lnTo>
                    <a:pt x="61913" y="20646"/>
                  </a:lnTo>
                  <a:lnTo>
                    <a:pt x="57150" y="19587"/>
                  </a:lnTo>
                  <a:lnTo>
                    <a:pt x="52388" y="14293"/>
                  </a:lnTo>
                  <a:lnTo>
                    <a:pt x="52388" y="6882"/>
                  </a:lnTo>
                  <a:lnTo>
                    <a:pt x="57150" y="1588"/>
                  </a:lnTo>
                  <a:lnTo>
                    <a:pt x="61913" y="1059"/>
                  </a:lnTo>
                  <a:close/>
                </a:path>
              </a:pathLst>
            </a:custGeom>
            <a:solidFill>
              <a:schemeClr val="tx2"/>
            </a:solidFill>
            <a:ln>
              <a:noFill/>
            </a:ln>
          </p:spPr>
          <p:txBody>
            <a:bodyPr vert="horz" wrap="square" lIns="91440" tIns="45720" rIns="91440" bIns="45720" numCol="1" anchor="t" anchorCtr="0" compatLnSpc="1">
              <a:prstTxWarp prst="textNoShape">
                <a:avLst/>
              </a:prstTxWarp>
              <a:noAutofit/>
            </a:bodyPr>
            <a:lstStyle/>
            <a:p>
              <a:endParaRPr lang="en-US" sz="3200"/>
            </a:p>
          </p:txBody>
        </p:sp>
        <p:sp>
          <p:nvSpPr>
            <p:cNvPr id="23" name="Freeform 390">
              <a:extLst>
                <a:ext uri="{FF2B5EF4-FFF2-40B4-BE49-F238E27FC236}">
                  <a16:creationId xmlns:a16="http://schemas.microsoft.com/office/drawing/2014/main" id="{856AD537-324B-4FB4-5149-E7D2DB67EDF9}"/>
                </a:ext>
              </a:extLst>
            </p:cNvPr>
            <p:cNvSpPr>
              <a:spLocks/>
            </p:cNvSpPr>
            <p:nvPr/>
          </p:nvSpPr>
          <p:spPr bwMode="auto">
            <a:xfrm>
              <a:off x="6749080" y="2833492"/>
              <a:ext cx="1412569" cy="819928"/>
            </a:xfrm>
            <a:custGeom>
              <a:avLst/>
              <a:gdLst>
                <a:gd name="T0" fmla="*/ 2897 w 2912"/>
                <a:gd name="T1" fmla="*/ 645 h 1693"/>
                <a:gd name="T2" fmla="*/ 2886 w 2912"/>
                <a:gd name="T3" fmla="*/ 614 h 1693"/>
                <a:gd name="T4" fmla="*/ 2861 w 2912"/>
                <a:gd name="T5" fmla="*/ 560 h 1693"/>
                <a:gd name="T6" fmla="*/ 2809 w 2912"/>
                <a:gd name="T7" fmla="*/ 483 h 1693"/>
                <a:gd name="T8" fmla="*/ 2721 w 2912"/>
                <a:gd name="T9" fmla="*/ 400 h 1693"/>
                <a:gd name="T10" fmla="*/ 2619 w 2912"/>
                <a:gd name="T11" fmla="*/ 331 h 1693"/>
                <a:gd name="T12" fmla="*/ 2565 w 2912"/>
                <a:gd name="T13" fmla="*/ 302 h 1693"/>
                <a:gd name="T14" fmla="*/ 2496 w 2912"/>
                <a:gd name="T15" fmla="*/ 268 h 1693"/>
                <a:gd name="T16" fmla="*/ 2355 w 2912"/>
                <a:gd name="T17" fmla="*/ 207 h 1693"/>
                <a:gd name="T18" fmla="*/ 2210 w 2912"/>
                <a:gd name="T19" fmla="*/ 155 h 1693"/>
                <a:gd name="T20" fmla="*/ 2062 w 2912"/>
                <a:gd name="T21" fmla="*/ 111 h 1693"/>
                <a:gd name="T22" fmla="*/ 1910 w 2912"/>
                <a:gd name="T23" fmla="*/ 73 h 1693"/>
                <a:gd name="T24" fmla="*/ 1758 w 2912"/>
                <a:gd name="T25" fmla="*/ 45 h 1693"/>
                <a:gd name="T26" fmla="*/ 1529 w 2912"/>
                <a:gd name="T27" fmla="*/ 14 h 1693"/>
                <a:gd name="T28" fmla="*/ 1375 w 2912"/>
                <a:gd name="T29" fmla="*/ 6 h 1693"/>
                <a:gd name="T30" fmla="*/ 1228 w 2912"/>
                <a:gd name="T31" fmla="*/ 0 h 1693"/>
                <a:gd name="T32" fmla="*/ 996 w 2912"/>
                <a:gd name="T33" fmla="*/ 9 h 1693"/>
                <a:gd name="T34" fmla="*/ 842 w 2912"/>
                <a:gd name="T35" fmla="*/ 26 h 1693"/>
                <a:gd name="T36" fmla="*/ 691 w 2912"/>
                <a:gd name="T37" fmla="*/ 56 h 1693"/>
                <a:gd name="T38" fmla="*/ 546 w 2912"/>
                <a:gd name="T39" fmla="*/ 101 h 1693"/>
                <a:gd name="T40" fmla="*/ 408 w 2912"/>
                <a:gd name="T41" fmla="*/ 163 h 1693"/>
                <a:gd name="T42" fmla="*/ 281 w 2912"/>
                <a:gd name="T43" fmla="*/ 245 h 1693"/>
                <a:gd name="T44" fmla="*/ 223 w 2912"/>
                <a:gd name="T45" fmla="*/ 295 h 1693"/>
                <a:gd name="T46" fmla="*/ 174 w 2912"/>
                <a:gd name="T47" fmla="*/ 344 h 1693"/>
                <a:gd name="T48" fmla="*/ 97 w 2912"/>
                <a:gd name="T49" fmla="*/ 449 h 1693"/>
                <a:gd name="T50" fmla="*/ 41 w 2912"/>
                <a:gd name="T51" fmla="*/ 563 h 1693"/>
                <a:gd name="T52" fmla="*/ 9 w 2912"/>
                <a:gd name="T53" fmla="*/ 682 h 1693"/>
                <a:gd name="T54" fmla="*/ 0 w 2912"/>
                <a:gd name="T55" fmla="*/ 804 h 1693"/>
                <a:gd name="T56" fmla="*/ 15 w 2912"/>
                <a:gd name="T57" fmla="*/ 928 h 1693"/>
                <a:gd name="T58" fmla="*/ 52 w 2912"/>
                <a:gd name="T59" fmla="*/ 1049 h 1693"/>
                <a:gd name="T60" fmla="*/ 114 w 2912"/>
                <a:gd name="T61" fmla="*/ 1164 h 1693"/>
                <a:gd name="T62" fmla="*/ 154 w 2912"/>
                <a:gd name="T63" fmla="*/ 1219 h 1693"/>
                <a:gd name="T64" fmla="*/ 202 w 2912"/>
                <a:gd name="T65" fmla="*/ 1276 h 1693"/>
                <a:gd name="T66" fmla="*/ 310 w 2912"/>
                <a:gd name="T67" fmla="*/ 1374 h 1693"/>
                <a:gd name="T68" fmla="*/ 432 w 2912"/>
                <a:gd name="T69" fmla="*/ 1455 h 1693"/>
                <a:gd name="T70" fmla="*/ 563 w 2912"/>
                <a:gd name="T71" fmla="*/ 1518 h 1693"/>
                <a:gd name="T72" fmla="*/ 701 w 2912"/>
                <a:gd name="T73" fmla="*/ 1570 h 1693"/>
                <a:gd name="T74" fmla="*/ 845 w 2912"/>
                <a:gd name="T75" fmla="*/ 1609 h 1693"/>
                <a:gd name="T76" fmla="*/ 1064 w 2912"/>
                <a:gd name="T77" fmla="*/ 1652 h 1693"/>
                <a:gd name="T78" fmla="*/ 1207 w 2912"/>
                <a:gd name="T79" fmla="*/ 1670 h 1693"/>
                <a:gd name="T80" fmla="*/ 1289 w 2912"/>
                <a:gd name="T81" fmla="*/ 1681 h 1693"/>
                <a:gd name="T82" fmla="*/ 1458 w 2912"/>
                <a:gd name="T83" fmla="*/ 1692 h 1693"/>
                <a:gd name="T84" fmla="*/ 1630 w 2912"/>
                <a:gd name="T85" fmla="*/ 1693 h 1693"/>
                <a:gd name="T86" fmla="*/ 1801 w 2912"/>
                <a:gd name="T87" fmla="*/ 1682 h 1693"/>
                <a:gd name="T88" fmla="*/ 1971 w 2912"/>
                <a:gd name="T89" fmla="*/ 1658 h 1693"/>
                <a:gd name="T90" fmla="*/ 2136 w 2912"/>
                <a:gd name="T91" fmla="*/ 1617 h 1693"/>
                <a:gd name="T92" fmla="*/ 2295 w 2912"/>
                <a:gd name="T93" fmla="*/ 1560 h 1693"/>
                <a:gd name="T94" fmla="*/ 2446 w 2912"/>
                <a:gd name="T95" fmla="*/ 1482 h 1693"/>
                <a:gd name="T96" fmla="*/ 2518 w 2912"/>
                <a:gd name="T97" fmla="*/ 1435 h 1693"/>
                <a:gd name="T98" fmla="*/ 2563 w 2912"/>
                <a:gd name="T99" fmla="*/ 1401 h 1693"/>
                <a:gd name="T100" fmla="*/ 2646 w 2912"/>
                <a:gd name="T101" fmla="*/ 1324 h 1693"/>
                <a:gd name="T102" fmla="*/ 2719 w 2912"/>
                <a:gd name="T103" fmla="*/ 1235 h 1693"/>
                <a:gd name="T104" fmla="*/ 2780 w 2912"/>
                <a:gd name="T105" fmla="*/ 1135 h 1693"/>
                <a:gd name="T106" fmla="*/ 2804 w 2912"/>
                <a:gd name="T107" fmla="*/ 1083 h 1693"/>
                <a:gd name="T108" fmla="*/ 2836 w 2912"/>
                <a:gd name="T109" fmla="*/ 1035 h 1693"/>
                <a:gd name="T110" fmla="*/ 2884 w 2912"/>
                <a:gd name="T111" fmla="*/ 929 h 1693"/>
                <a:gd name="T112" fmla="*/ 2911 w 2912"/>
                <a:gd name="T113" fmla="*/ 817 h 1693"/>
                <a:gd name="T114" fmla="*/ 2912 w 2912"/>
                <a:gd name="T115" fmla="*/ 731 h 1693"/>
                <a:gd name="T116" fmla="*/ 2904 w 2912"/>
                <a:gd name="T117" fmla="*/ 673 h 1693"/>
                <a:gd name="T118" fmla="*/ 2897 w 2912"/>
                <a:gd name="T119" fmla="*/ 645 h 16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912" h="1693">
                  <a:moveTo>
                    <a:pt x="2897" y="645"/>
                  </a:moveTo>
                  <a:lnTo>
                    <a:pt x="2886" y="614"/>
                  </a:lnTo>
                  <a:lnTo>
                    <a:pt x="2861" y="560"/>
                  </a:lnTo>
                  <a:lnTo>
                    <a:pt x="2809" y="483"/>
                  </a:lnTo>
                  <a:lnTo>
                    <a:pt x="2721" y="400"/>
                  </a:lnTo>
                  <a:lnTo>
                    <a:pt x="2619" y="331"/>
                  </a:lnTo>
                  <a:lnTo>
                    <a:pt x="2565" y="302"/>
                  </a:lnTo>
                  <a:lnTo>
                    <a:pt x="2496" y="268"/>
                  </a:lnTo>
                  <a:lnTo>
                    <a:pt x="2355" y="207"/>
                  </a:lnTo>
                  <a:lnTo>
                    <a:pt x="2210" y="155"/>
                  </a:lnTo>
                  <a:lnTo>
                    <a:pt x="2062" y="111"/>
                  </a:lnTo>
                  <a:lnTo>
                    <a:pt x="1910" y="73"/>
                  </a:lnTo>
                  <a:lnTo>
                    <a:pt x="1758" y="45"/>
                  </a:lnTo>
                  <a:lnTo>
                    <a:pt x="1529" y="14"/>
                  </a:lnTo>
                  <a:lnTo>
                    <a:pt x="1375" y="6"/>
                  </a:lnTo>
                  <a:lnTo>
                    <a:pt x="1228" y="0"/>
                  </a:lnTo>
                  <a:lnTo>
                    <a:pt x="996" y="9"/>
                  </a:lnTo>
                  <a:lnTo>
                    <a:pt x="842" y="26"/>
                  </a:lnTo>
                  <a:lnTo>
                    <a:pt x="691" y="56"/>
                  </a:lnTo>
                  <a:lnTo>
                    <a:pt x="546" y="101"/>
                  </a:lnTo>
                  <a:lnTo>
                    <a:pt x="408" y="163"/>
                  </a:lnTo>
                  <a:lnTo>
                    <a:pt x="281" y="245"/>
                  </a:lnTo>
                  <a:lnTo>
                    <a:pt x="223" y="295"/>
                  </a:lnTo>
                  <a:lnTo>
                    <a:pt x="174" y="344"/>
                  </a:lnTo>
                  <a:lnTo>
                    <a:pt x="97" y="449"/>
                  </a:lnTo>
                  <a:lnTo>
                    <a:pt x="41" y="563"/>
                  </a:lnTo>
                  <a:lnTo>
                    <a:pt x="9" y="682"/>
                  </a:lnTo>
                  <a:lnTo>
                    <a:pt x="0" y="804"/>
                  </a:lnTo>
                  <a:lnTo>
                    <a:pt x="15" y="928"/>
                  </a:lnTo>
                  <a:lnTo>
                    <a:pt x="52" y="1049"/>
                  </a:lnTo>
                  <a:lnTo>
                    <a:pt x="114" y="1164"/>
                  </a:lnTo>
                  <a:lnTo>
                    <a:pt x="154" y="1219"/>
                  </a:lnTo>
                  <a:lnTo>
                    <a:pt x="202" y="1276"/>
                  </a:lnTo>
                  <a:lnTo>
                    <a:pt x="310" y="1374"/>
                  </a:lnTo>
                  <a:lnTo>
                    <a:pt x="432" y="1455"/>
                  </a:lnTo>
                  <a:lnTo>
                    <a:pt x="563" y="1518"/>
                  </a:lnTo>
                  <a:lnTo>
                    <a:pt x="701" y="1570"/>
                  </a:lnTo>
                  <a:lnTo>
                    <a:pt x="845" y="1609"/>
                  </a:lnTo>
                  <a:lnTo>
                    <a:pt x="1064" y="1652"/>
                  </a:lnTo>
                  <a:lnTo>
                    <a:pt x="1207" y="1670"/>
                  </a:lnTo>
                  <a:lnTo>
                    <a:pt x="1289" y="1681"/>
                  </a:lnTo>
                  <a:lnTo>
                    <a:pt x="1458" y="1692"/>
                  </a:lnTo>
                  <a:lnTo>
                    <a:pt x="1630" y="1693"/>
                  </a:lnTo>
                  <a:lnTo>
                    <a:pt x="1801" y="1682"/>
                  </a:lnTo>
                  <a:lnTo>
                    <a:pt x="1971" y="1658"/>
                  </a:lnTo>
                  <a:lnTo>
                    <a:pt x="2136" y="1617"/>
                  </a:lnTo>
                  <a:lnTo>
                    <a:pt x="2295" y="1560"/>
                  </a:lnTo>
                  <a:lnTo>
                    <a:pt x="2446" y="1482"/>
                  </a:lnTo>
                  <a:lnTo>
                    <a:pt x="2518" y="1435"/>
                  </a:lnTo>
                  <a:lnTo>
                    <a:pt x="2563" y="1401"/>
                  </a:lnTo>
                  <a:lnTo>
                    <a:pt x="2646" y="1324"/>
                  </a:lnTo>
                  <a:lnTo>
                    <a:pt x="2719" y="1235"/>
                  </a:lnTo>
                  <a:lnTo>
                    <a:pt x="2780" y="1135"/>
                  </a:lnTo>
                  <a:lnTo>
                    <a:pt x="2804" y="1083"/>
                  </a:lnTo>
                  <a:lnTo>
                    <a:pt x="2836" y="1035"/>
                  </a:lnTo>
                  <a:lnTo>
                    <a:pt x="2884" y="929"/>
                  </a:lnTo>
                  <a:lnTo>
                    <a:pt x="2911" y="817"/>
                  </a:lnTo>
                  <a:lnTo>
                    <a:pt x="2912" y="731"/>
                  </a:lnTo>
                  <a:lnTo>
                    <a:pt x="2904" y="673"/>
                  </a:lnTo>
                  <a:lnTo>
                    <a:pt x="2897" y="645"/>
                  </a:lnTo>
                </a:path>
              </a:pathLst>
            </a:custGeom>
            <a:solidFill>
              <a:srgbClr val="BFBFBF"/>
            </a:solidFill>
            <a:ln>
              <a:noFill/>
            </a:ln>
          </p:spPr>
          <p:txBody>
            <a:bodyPr vert="horz" wrap="square" lIns="91440" tIns="45720" rIns="91440" bIns="45720" numCol="1" anchor="ctr" anchorCtr="0" compatLnSpc="1">
              <a:prstTxWarp prst="textNoShape">
                <a:avLst/>
              </a:prstTxWarp>
            </a:bodyPr>
            <a:lstStyle/>
            <a:p>
              <a:pPr algn="ctr" rtl="1">
                <a:lnSpc>
                  <a:spcPct val="115000"/>
                </a:lnSpc>
              </a:pPr>
              <a:r>
                <a:rPr lang="en-US" sz="3200" b="1" kern="1200">
                  <a:solidFill>
                    <a:srgbClr val="FFFFFF"/>
                  </a:solidFill>
                  <a:effectLst/>
                  <a:latin typeface="Calibri" panose="020F0502020204030204" pitchFamily="34" charset="0"/>
                  <a:ea typeface="Calibri" panose="020F0502020204030204" pitchFamily="34" charset="0"/>
                  <a:cs typeface="Arial" panose="020B0604020202020204" pitchFamily="34" charset="0"/>
                </a:rPr>
                <a:t>04</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29" name="TextBox 23">
              <a:extLst>
                <a:ext uri="{FF2B5EF4-FFF2-40B4-BE49-F238E27FC236}">
                  <a16:creationId xmlns:a16="http://schemas.microsoft.com/office/drawing/2014/main" id="{A7F0499E-BBE5-E73E-E8AD-7922F79ECF52}"/>
                </a:ext>
              </a:extLst>
            </p:cNvPr>
            <p:cNvSpPr txBox="1"/>
            <p:nvPr/>
          </p:nvSpPr>
          <p:spPr>
            <a:xfrm>
              <a:off x="8583763" y="2622412"/>
              <a:ext cx="2691119" cy="1181290"/>
            </a:xfrm>
            <a:prstGeom prst="rect">
              <a:avLst/>
            </a:prstGeom>
            <a:noFill/>
          </p:spPr>
          <p:txBody>
            <a:bodyPr wrap="square" lIns="0" rIns="0" rtlCol="0" anchor="ctr">
              <a:noAutofit/>
            </a:bodyPr>
            <a:lstStyle/>
            <a:p>
              <a:pPr algn="ctr" rtl="1">
                <a:lnSpc>
                  <a:spcPct val="115000"/>
                </a:lnSpc>
              </a:pPr>
              <a:r>
                <a:rPr lang="ar-EG"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تقييم أنظمة الرقابة الداخلية</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38" name="Group 37">
            <a:extLst>
              <a:ext uri="{FF2B5EF4-FFF2-40B4-BE49-F238E27FC236}">
                <a16:creationId xmlns:a16="http://schemas.microsoft.com/office/drawing/2014/main" id="{A1ABF68B-1ACA-FABF-A64B-5EEA440BCC20}"/>
              </a:ext>
            </a:extLst>
          </p:cNvPr>
          <p:cNvGrpSpPr/>
          <p:nvPr/>
        </p:nvGrpSpPr>
        <p:grpSpPr>
          <a:xfrm>
            <a:off x="5818036" y="4095892"/>
            <a:ext cx="5592911" cy="1181289"/>
            <a:chOff x="5818036" y="4095892"/>
            <a:chExt cx="5592911" cy="1181289"/>
          </a:xfrm>
        </p:grpSpPr>
        <p:sp>
          <p:nvSpPr>
            <p:cNvPr id="12" name="Freeform: Shape 11">
              <a:extLst>
                <a:ext uri="{FF2B5EF4-FFF2-40B4-BE49-F238E27FC236}">
                  <a16:creationId xmlns:a16="http://schemas.microsoft.com/office/drawing/2014/main" id="{775F9DCC-FB49-8C73-9546-61135676E13C}"/>
                </a:ext>
              </a:extLst>
            </p:cNvPr>
            <p:cNvSpPr>
              <a:spLocks/>
            </p:cNvSpPr>
            <p:nvPr/>
          </p:nvSpPr>
          <p:spPr bwMode="auto">
            <a:xfrm>
              <a:off x="5818036" y="4710314"/>
              <a:ext cx="1268547" cy="274764"/>
            </a:xfrm>
            <a:custGeom>
              <a:avLst/>
              <a:gdLst>
                <a:gd name="connsiteX0" fmla="*/ 393700 w 1384300"/>
                <a:gd name="connsiteY0" fmla="*/ 53975 h 300038"/>
                <a:gd name="connsiteX1" fmla="*/ 375179 w 1384300"/>
                <a:gd name="connsiteY1" fmla="*/ 58689 h 300038"/>
                <a:gd name="connsiteX2" fmla="*/ 359834 w 1384300"/>
                <a:gd name="connsiteY2" fmla="*/ 70734 h 300038"/>
                <a:gd name="connsiteX3" fmla="*/ 354542 w 1384300"/>
                <a:gd name="connsiteY3" fmla="*/ 79637 h 300038"/>
                <a:gd name="connsiteX4" fmla="*/ 350309 w 1384300"/>
                <a:gd name="connsiteY4" fmla="*/ 90111 h 300038"/>
                <a:gd name="connsiteX5" fmla="*/ 349250 w 1384300"/>
                <a:gd name="connsiteY5" fmla="*/ 111060 h 300038"/>
                <a:gd name="connsiteX6" fmla="*/ 357188 w 1384300"/>
                <a:gd name="connsiteY6" fmla="*/ 129913 h 300038"/>
                <a:gd name="connsiteX7" fmla="*/ 369359 w 1384300"/>
                <a:gd name="connsiteY7" fmla="*/ 147196 h 300038"/>
                <a:gd name="connsiteX8" fmla="*/ 377296 w 1384300"/>
                <a:gd name="connsiteY8" fmla="*/ 155575 h 300038"/>
                <a:gd name="connsiteX9" fmla="*/ 389996 w 1384300"/>
                <a:gd name="connsiteY9" fmla="*/ 146672 h 300038"/>
                <a:gd name="connsiteX10" fmla="*/ 411692 w 1384300"/>
                <a:gd name="connsiteY10" fmla="*/ 127295 h 300038"/>
                <a:gd name="connsiteX11" fmla="*/ 424921 w 1384300"/>
                <a:gd name="connsiteY11" fmla="*/ 102680 h 300038"/>
                <a:gd name="connsiteX12" fmla="*/ 425450 w 1384300"/>
                <a:gd name="connsiteY12" fmla="*/ 76495 h 300038"/>
                <a:gd name="connsiteX13" fmla="*/ 419629 w 1384300"/>
                <a:gd name="connsiteY13" fmla="*/ 62355 h 300038"/>
                <a:gd name="connsiteX14" fmla="*/ 411163 w 1384300"/>
                <a:gd name="connsiteY14" fmla="*/ 57118 h 300038"/>
                <a:gd name="connsiteX15" fmla="*/ 1004358 w 1384300"/>
                <a:gd name="connsiteY15" fmla="*/ 17463 h 300038"/>
                <a:gd name="connsiteX16" fmla="*/ 986896 w 1384300"/>
                <a:gd name="connsiteY16" fmla="*/ 21721 h 300038"/>
                <a:gd name="connsiteX17" fmla="*/ 973137 w 1384300"/>
                <a:gd name="connsiteY17" fmla="*/ 33962 h 300038"/>
                <a:gd name="connsiteX18" fmla="*/ 968904 w 1384300"/>
                <a:gd name="connsiteY18" fmla="*/ 44607 h 300038"/>
                <a:gd name="connsiteX19" fmla="*/ 966787 w 1384300"/>
                <a:gd name="connsiteY19" fmla="*/ 56848 h 300038"/>
                <a:gd name="connsiteX20" fmla="*/ 973137 w 1384300"/>
                <a:gd name="connsiteY20" fmla="*/ 76540 h 300038"/>
                <a:gd name="connsiteX21" fmla="*/ 987425 w 1384300"/>
                <a:gd name="connsiteY21" fmla="*/ 90910 h 300038"/>
                <a:gd name="connsiteX22" fmla="*/ 1007004 w 1384300"/>
                <a:gd name="connsiteY22" fmla="*/ 102087 h 300038"/>
                <a:gd name="connsiteX23" fmla="*/ 1018117 w 1384300"/>
                <a:gd name="connsiteY23" fmla="*/ 106345 h 300038"/>
                <a:gd name="connsiteX24" fmla="*/ 1020234 w 1384300"/>
                <a:gd name="connsiteY24" fmla="*/ 107942 h 300038"/>
                <a:gd name="connsiteX25" fmla="*/ 1020763 w 1384300"/>
                <a:gd name="connsiteY25" fmla="*/ 109538 h 300038"/>
                <a:gd name="connsiteX26" fmla="*/ 1025525 w 1384300"/>
                <a:gd name="connsiteY26" fmla="*/ 91975 h 300038"/>
                <a:gd name="connsiteX27" fmla="*/ 1028700 w 1384300"/>
                <a:gd name="connsiteY27" fmla="*/ 54187 h 300038"/>
                <a:gd name="connsiteX28" fmla="*/ 1027642 w 1384300"/>
                <a:gd name="connsiteY28" fmla="*/ 32898 h 300038"/>
                <a:gd name="connsiteX29" fmla="*/ 1027642 w 1384300"/>
                <a:gd name="connsiteY29" fmla="*/ 32366 h 300038"/>
                <a:gd name="connsiteX30" fmla="*/ 1027642 w 1384300"/>
                <a:gd name="connsiteY30" fmla="*/ 31301 h 300038"/>
                <a:gd name="connsiteX31" fmla="*/ 1020763 w 1384300"/>
                <a:gd name="connsiteY31" fmla="*/ 23850 h 300038"/>
                <a:gd name="connsiteX32" fmla="*/ 6353 w 1384300"/>
                <a:gd name="connsiteY32" fmla="*/ 0 h 300038"/>
                <a:gd name="connsiteX33" fmla="*/ 7941 w 1384300"/>
                <a:gd name="connsiteY33" fmla="*/ 2117 h 300038"/>
                <a:gd name="connsiteX34" fmla="*/ 20646 w 1384300"/>
                <a:gd name="connsiteY34" fmla="*/ 29634 h 300038"/>
                <a:gd name="connsiteX35" fmla="*/ 53467 w 1384300"/>
                <a:gd name="connsiteY35" fmla="*/ 81492 h 300038"/>
                <a:gd name="connsiteX36" fmla="*/ 93169 w 1384300"/>
                <a:gd name="connsiteY36" fmla="*/ 125413 h 300038"/>
                <a:gd name="connsiteX37" fmla="*/ 141871 w 1384300"/>
                <a:gd name="connsiteY37" fmla="*/ 160338 h 300038"/>
                <a:gd name="connsiteX38" fmla="*/ 169928 w 1384300"/>
                <a:gd name="connsiteY38" fmla="*/ 173567 h 300038"/>
                <a:gd name="connsiteX39" fmla="*/ 187397 w 1384300"/>
                <a:gd name="connsiteY39" fmla="*/ 180446 h 300038"/>
                <a:gd name="connsiteX40" fmla="*/ 222865 w 1384300"/>
                <a:gd name="connsiteY40" fmla="*/ 188913 h 300038"/>
                <a:gd name="connsiteX41" fmla="*/ 259391 w 1384300"/>
                <a:gd name="connsiteY41" fmla="*/ 191559 h 300038"/>
                <a:gd name="connsiteX42" fmla="*/ 295918 w 1384300"/>
                <a:gd name="connsiteY42" fmla="*/ 188913 h 300038"/>
                <a:gd name="connsiteX43" fmla="*/ 313916 w 1384300"/>
                <a:gd name="connsiteY43" fmla="*/ 184151 h 300038"/>
                <a:gd name="connsiteX44" fmla="*/ 335620 w 1384300"/>
                <a:gd name="connsiteY44" fmla="*/ 177271 h 300038"/>
                <a:gd name="connsiteX45" fmla="*/ 359971 w 1384300"/>
                <a:gd name="connsiteY45" fmla="*/ 165630 h 300038"/>
                <a:gd name="connsiteX46" fmla="*/ 358912 w 1384300"/>
                <a:gd name="connsiteY46" fmla="*/ 163513 h 300038"/>
                <a:gd name="connsiteX47" fmla="*/ 357324 w 1384300"/>
                <a:gd name="connsiteY47" fmla="*/ 161396 h 300038"/>
                <a:gd name="connsiteX48" fmla="*/ 347796 w 1384300"/>
                <a:gd name="connsiteY48" fmla="*/ 149755 h 300038"/>
                <a:gd name="connsiteX49" fmla="*/ 334561 w 1384300"/>
                <a:gd name="connsiteY49" fmla="*/ 123296 h 300038"/>
                <a:gd name="connsiteX50" fmla="*/ 332444 w 1384300"/>
                <a:gd name="connsiteY50" fmla="*/ 94192 h 300038"/>
                <a:gd name="connsiteX51" fmla="*/ 341443 w 1384300"/>
                <a:gd name="connsiteY51" fmla="*/ 66146 h 300038"/>
                <a:gd name="connsiteX52" fmla="*/ 352031 w 1384300"/>
                <a:gd name="connsiteY52" fmla="*/ 54505 h 300038"/>
                <a:gd name="connsiteX53" fmla="*/ 363677 w 1384300"/>
                <a:gd name="connsiteY53" fmla="*/ 46567 h 300038"/>
                <a:gd name="connsiteX54" fmla="*/ 389086 w 1384300"/>
                <a:gd name="connsiteY54" fmla="*/ 39688 h 300038"/>
                <a:gd name="connsiteX55" fmla="*/ 413967 w 1384300"/>
                <a:gd name="connsiteY55" fmla="*/ 45509 h 300038"/>
                <a:gd name="connsiteX56" fmla="*/ 427730 w 1384300"/>
                <a:gd name="connsiteY56" fmla="*/ 57680 h 300038"/>
                <a:gd name="connsiteX57" fmla="*/ 434612 w 1384300"/>
                <a:gd name="connsiteY57" fmla="*/ 68263 h 300038"/>
                <a:gd name="connsiteX58" fmla="*/ 436730 w 1384300"/>
                <a:gd name="connsiteY58" fmla="*/ 74613 h 300038"/>
                <a:gd name="connsiteX59" fmla="*/ 440435 w 1384300"/>
                <a:gd name="connsiteY59" fmla="*/ 88900 h 300038"/>
                <a:gd name="connsiteX60" fmla="*/ 438318 w 1384300"/>
                <a:gd name="connsiteY60" fmla="*/ 114830 h 300038"/>
                <a:gd name="connsiteX61" fmla="*/ 424025 w 1384300"/>
                <a:gd name="connsiteY61" fmla="*/ 139171 h 300038"/>
                <a:gd name="connsiteX62" fmla="*/ 401262 w 1384300"/>
                <a:gd name="connsiteY62" fmla="*/ 159809 h 300038"/>
                <a:gd name="connsiteX63" fmla="*/ 387498 w 1384300"/>
                <a:gd name="connsiteY63" fmla="*/ 168805 h 300038"/>
                <a:gd name="connsiteX64" fmla="*/ 386440 w 1384300"/>
                <a:gd name="connsiteY64" fmla="*/ 171980 h 300038"/>
                <a:gd name="connsiteX65" fmla="*/ 381146 w 1384300"/>
                <a:gd name="connsiteY65" fmla="*/ 175684 h 300038"/>
                <a:gd name="connsiteX66" fmla="*/ 377440 w 1384300"/>
                <a:gd name="connsiteY66" fmla="*/ 175155 h 300038"/>
                <a:gd name="connsiteX67" fmla="*/ 392792 w 1384300"/>
                <a:gd name="connsiteY67" fmla="*/ 194205 h 300038"/>
                <a:gd name="connsiteX68" fmla="*/ 429319 w 1384300"/>
                <a:gd name="connsiteY68" fmla="*/ 225426 h 300038"/>
                <a:gd name="connsiteX69" fmla="*/ 471139 w 1384300"/>
                <a:gd name="connsiteY69" fmla="*/ 248709 h 300038"/>
                <a:gd name="connsiteX70" fmla="*/ 517723 w 1384300"/>
                <a:gd name="connsiteY70" fmla="*/ 265113 h 300038"/>
                <a:gd name="connsiteX71" fmla="*/ 566954 w 1384300"/>
                <a:gd name="connsiteY71" fmla="*/ 275697 h 300038"/>
                <a:gd name="connsiteX72" fmla="*/ 618303 w 1384300"/>
                <a:gd name="connsiteY72" fmla="*/ 280988 h 300038"/>
                <a:gd name="connsiteX73" fmla="*/ 693474 w 1384300"/>
                <a:gd name="connsiteY73" fmla="*/ 281517 h 300038"/>
                <a:gd name="connsiteX74" fmla="*/ 741117 w 1384300"/>
                <a:gd name="connsiteY74" fmla="*/ 278342 h 300038"/>
                <a:gd name="connsiteX75" fmla="*/ 783466 w 1384300"/>
                <a:gd name="connsiteY75" fmla="*/ 274638 h 300038"/>
                <a:gd name="connsiteX76" fmla="*/ 847520 w 1384300"/>
                <a:gd name="connsiteY76" fmla="*/ 259292 h 300038"/>
                <a:gd name="connsiteX77" fmla="*/ 887752 w 1384300"/>
                <a:gd name="connsiteY77" fmla="*/ 245005 h 300038"/>
                <a:gd name="connsiteX78" fmla="*/ 925337 w 1384300"/>
                <a:gd name="connsiteY78" fmla="*/ 225955 h 300038"/>
                <a:gd name="connsiteX79" fmla="*/ 958688 w 1384300"/>
                <a:gd name="connsiteY79" fmla="*/ 202671 h 300038"/>
                <a:gd name="connsiteX80" fmla="*/ 987273 w 1384300"/>
                <a:gd name="connsiteY80" fmla="*/ 174096 h 300038"/>
                <a:gd name="connsiteX81" fmla="*/ 1008978 w 1384300"/>
                <a:gd name="connsiteY81" fmla="*/ 141288 h 300038"/>
                <a:gd name="connsiteX82" fmla="*/ 1017447 w 1384300"/>
                <a:gd name="connsiteY82" fmla="*/ 122238 h 300038"/>
                <a:gd name="connsiteX83" fmla="*/ 1012683 w 1384300"/>
                <a:gd name="connsiteY83" fmla="*/ 120121 h 300038"/>
                <a:gd name="connsiteX84" fmla="*/ 1008978 w 1384300"/>
                <a:gd name="connsiteY84" fmla="*/ 118005 h 300038"/>
                <a:gd name="connsiteX85" fmla="*/ 1001566 w 1384300"/>
                <a:gd name="connsiteY85" fmla="*/ 116946 h 300038"/>
                <a:gd name="connsiteX86" fmla="*/ 987803 w 1384300"/>
                <a:gd name="connsiteY86" fmla="*/ 111655 h 300038"/>
                <a:gd name="connsiteX87" fmla="*/ 969275 w 1384300"/>
                <a:gd name="connsiteY87" fmla="*/ 98955 h 300038"/>
                <a:gd name="connsiteX88" fmla="*/ 954982 w 1384300"/>
                <a:gd name="connsiteY88" fmla="*/ 73025 h 300038"/>
                <a:gd name="connsiteX89" fmla="*/ 952864 w 1384300"/>
                <a:gd name="connsiteY89" fmla="*/ 50800 h 300038"/>
                <a:gd name="connsiteX90" fmla="*/ 956041 w 1384300"/>
                <a:gd name="connsiteY90" fmla="*/ 35454 h 300038"/>
                <a:gd name="connsiteX91" fmla="*/ 958688 w 1384300"/>
                <a:gd name="connsiteY91" fmla="*/ 28575 h 300038"/>
                <a:gd name="connsiteX92" fmla="*/ 965569 w 1384300"/>
                <a:gd name="connsiteY92" fmla="*/ 17992 h 300038"/>
                <a:gd name="connsiteX93" fmla="*/ 987273 w 1384300"/>
                <a:gd name="connsiteY93" fmla="*/ 5821 h 300038"/>
                <a:gd name="connsiteX94" fmla="*/ 1011624 w 1384300"/>
                <a:gd name="connsiteY94" fmla="*/ 5292 h 300038"/>
                <a:gd name="connsiteX95" fmla="*/ 1026447 w 1384300"/>
                <a:gd name="connsiteY95" fmla="*/ 13759 h 300038"/>
                <a:gd name="connsiteX96" fmla="*/ 1034917 w 1384300"/>
                <a:gd name="connsiteY96" fmla="*/ 22754 h 300038"/>
                <a:gd name="connsiteX97" fmla="*/ 1038093 w 1384300"/>
                <a:gd name="connsiteY97" fmla="*/ 28046 h 300038"/>
                <a:gd name="connsiteX98" fmla="*/ 1040210 w 1384300"/>
                <a:gd name="connsiteY98" fmla="*/ 29634 h 300038"/>
                <a:gd name="connsiteX99" fmla="*/ 1041269 w 1384300"/>
                <a:gd name="connsiteY99" fmla="*/ 31750 h 300038"/>
                <a:gd name="connsiteX100" fmla="*/ 1045504 w 1384300"/>
                <a:gd name="connsiteY100" fmla="*/ 55563 h 300038"/>
                <a:gd name="connsiteX101" fmla="*/ 1043916 w 1384300"/>
                <a:gd name="connsiteY101" fmla="*/ 98955 h 300038"/>
                <a:gd name="connsiteX102" fmla="*/ 1039681 w 1384300"/>
                <a:gd name="connsiteY102" fmla="*/ 118534 h 300038"/>
                <a:gd name="connsiteX103" fmla="*/ 1062444 w 1384300"/>
                <a:gd name="connsiteY103" fmla="*/ 125413 h 300038"/>
                <a:gd name="connsiteX104" fmla="*/ 1107440 w 1384300"/>
                <a:gd name="connsiteY104" fmla="*/ 133880 h 300038"/>
                <a:gd name="connsiteX105" fmla="*/ 1152437 w 1384300"/>
                <a:gd name="connsiteY105" fmla="*/ 135467 h 300038"/>
                <a:gd name="connsiteX106" fmla="*/ 1195845 w 1384300"/>
                <a:gd name="connsiteY106" fmla="*/ 130175 h 300038"/>
                <a:gd name="connsiteX107" fmla="*/ 1237665 w 1384300"/>
                <a:gd name="connsiteY107" fmla="*/ 118005 h 300038"/>
                <a:gd name="connsiteX108" fmla="*/ 1277897 w 1384300"/>
                <a:gd name="connsiteY108" fmla="*/ 98955 h 300038"/>
                <a:gd name="connsiteX109" fmla="*/ 1315482 w 1384300"/>
                <a:gd name="connsiteY109" fmla="*/ 72496 h 300038"/>
                <a:gd name="connsiteX110" fmla="*/ 1349891 w 1384300"/>
                <a:gd name="connsiteY110" fmla="*/ 38629 h 300038"/>
                <a:gd name="connsiteX111" fmla="*/ 1365772 w 1384300"/>
                <a:gd name="connsiteY111" fmla="*/ 19050 h 300038"/>
                <a:gd name="connsiteX112" fmla="*/ 1367890 w 1384300"/>
                <a:gd name="connsiteY112" fmla="*/ 15875 h 300038"/>
                <a:gd name="connsiteX113" fmla="*/ 1375830 w 1384300"/>
                <a:gd name="connsiteY113" fmla="*/ 15346 h 300038"/>
                <a:gd name="connsiteX114" fmla="*/ 1381653 w 1384300"/>
                <a:gd name="connsiteY114" fmla="*/ 17992 h 300038"/>
                <a:gd name="connsiteX115" fmla="*/ 1384300 w 1384300"/>
                <a:gd name="connsiteY115" fmla="*/ 24871 h 300038"/>
                <a:gd name="connsiteX116" fmla="*/ 1381653 w 1384300"/>
                <a:gd name="connsiteY116" fmla="*/ 28046 h 300038"/>
                <a:gd name="connsiteX117" fmla="*/ 1366302 w 1384300"/>
                <a:gd name="connsiteY117" fmla="*/ 48684 h 300038"/>
                <a:gd name="connsiteX118" fmla="*/ 1331363 w 1384300"/>
                <a:gd name="connsiteY118" fmla="*/ 83609 h 300038"/>
                <a:gd name="connsiteX119" fmla="*/ 1291661 w 1384300"/>
                <a:gd name="connsiteY119" fmla="*/ 112713 h 300038"/>
                <a:gd name="connsiteX120" fmla="*/ 1247723 w 1384300"/>
                <a:gd name="connsiteY120" fmla="*/ 133880 h 300038"/>
                <a:gd name="connsiteX121" fmla="*/ 1201668 w 1384300"/>
                <a:gd name="connsiteY121" fmla="*/ 148167 h 300038"/>
                <a:gd name="connsiteX122" fmla="*/ 1154025 w 1384300"/>
                <a:gd name="connsiteY122" fmla="*/ 154517 h 300038"/>
                <a:gd name="connsiteX123" fmla="*/ 1105852 w 1384300"/>
                <a:gd name="connsiteY123" fmla="*/ 152400 h 300038"/>
                <a:gd name="connsiteX124" fmla="*/ 1058738 w 1384300"/>
                <a:gd name="connsiteY124" fmla="*/ 140759 h 300038"/>
                <a:gd name="connsiteX125" fmla="*/ 1034917 w 1384300"/>
                <a:gd name="connsiteY125" fmla="*/ 131763 h 300038"/>
                <a:gd name="connsiteX126" fmla="*/ 1028035 w 1384300"/>
                <a:gd name="connsiteY126" fmla="*/ 148167 h 300038"/>
                <a:gd name="connsiteX127" fmla="*/ 1007389 w 1384300"/>
                <a:gd name="connsiteY127" fmla="*/ 180446 h 300038"/>
                <a:gd name="connsiteX128" fmla="*/ 980921 w 1384300"/>
                <a:gd name="connsiteY128" fmla="*/ 207963 h 300038"/>
                <a:gd name="connsiteX129" fmla="*/ 949159 w 1384300"/>
                <a:gd name="connsiteY129" fmla="*/ 232305 h 300038"/>
                <a:gd name="connsiteX130" fmla="*/ 913691 w 1384300"/>
                <a:gd name="connsiteY130" fmla="*/ 251884 h 300038"/>
                <a:gd name="connsiteX131" fmla="*/ 876635 w 1384300"/>
                <a:gd name="connsiteY131" fmla="*/ 268817 h 300038"/>
                <a:gd name="connsiteX132" fmla="*/ 819463 w 1384300"/>
                <a:gd name="connsiteY132" fmla="*/ 286280 h 300038"/>
                <a:gd name="connsiteX133" fmla="*/ 781878 w 1384300"/>
                <a:gd name="connsiteY133" fmla="*/ 292101 h 300038"/>
                <a:gd name="connsiteX134" fmla="*/ 730000 w 1384300"/>
                <a:gd name="connsiteY134" fmla="*/ 298451 h 300038"/>
                <a:gd name="connsiteX135" fmla="*/ 643184 w 1384300"/>
                <a:gd name="connsiteY135" fmla="*/ 300038 h 300038"/>
                <a:gd name="connsiteX136" fmla="*/ 583894 w 1384300"/>
                <a:gd name="connsiteY136" fmla="*/ 295276 h 300038"/>
                <a:gd name="connsiteX137" fmla="*/ 526193 w 1384300"/>
                <a:gd name="connsiteY137" fmla="*/ 284692 h 300038"/>
                <a:gd name="connsiteX138" fmla="*/ 471139 w 1384300"/>
                <a:gd name="connsiteY138" fmla="*/ 266172 h 300038"/>
                <a:gd name="connsiteX139" fmla="*/ 422966 w 1384300"/>
                <a:gd name="connsiteY139" fmla="*/ 239713 h 300038"/>
                <a:gd name="connsiteX140" fmla="*/ 392792 w 1384300"/>
                <a:gd name="connsiteY140" fmla="*/ 213255 h 300038"/>
                <a:gd name="connsiteX141" fmla="*/ 375323 w 1384300"/>
                <a:gd name="connsiteY141" fmla="*/ 191559 h 300038"/>
                <a:gd name="connsiteX142" fmla="*/ 367382 w 1384300"/>
                <a:gd name="connsiteY142" fmla="*/ 179388 h 300038"/>
                <a:gd name="connsiteX143" fmla="*/ 338796 w 1384300"/>
                <a:gd name="connsiteY143" fmla="*/ 193146 h 300038"/>
                <a:gd name="connsiteX144" fmla="*/ 281625 w 1384300"/>
                <a:gd name="connsiteY144" fmla="*/ 208492 h 300038"/>
                <a:gd name="connsiteX145" fmla="*/ 259920 w 1384300"/>
                <a:gd name="connsiteY145" fmla="*/ 210080 h 300038"/>
                <a:gd name="connsiteX146" fmla="*/ 237158 w 1384300"/>
                <a:gd name="connsiteY146" fmla="*/ 209021 h 300038"/>
                <a:gd name="connsiteX147" fmla="*/ 193220 w 1384300"/>
                <a:gd name="connsiteY147" fmla="*/ 201084 h 300038"/>
                <a:gd name="connsiteX148" fmla="*/ 152459 w 1384300"/>
                <a:gd name="connsiteY148" fmla="*/ 184680 h 300038"/>
                <a:gd name="connsiteX149" fmla="*/ 115403 w 1384300"/>
                <a:gd name="connsiteY149" fmla="*/ 162984 h 300038"/>
                <a:gd name="connsiteX150" fmla="*/ 82582 w 1384300"/>
                <a:gd name="connsiteY150" fmla="*/ 135467 h 300038"/>
                <a:gd name="connsiteX151" fmla="*/ 52937 w 1384300"/>
                <a:gd name="connsiteY151" fmla="*/ 102659 h 300038"/>
                <a:gd name="connsiteX152" fmla="*/ 28586 w 1384300"/>
                <a:gd name="connsiteY152" fmla="*/ 66146 h 300038"/>
                <a:gd name="connsiteX153" fmla="*/ 8470 w 1384300"/>
                <a:gd name="connsiteY153" fmla="*/ 26459 h 300038"/>
                <a:gd name="connsiteX154" fmla="*/ 0 w 1384300"/>
                <a:gd name="connsiteY154" fmla="*/ 5292 h 300038"/>
                <a:gd name="connsiteX155" fmla="*/ 0 w 1384300"/>
                <a:gd name="connsiteY155" fmla="*/ 2117 h 3000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Lst>
              <a:rect l="l" t="t" r="r" b="b"/>
              <a:pathLst>
                <a:path w="1384300" h="300038">
                  <a:moveTo>
                    <a:pt x="393700" y="53975"/>
                  </a:moveTo>
                  <a:lnTo>
                    <a:pt x="375179" y="58689"/>
                  </a:lnTo>
                  <a:lnTo>
                    <a:pt x="359834" y="70734"/>
                  </a:lnTo>
                  <a:lnTo>
                    <a:pt x="354542" y="79637"/>
                  </a:lnTo>
                  <a:lnTo>
                    <a:pt x="350309" y="90111"/>
                  </a:lnTo>
                  <a:lnTo>
                    <a:pt x="349250" y="111060"/>
                  </a:lnTo>
                  <a:lnTo>
                    <a:pt x="357188" y="129913"/>
                  </a:lnTo>
                  <a:lnTo>
                    <a:pt x="369359" y="147196"/>
                  </a:lnTo>
                  <a:lnTo>
                    <a:pt x="377296" y="155575"/>
                  </a:lnTo>
                  <a:lnTo>
                    <a:pt x="389996" y="146672"/>
                  </a:lnTo>
                  <a:lnTo>
                    <a:pt x="411692" y="127295"/>
                  </a:lnTo>
                  <a:lnTo>
                    <a:pt x="424921" y="102680"/>
                  </a:lnTo>
                  <a:lnTo>
                    <a:pt x="425450" y="76495"/>
                  </a:lnTo>
                  <a:lnTo>
                    <a:pt x="419629" y="62355"/>
                  </a:lnTo>
                  <a:lnTo>
                    <a:pt x="411163" y="57118"/>
                  </a:lnTo>
                  <a:close/>
                  <a:moveTo>
                    <a:pt x="1004358" y="17463"/>
                  </a:moveTo>
                  <a:lnTo>
                    <a:pt x="986896" y="21721"/>
                  </a:lnTo>
                  <a:lnTo>
                    <a:pt x="973137" y="33962"/>
                  </a:lnTo>
                  <a:lnTo>
                    <a:pt x="968904" y="44607"/>
                  </a:lnTo>
                  <a:lnTo>
                    <a:pt x="966787" y="56848"/>
                  </a:lnTo>
                  <a:lnTo>
                    <a:pt x="973137" y="76540"/>
                  </a:lnTo>
                  <a:lnTo>
                    <a:pt x="987425" y="90910"/>
                  </a:lnTo>
                  <a:lnTo>
                    <a:pt x="1007004" y="102087"/>
                  </a:lnTo>
                  <a:lnTo>
                    <a:pt x="1018117" y="106345"/>
                  </a:lnTo>
                  <a:lnTo>
                    <a:pt x="1020234" y="107942"/>
                  </a:lnTo>
                  <a:lnTo>
                    <a:pt x="1020763" y="109538"/>
                  </a:lnTo>
                  <a:lnTo>
                    <a:pt x="1025525" y="91975"/>
                  </a:lnTo>
                  <a:lnTo>
                    <a:pt x="1028700" y="54187"/>
                  </a:lnTo>
                  <a:lnTo>
                    <a:pt x="1027642" y="32898"/>
                  </a:lnTo>
                  <a:lnTo>
                    <a:pt x="1027642" y="32366"/>
                  </a:lnTo>
                  <a:lnTo>
                    <a:pt x="1027642" y="31301"/>
                  </a:lnTo>
                  <a:lnTo>
                    <a:pt x="1020763" y="23850"/>
                  </a:lnTo>
                  <a:close/>
                  <a:moveTo>
                    <a:pt x="6353" y="0"/>
                  </a:moveTo>
                  <a:lnTo>
                    <a:pt x="7941" y="2117"/>
                  </a:lnTo>
                  <a:lnTo>
                    <a:pt x="20646" y="29634"/>
                  </a:lnTo>
                  <a:lnTo>
                    <a:pt x="53467" y="81492"/>
                  </a:lnTo>
                  <a:lnTo>
                    <a:pt x="93169" y="125413"/>
                  </a:lnTo>
                  <a:lnTo>
                    <a:pt x="141871" y="160338"/>
                  </a:lnTo>
                  <a:lnTo>
                    <a:pt x="169928" y="173567"/>
                  </a:lnTo>
                  <a:lnTo>
                    <a:pt x="187397" y="180446"/>
                  </a:lnTo>
                  <a:lnTo>
                    <a:pt x="222865" y="188913"/>
                  </a:lnTo>
                  <a:lnTo>
                    <a:pt x="259391" y="191559"/>
                  </a:lnTo>
                  <a:lnTo>
                    <a:pt x="295918" y="188913"/>
                  </a:lnTo>
                  <a:lnTo>
                    <a:pt x="313916" y="184151"/>
                  </a:lnTo>
                  <a:lnTo>
                    <a:pt x="335620" y="177271"/>
                  </a:lnTo>
                  <a:lnTo>
                    <a:pt x="359971" y="165630"/>
                  </a:lnTo>
                  <a:lnTo>
                    <a:pt x="358912" y="163513"/>
                  </a:lnTo>
                  <a:lnTo>
                    <a:pt x="357324" y="161396"/>
                  </a:lnTo>
                  <a:lnTo>
                    <a:pt x="347796" y="149755"/>
                  </a:lnTo>
                  <a:lnTo>
                    <a:pt x="334561" y="123296"/>
                  </a:lnTo>
                  <a:lnTo>
                    <a:pt x="332444" y="94192"/>
                  </a:lnTo>
                  <a:lnTo>
                    <a:pt x="341443" y="66146"/>
                  </a:lnTo>
                  <a:lnTo>
                    <a:pt x="352031" y="54505"/>
                  </a:lnTo>
                  <a:lnTo>
                    <a:pt x="363677" y="46567"/>
                  </a:lnTo>
                  <a:lnTo>
                    <a:pt x="389086" y="39688"/>
                  </a:lnTo>
                  <a:lnTo>
                    <a:pt x="413967" y="45509"/>
                  </a:lnTo>
                  <a:lnTo>
                    <a:pt x="427730" y="57680"/>
                  </a:lnTo>
                  <a:lnTo>
                    <a:pt x="434612" y="68263"/>
                  </a:lnTo>
                  <a:lnTo>
                    <a:pt x="436730" y="74613"/>
                  </a:lnTo>
                  <a:lnTo>
                    <a:pt x="440435" y="88900"/>
                  </a:lnTo>
                  <a:lnTo>
                    <a:pt x="438318" y="114830"/>
                  </a:lnTo>
                  <a:lnTo>
                    <a:pt x="424025" y="139171"/>
                  </a:lnTo>
                  <a:lnTo>
                    <a:pt x="401262" y="159809"/>
                  </a:lnTo>
                  <a:lnTo>
                    <a:pt x="387498" y="168805"/>
                  </a:lnTo>
                  <a:lnTo>
                    <a:pt x="386440" y="171980"/>
                  </a:lnTo>
                  <a:lnTo>
                    <a:pt x="381146" y="175684"/>
                  </a:lnTo>
                  <a:lnTo>
                    <a:pt x="377440" y="175155"/>
                  </a:lnTo>
                  <a:lnTo>
                    <a:pt x="392792" y="194205"/>
                  </a:lnTo>
                  <a:lnTo>
                    <a:pt x="429319" y="225426"/>
                  </a:lnTo>
                  <a:lnTo>
                    <a:pt x="471139" y="248709"/>
                  </a:lnTo>
                  <a:lnTo>
                    <a:pt x="517723" y="265113"/>
                  </a:lnTo>
                  <a:lnTo>
                    <a:pt x="566954" y="275697"/>
                  </a:lnTo>
                  <a:lnTo>
                    <a:pt x="618303" y="280988"/>
                  </a:lnTo>
                  <a:lnTo>
                    <a:pt x="693474" y="281517"/>
                  </a:lnTo>
                  <a:lnTo>
                    <a:pt x="741117" y="278342"/>
                  </a:lnTo>
                  <a:lnTo>
                    <a:pt x="783466" y="274638"/>
                  </a:lnTo>
                  <a:lnTo>
                    <a:pt x="847520" y="259292"/>
                  </a:lnTo>
                  <a:lnTo>
                    <a:pt x="887752" y="245005"/>
                  </a:lnTo>
                  <a:lnTo>
                    <a:pt x="925337" y="225955"/>
                  </a:lnTo>
                  <a:lnTo>
                    <a:pt x="958688" y="202671"/>
                  </a:lnTo>
                  <a:lnTo>
                    <a:pt x="987273" y="174096"/>
                  </a:lnTo>
                  <a:lnTo>
                    <a:pt x="1008978" y="141288"/>
                  </a:lnTo>
                  <a:lnTo>
                    <a:pt x="1017447" y="122238"/>
                  </a:lnTo>
                  <a:lnTo>
                    <a:pt x="1012683" y="120121"/>
                  </a:lnTo>
                  <a:lnTo>
                    <a:pt x="1008978" y="118005"/>
                  </a:lnTo>
                  <a:lnTo>
                    <a:pt x="1001566" y="116946"/>
                  </a:lnTo>
                  <a:lnTo>
                    <a:pt x="987803" y="111655"/>
                  </a:lnTo>
                  <a:lnTo>
                    <a:pt x="969275" y="98955"/>
                  </a:lnTo>
                  <a:lnTo>
                    <a:pt x="954982" y="73025"/>
                  </a:lnTo>
                  <a:lnTo>
                    <a:pt x="952864" y="50800"/>
                  </a:lnTo>
                  <a:lnTo>
                    <a:pt x="956041" y="35454"/>
                  </a:lnTo>
                  <a:lnTo>
                    <a:pt x="958688" y="28575"/>
                  </a:lnTo>
                  <a:lnTo>
                    <a:pt x="965569" y="17992"/>
                  </a:lnTo>
                  <a:lnTo>
                    <a:pt x="987273" y="5821"/>
                  </a:lnTo>
                  <a:lnTo>
                    <a:pt x="1011624" y="5292"/>
                  </a:lnTo>
                  <a:lnTo>
                    <a:pt x="1026447" y="13759"/>
                  </a:lnTo>
                  <a:lnTo>
                    <a:pt x="1034917" y="22754"/>
                  </a:lnTo>
                  <a:lnTo>
                    <a:pt x="1038093" y="28046"/>
                  </a:lnTo>
                  <a:lnTo>
                    <a:pt x="1040210" y="29634"/>
                  </a:lnTo>
                  <a:lnTo>
                    <a:pt x="1041269" y="31750"/>
                  </a:lnTo>
                  <a:lnTo>
                    <a:pt x="1045504" y="55563"/>
                  </a:lnTo>
                  <a:lnTo>
                    <a:pt x="1043916" y="98955"/>
                  </a:lnTo>
                  <a:lnTo>
                    <a:pt x="1039681" y="118534"/>
                  </a:lnTo>
                  <a:lnTo>
                    <a:pt x="1062444" y="125413"/>
                  </a:lnTo>
                  <a:lnTo>
                    <a:pt x="1107440" y="133880"/>
                  </a:lnTo>
                  <a:lnTo>
                    <a:pt x="1152437" y="135467"/>
                  </a:lnTo>
                  <a:lnTo>
                    <a:pt x="1195845" y="130175"/>
                  </a:lnTo>
                  <a:lnTo>
                    <a:pt x="1237665" y="118005"/>
                  </a:lnTo>
                  <a:lnTo>
                    <a:pt x="1277897" y="98955"/>
                  </a:lnTo>
                  <a:lnTo>
                    <a:pt x="1315482" y="72496"/>
                  </a:lnTo>
                  <a:lnTo>
                    <a:pt x="1349891" y="38629"/>
                  </a:lnTo>
                  <a:lnTo>
                    <a:pt x="1365772" y="19050"/>
                  </a:lnTo>
                  <a:lnTo>
                    <a:pt x="1367890" y="15875"/>
                  </a:lnTo>
                  <a:lnTo>
                    <a:pt x="1375830" y="15346"/>
                  </a:lnTo>
                  <a:lnTo>
                    <a:pt x="1381653" y="17992"/>
                  </a:lnTo>
                  <a:lnTo>
                    <a:pt x="1384300" y="24871"/>
                  </a:lnTo>
                  <a:lnTo>
                    <a:pt x="1381653" y="28046"/>
                  </a:lnTo>
                  <a:lnTo>
                    <a:pt x="1366302" y="48684"/>
                  </a:lnTo>
                  <a:lnTo>
                    <a:pt x="1331363" y="83609"/>
                  </a:lnTo>
                  <a:lnTo>
                    <a:pt x="1291661" y="112713"/>
                  </a:lnTo>
                  <a:lnTo>
                    <a:pt x="1247723" y="133880"/>
                  </a:lnTo>
                  <a:lnTo>
                    <a:pt x="1201668" y="148167"/>
                  </a:lnTo>
                  <a:lnTo>
                    <a:pt x="1154025" y="154517"/>
                  </a:lnTo>
                  <a:lnTo>
                    <a:pt x="1105852" y="152400"/>
                  </a:lnTo>
                  <a:lnTo>
                    <a:pt x="1058738" y="140759"/>
                  </a:lnTo>
                  <a:lnTo>
                    <a:pt x="1034917" y="131763"/>
                  </a:lnTo>
                  <a:lnTo>
                    <a:pt x="1028035" y="148167"/>
                  </a:lnTo>
                  <a:lnTo>
                    <a:pt x="1007389" y="180446"/>
                  </a:lnTo>
                  <a:lnTo>
                    <a:pt x="980921" y="207963"/>
                  </a:lnTo>
                  <a:lnTo>
                    <a:pt x="949159" y="232305"/>
                  </a:lnTo>
                  <a:lnTo>
                    <a:pt x="913691" y="251884"/>
                  </a:lnTo>
                  <a:lnTo>
                    <a:pt x="876635" y="268817"/>
                  </a:lnTo>
                  <a:lnTo>
                    <a:pt x="819463" y="286280"/>
                  </a:lnTo>
                  <a:lnTo>
                    <a:pt x="781878" y="292101"/>
                  </a:lnTo>
                  <a:lnTo>
                    <a:pt x="730000" y="298451"/>
                  </a:lnTo>
                  <a:lnTo>
                    <a:pt x="643184" y="300038"/>
                  </a:lnTo>
                  <a:lnTo>
                    <a:pt x="583894" y="295276"/>
                  </a:lnTo>
                  <a:lnTo>
                    <a:pt x="526193" y="284692"/>
                  </a:lnTo>
                  <a:lnTo>
                    <a:pt x="471139" y="266172"/>
                  </a:lnTo>
                  <a:lnTo>
                    <a:pt x="422966" y="239713"/>
                  </a:lnTo>
                  <a:lnTo>
                    <a:pt x="392792" y="213255"/>
                  </a:lnTo>
                  <a:lnTo>
                    <a:pt x="375323" y="191559"/>
                  </a:lnTo>
                  <a:lnTo>
                    <a:pt x="367382" y="179388"/>
                  </a:lnTo>
                  <a:lnTo>
                    <a:pt x="338796" y="193146"/>
                  </a:lnTo>
                  <a:lnTo>
                    <a:pt x="281625" y="208492"/>
                  </a:lnTo>
                  <a:lnTo>
                    <a:pt x="259920" y="210080"/>
                  </a:lnTo>
                  <a:lnTo>
                    <a:pt x="237158" y="209021"/>
                  </a:lnTo>
                  <a:lnTo>
                    <a:pt x="193220" y="201084"/>
                  </a:lnTo>
                  <a:lnTo>
                    <a:pt x="152459" y="184680"/>
                  </a:lnTo>
                  <a:lnTo>
                    <a:pt x="115403" y="162984"/>
                  </a:lnTo>
                  <a:lnTo>
                    <a:pt x="82582" y="135467"/>
                  </a:lnTo>
                  <a:lnTo>
                    <a:pt x="52937" y="102659"/>
                  </a:lnTo>
                  <a:lnTo>
                    <a:pt x="28586" y="66146"/>
                  </a:lnTo>
                  <a:lnTo>
                    <a:pt x="8470" y="26459"/>
                  </a:lnTo>
                  <a:lnTo>
                    <a:pt x="0" y="5292"/>
                  </a:lnTo>
                  <a:lnTo>
                    <a:pt x="0" y="2117"/>
                  </a:lnTo>
                  <a:close/>
                </a:path>
              </a:pathLst>
            </a:custGeom>
            <a:solidFill>
              <a:schemeClr val="tx2"/>
            </a:solidFill>
            <a:ln>
              <a:noFill/>
            </a:ln>
          </p:spPr>
          <p:txBody>
            <a:bodyPr vert="horz" wrap="square" lIns="91440" tIns="45720" rIns="91440" bIns="45720" numCol="1" anchor="t" anchorCtr="0" compatLnSpc="1">
              <a:prstTxWarp prst="textNoShape">
                <a:avLst/>
              </a:prstTxWarp>
              <a:noAutofit/>
            </a:bodyPr>
            <a:lstStyle/>
            <a:p>
              <a:endParaRPr lang="en-US" sz="3200"/>
            </a:p>
          </p:txBody>
        </p:sp>
        <p:sp>
          <p:nvSpPr>
            <p:cNvPr id="24" name="Freeform 485">
              <a:extLst>
                <a:ext uri="{FF2B5EF4-FFF2-40B4-BE49-F238E27FC236}">
                  <a16:creationId xmlns:a16="http://schemas.microsoft.com/office/drawing/2014/main" id="{91F9B98B-9663-4862-B505-B15B6915A07F}"/>
                </a:ext>
              </a:extLst>
            </p:cNvPr>
            <p:cNvSpPr>
              <a:spLocks/>
            </p:cNvSpPr>
            <p:nvPr/>
          </p:nvSpPr>
          <p:spPr bwMode="auto">
            <a:xfrm>
              <a:off x="6810179" y="4115721"/>
              <a:ext cx="1294733" cy="819928"/>
            </a:xfrm>
            <a:custGeom>
              <a:avLst/>
              <a:gdLst>
                <a:gd name="T0" fmla="*/ 2354 w 2671"/>
                <a:gd name="T1" fmla="*/ 220 h 1692"/>
                <a:gd name="T2" fmla="*/ 2155 w 2671"/>
                <a:gd name="T3" fmla="*/ 124 h 1692"/>
                <a:gd name="T4" fmla="*/ 1807 w 2671"/>
                <a:gd name="T5" fmla="*/ 46 h 1692"/>
                <a:gd name="T6" fmla="*/ 1610 w 2671"/>
                <a:gd name="T7" fmla="*/ 22 h 1692"/>
                <a:gd name="T8" fmla="*/ 1161 w 2671"/>
                <a:gd name="T9" fmla="*/ 0 h 1692"/>
                <a:gd name="T10" fmla="*/ 825 w 2671"/>
                <a:gd name="T11" fmla="*/ 24 h 1692"/>
                <a:gd name="T12" fmla="*/ 581 w 2671"/>
                <a:gd name="T13" fmla="*/ 82 h 1692"/>
                <a:gd name="T14" fmla="*/ 398 w 2671"/>
                <a:gd name="T15" fmla="*/ 164 h 1692"/>
                <a:gd name="T16" fmla="*/ 239 w 2671"/>
                <a:gd name="T17" fmla="*/ 282 h 1692"/>
                <a:gd name="T18" fmla="*/ 142 w 2671"/>
                <a:gd name="T19" fmla="*/ 399 h 1692"/>
                <a:gd name="T20" fmla="*/ 134 w 2671"/>
                <a:gd name="T21" fmla="*/ 409 h 1692"/>
                <a:gd name="T22" fmla="*/ 90 w 2671"/>
                <a:gd name="T23" fmla="*/ 446 h 1692"/>
                <a:gd name="T24" fmla="*/ 55 w 2671"/>
                <a:gd name="T25" fmla="*/ 555 h 1692"/>
                <a:gd name="T26" fmla="*/ 0 w 2671"/>
                <a:gd name="T27" fmla="*/ 875 h 1692"/>
                <a:gd name="T28" fmla="*/ 15 w 2671"/>
                <a:gd name="T29" fmla="*/ 1057 h 1692"/>
                <a:gd name="T30" fmla="*/ 59 w 2671"/>
                <a:gd name="T31" fmla="*/ 1188 h 1692"/>
                <a:gd name="T32" fmla="*/ 142 w 2671"/>
                <a:gd name="T33" fmla="*/ 1314 h 1692"/>
                <a:gd name="T34" fmla="*/ 293 w 2671"/>
                <a:gd name="T35" fmla="*/ 1439 h 1692"/>
                <a:gd name="T36" fmla="*/ 473 w 2671"/>
                <a:gd name="T37" fmla="*/ 1527 h 1692"/>
                <a:gd name="T38" fmla="*/ 710 w 2671"/>
                <a:gd name="T39" fmla="*/ 1597 h 1692"/>
                <a:gd name="T40" fmla="*/ 1017 w 2671"/>
                <a:gd name="T41" fmla="*/ 1656 h 1692"/>
                <a:gd name="T42" fmla="*/ 1451 w 2671"/>
                <a:gd name="T43" fmla="*/ 1692 h 1692"/>
                <a:gd name="T44" fmla="*/ 1827 w 2671"/>
                <a:gd name="T45" fmla="*/ 1659 h 1692"/>
                <a:gd name="T46" fmla="*/ 2032 w 2671"/>
                <a:gd name="T47" fmla="*/ 1603 h 1692"/>
                <a:gd name="T48" fmla="*/ 2223 w 2671"/>
                <a:gd name="T49" fmla="*/ 1515 h 1692"/>
                <a:gd name="T50" fmla="*/ 2354 w 2671"/>
                <a:gd name="T51" fmla="*/ 1426 h 1692"/>
                <a:gd name="T52" fmla="*/ 2452 w 2671"/>
                <a:gd name="T53" fmla="*/ 1335 h 1692"/>
                <a:gd name="T54" fmla="*/ 2556 w 2671"/>
                <a:gd name="T55" fmla="*/ 1196 h 1692"/>
                <a:gd name="T56" fmla="*/ 2628 w 2671"/>
                <a:gd name="T57" fmla="*/ 1042 h 1692"/>
                <a:gd name="T58" fmla="*/ 2665 w 2671"/>
                <a:gd name="T59" fmla="*/ 878 h 1692"/>
                <a:gd name="T60" fmla="*/ 2666 w 2671"/>
                <a:gd name="T61" fmla="*/ 712 h 1692"/>
                <a:gd name="T62" fmla="*/ 2629 w 2671"/>
                <a:gd name="T63" fmla="*/ 552 h 1692"/>
                <a:gd name="T64" fmla="*/ 2551 w 2671"/>
                <a:gd name="T65" fmla="*/ 404 h 1692"/>
                <a:gd name="T66" fmla="*/ 2429 w 2671"/>
                <a:gd name="T67" fmla="*/ 275 h 16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671" h="1692">
                  <a:moveTo>
                    <a:pt x="2391" y="246"/>
                  </a:moveTo>
                  <a:lnTo>
                    <a:pt x="2354" y="220"/>
                  </a:lnTo>
                  <a:lnTo>
                    <a:pt x="2276" y="177"/>
                  </a:lnTo>
                  <a:lnTo>
                    <a:pt x="2155" y="124"/>
                  </a:lnTo>
                  <a:lnTo>
                    <a:pt x="1983" y="76"/>
                  </a:lnTo>
                  <a:lnTo>
                    <a:pt x="1807" y="46"/>
                  </a:lnTo>
                  <a:lnTo>
                    <a:pt x="1719" y="35"/>
                  </a:lnTo>
                  <a:lnTo>
                    <a:pt x="1610" y="22"/>
                  </a:lnTo>
                  <a:lnTo>
                    <a:pt x="1385" y="4"/>
                  </a:lnTo>
                  <a:lnTo>
                    <a:pt x="1161" y="0"/>
                  </a:lnTo>
                  <a:lnTo>
                    <a:pt x="936" y="11"/>
                  </a:lnTo>
                  <a:lnTo>
                    <a:pt x="825" y="24"/>
                  </a:lnTo>
                  <a:lnTo>
                    <a:pt x="726" y="42"/>
                  </a:lnTo>
                  <a:lnTo>
                    <a:pt x="581" y="82"/>
                  </a:lnTo>
                  <a:lnTo>
                    <a:pt x="487" y="118"/>
                  </a:lnTo>
                  <a:lnTo>
                    <a:pt x="398" y="164"/>
                  </a:lnTo>
                  <a:lnTo>
                    <a:pt x="314" y="217"/>
                  </a:lnTo>
                  <a:lnTo>
                    <a:pt x="239" y="282"/>
                  </a:lnTo>
                  <a:lnTo>
                    <a:pt x="170" y="357"/>
                  </a:lnTo>
                  <a:lnTo>
                    <a:pt x="142" y="399"/>
                  </a:lnTo>
                  <a:lnTo>
                    <a:pt x="137" y="403"/>
                  </a:lnTo>
                  <a:lnTo>
                    <a:pt x="134" y="409"/>
                  </a:lnTo>
                  <a:lnTo>
                    <a:pt x="117" y="416"/>
                  </a:lnTo>
                  <a:lnTo>
                    <a:pt x="90" y="446"/>
                  </a:lnTo>
                  <a:lnTo>
                    <a:pt x="81" y="468"/>
                  </a:lnTo>
                  <a:lnTo>
                    <a:pt x="55" y="555"/>
                  </a:lnTo>
                  <a:lnTo>
                    <a:pt x="13" y="737"/>
                  </a:lnTo>
                  <a:lnTo>
                    <a:pt x="0" y="875"/>
                  </a:lnTo>
                  <a:lnTo>
                    <a:pt x="2" y="967"/>
                  </a:lnTo>
                  <a:lnTo>
                    <a:pt x="15" y="1057"/>
                  </a:lnTo>
                  <a:lnTo>
                    <a:pt x="41" y="1145"/>
                  </a:lnTo>
                  <a:lnTo>
                    <a:pt x="59" y="1188"/>
                  </a:lnTo>
                  <a:lnTo>
                    <a:pt x="83" y="1234"/>
                  </a:lnTo>
                  <a:lnTo>
                    <a:pt x="142" y="1314"/>
                  </a:lnTo>
                  <a:lnTo>
                    <a:pt x="212" y="1381"/>
                  </a:lnTo>
                  <a:lnTo>
                    <a:pt x="293" y="1439"/>
                  </a:lnTo>
                  <a:lnTo>
                    <a:pt x="380" y="1486"/>
                  </a:lnTo>
                  <a:lnTo>
                    <a:pt x="473" y="1527"/>
                  </a:lnTo>
                  <a:lnTo>
                    <a:pt x="615" y="1574"/>
                  </a:lnTo>
                  <a:lnTo>
                    <a:pt x="710" y="1597"/>
                  </a:lnTo>
                  <a:lnTo>
                    <a:pt x="809" y="1619"/>
                  </a:lnTo>
                  <a:lnTo>
                    <a:pt x="1017" y="1656"/>
                  </a:lnTo>
                  <a:lnTo>
                    <a:pt x="1233" y="1682"/>
                  </a:lnTo>
                  <a:lnTo>
                    <a:pt x="1451" y="1692"/>
                  </a:lnTo>
                  <a:lnTo>
                    <a:pt x="1669" y="1682"/>
                  </a:lnTo>
                  <a:lnTo>
                    <a:pt x="1827" y="1659"/>
                  </a:lnTo>
                  <a:lnTo>
                    <a:pt x="1931" y="1634"/>
                  </a:lnTo>
                  <a:lnTo>
                    <a:pt x="2032" y="1603"/>
                  </a:lnTo>
                  <a:lnTo>
                    <a:pt x="2130" y="1563"/>
                  </a:lnTo>
                  <a:lnTo>
                    <a:pt x="2223" y="1515"/>
                  </a:lnTo>
                  <a:lnTo>
                    <a:pt x="2312" y="1457"/>
                  </a:lnTo>
                  <a:lnTo>
                    <a:pt x="2354" y="1426"/>
                  </a:lnTo>
                  <a:lnTo>
                    <a:pt x="2389" y="1397"/>
                  </a:lnTo>
                  <a:lnTo>
                    <a:pt x="2452" y="1335"/>
                  </a:lnTo>
                  <a:lnTo>
                    <a:pt x="2508" y="1268"/>
                  </a:lnTo>
                  <a:lnTo>
                    <a:pt x="2556" y="1196"/>
                  </a:lnTo>
                  <a:lnTo>
                    <a:pt x="2596" y="1119"/>
                  </a:lnTo>
                  <a:lnTo>
                    <a:pt x="2628" y="1042"/>
                  </a:lnTo>
                  <a:lnTo>
                    <a:pt x="2651" y="960"/>
                  </a:lnTo>
                  <a:lnTo>
                    <a:pt x="2665" y="878"/>
                  </a:lnTo>
                  <a:lnTo>
                    <a:pt x="2671" y="794"/>
                  </a:lnTo>
                  <a:lnTo>
                    <a:pt x="2666" y="712"/>
                  </a:lnTo>
                  <a:lnTo>
                    <a:pt x="2653" y="632"/>
                  </a:lnTo>
                  <a:lnTo>
                    <a:pt x="2629" y="552"/>
                  </a:lnTo>
                  <a:lnTo>
                    <a:pt x="2596" y="476"/>
                  </a:lnTo>
                  <a:lnTo>
                    <a:pt x="2551" y="404"/>
                  </a:lnTo>
                  <a:lnTo>
                    <a:pt x="2495" y="337"/>
                  </a:lnTo>
                  <a:lnTo>
                    <a:pt x="2429" y="275"/>
                  </a:lnTo>
                  <a:lnTo>
                    <a:pt x="2391" y="246"/>
                  </a:lnTo>
                </a:path>
              </a:pathLst>
            </a:custGeom>
            <a:solidFill>
              <a:srgbClr val="A0C9CA"/>
            </a:solidFill>
            <a:ln>
              <a:noFill/>
            </a:ln>
          </p:spPr>
          <p:txBody>
            <a:bodyPr vert="horz" wrap="square" lIns="91440" tIns="45720" rIns="91440" bIns="45720" numCol="1" anchor="ctr" anchorCtr="0" compatLnSpc="1">
              <a:prstTxWarp prst="textNoShape">
                <a:avLst/>
              </a:prstTxWarp>
            </a:bodyPr>
            <a:lstStyle/>
            <a:p>
              <a:pPr algn="ctr" rtl="1">
                <a:lnSpc>
                  <a:spcPct val="115000"/>
                </a:lnSpc>
              </a:pPr>
              <a:r>
                <a:rPr lang="en-US" sz="3200" b="1" kern="1200">
                  <a:solidFill>
                    <a:srgbClr val="FFFFFF"/>
                  </a:solidFill>
                  <a:effectLst/>
                  <a:latin typeface="Calibri" panose="020F0502020204030204" pitchFamily="34" charset="0"/>
                  <a:ea typeface="Calibri" panose="020F0502020204030204" pitchFamily="34" charset="0"/>
                  <a:cs typeface="Arial" panose="020B0604020202020204" pitchFamily="34" charset="0"/>
                </a:rPr>
                <a:t>05</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31" name="TextBox 27">
              <a:extLst>
                <a:ext uri="{FF2B5EF4-FFF2-40B4-BE49-F238E27FC236}">
                  <a16:creationId xmlns:a16="http://schemas.microsoft.com/office/drawing/2014/main" id="{1FD0FC61-D06D-A4D6-DCAB-58EC75DE903C}"/>
                </a:ext>
              </a:extLst>
            </p:cNvPr>
            <p:cNvSpPr txBox="1"/>
            <p:nvPr/>
          </p:nvSpPr>
          <p:spPr>
            <a:xfrm>
              <a:off x="8719828" y="4095892"/>
              <a:ext cx="2691119" cy="1181289"/>
            </a:xfrm>
            <a:prstGeom prst="rect">
              <a:avLst/>
            </a:prstGeom>
            <a:noFill/>
          </p:spPr>
          <p:txBody>
            <a:bodyPr wrap="square" lIns="0" rIns="0" rtlCol="0" anchor="ctr">
              <a:noAutofit/>
            </a:bodyPr>
            <a:lstStyle/>
            <a:p>
              <a:pPr algn="ctr" rtl="0">
                <a:lnSpc>
                  <a:spcPct val="115000"/>
                </a:lnSpc>
              </a:pPr>
              <a:r>
                <a:rPr lang="ar-EG" sz="32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الكشف عن الاحتيال أو الأخطاء</a:t>
              </a:r>
              <a:endParaRPr lang="en-US"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39" name="Group 38">
            <a:extLst>
              <a:ext uri="{FF2B5EF4-FFF2-40B4-BE49-F238E27FC236}">
                <a16:creationId xmlns:a16="http://schemas.microsoft.com/office/drawing/2014/main" id="{101498F6-11CE-68DE-75F3-4612C041DE31}"/>
              </a:ext>
            </a:extLst>
          </p:cNvPr>
          <p:cNvGrpSpPr/>
          <p:nvPr/>
        </p:nvGrpSpPr>
        <p:grpSpPr>
          <a:xfrm>
            <a:off x="800790" y="4095214"/>
            <a:ext cx="5103076" cy="1632743"/>
            <a:chOff x="800790" y="4095214"/>
            <a:chExt cx="5103076" cy="1632743"/>
          </a:xfrm>
        </p:grpSpPr>
        <p:sp>
          <p:nvSpPr>
            <p:cNvPr id="10" name="Freeform: Shape 9">
              <a:extLst>
                <a:ext uri="{FF2B5EF4-FFF2-40B4-BE49-F238E27FC236}">
                  <a16:creationId xmlns:a16="http://schemas.microsoft.com/office/drawing/2014/main" id="{A5C3C693-36F5-27F3-E31D-7781D1D57951}"/>
                </a:ext>
              </a:extLst>
            </p:cNvPr>
            <p:cNvSpPr>
              <a:spLocks/>
            </p:cNvSpPr>
            <p:nvPr/>
          </p:nvSpPr>
          <p:spPr bwMode="auto">
            <a:xfrm>
              <a:off x="3983588" y="4412291"/>
              <a:ext cx="736107" cy="1315666"/>
            </a:xfrm>
            <a:custGeom>
              <a:avLst/>
              <a:gdLst>
                <a:gd name="connsiteX0" fmla="*/ 321181 w 803275"/>
                <a:gd name="connsiteY0" fmla="*/ 996950 h 1436688"/>
                <a:gd name="connsiteX1" fmla="*/ 292845 w 803275"/>
                <a:gd name="connsiteY1" fmla="*/ 1006412 h 1436688"/>
                <a:gd name="connsiteX2" fmla="*/ 267132 w 803275"/>
                <a:gd name="connsiteY2" fmla="*/ 1023759 h 1436688"/>
                <a:gd name="connsiteX3" fmla="*/ 255588 w 803275"/>
                <a:gd name="connsiteY3" fmla="*/ 1034798 h 1436688"/>
                <a:gd name="connsiteX4" fmla="*/ 256638 w 803275"/>
                <a:gd name="connsiteY4" fmla="*/ 1034798 h 1436688"/>
                <a:gd name="connsiteX5" fmla="*/ 257162 w 803275"/>
                <a:gd name="connsiteY5" fmla="*/ 1035849 h 1436688"/>
                <a:gd name="connsiteX6" fmla="*/ 275528 w 803275"/>
                <a:gd name="connsiteY6" fmla="*/ 1052145 h 1436688"/>
                <a:gd name="connsiteX7" fmla="*/ 307013 w 803275"/>
                <a:gd name="connsiteY7" fmla="*/ 1072120 h 1436688"/>
                <a:gd name="connsiteX8" fmla="*/ 331151 w 803275"/>
                <a:gd name="connsiteY8" fmla="*/ 1076325 h 1436688"/>
                <a:gd name="connsiteX9" fmla="*/ 344269 w 803275"/>
                <a:gd name="connsiteY9" fmla="*/ 1074223 h 1436688"/>
                <a:gd name="connsiteX10" fmla="*/ 356338 w 803275"/>
                <a:gd name="connsiteY10" fmla="*/ 1070543 h 1436688"/>
                <a:gd name="connsiteX11" fmla="*/ 373655 w 803275"/>
                <a:gd name="connsiteY11" fmla="*/ 1053722 h 1436688"/>
                <a:gd name="connsiteX12" fmla="*/ 381001 w 803275"/>
                <a:gd name="connsiteY12" fmla="*/ 1032695 h 1436688"/>
                <a:gd name="connsiteX13" fmla="*/ 377853 w 803275"/>
                <a:gd name="connsiteY13" fmla="*/ 1016925 h 1436688"/>
                <a:gd name="connsiteX14" fmla="*/ 372081 w 803275"/>
                <a:gd name="connsiteY14" fmla="*/ 1007463 h 1436688"/>
                <a:gd name="connsiteX15" fmla="*/ 367358 w 803275"/>
                <a:gd name="connsiteY15" fmla="*/ 1003784 h 1436688"/>
                <a:gd name="connsiteX16" fmla="*/ 352140 w 803275"/>
                <a:gd name="connsiteY16" fmla="*/ 998527 h 1436688"/>
                <a:gd name="connsiteX17" fmla="*/ 305330 w 803275"/>
                <a:gd name="connsiteY17" fmla="*/ 203200 h 1436688"/>
                <a:gd name="connsiteX18" fmla="*/ 277813 w 803275"/>
                <a:gd name="connsiteY18" fmla="*/ 204788 h 1436688"/>
                <a:gd name="connsiteX19" fmla="*/ 281517 w 803275"/>
                <a:gd name="connsiteY19" fmla="*/ 218546 h 1436688"/>
                <a:gd name="connsiteX20" fmla="*/ 292101 w 803275"/>
                <a:gd name="connsiteY20" fmla="*/ 246063 h 1436688"/>
                <a:gd name="connsiteX21" fmla="*/ 309034 w 803275"/>
                <a:gd name="connsiteY21" fmla="*/ 268817 h 1436688"/>
                <a:gd name="connsiteX22" fmla="*/ 326496 w 803275"/>
                <a:gd name="connsiteY22" fmla="*/ 279930 h 1436688"/>
                <a:gd name="connsiteX23" fmla="*/ 340255 w 803275"/>
                <a:gd name="connsiteY23" fmla="*/ 284163 h 1436688"/>
                <a:gd name="connsiteX24" fmla="*/ 348721 w 803275"/>
                <a:gd name="connsiteY24" fmla="*/ 284163 h 1436688"/>
                <a:gd name="connsiteX25" fmla="*/ 361421 w 803275"/>
                <a:gd name="connsiteY25" fmla="*/ 283105 h 1436688"/>
                <a:gd name="connsiteX26" fmla="*/ 380471 w 803275"/>
                <a:gd name="connsiteY26" fmla="*/ 270934 h 1436688"/>
                <a:gd name="connsiteX27" fmla="*/ 392113 w 803275"/>
                <a:gd name="connsiteY27" fmla="*/ 251884 h 1436688"/>
                <a:gd name="connsiteX28" fmla="*/ 392113 w 803275"/>
                <a:gd name="connsiteY28" fmla="*/ 231246 h 1436688"/>
                <a:gd name="connsiteX29" fmla="*/ 386821 w 803275"/>
                <a:gd name="connsiteY29" fmla="*/ 221721 h 1436688"/>
                <a:gd name="connsiteX30" fmla="*/ 359834 w 803275"/>
                <a:gd name="connsiteY30" fmla="*/ 211667 h 1436688"/>
                <a:gd name="connsiteX31" fmla="*/ 479954 w 803275"/>
                <a:gd name="connsiteY31" fmla="*/ 0 h 1436688"/>
                <a:gd name="connsiteX32" fmla="*/ 516467 w 803275"/>
                <a:gd name="connsiteY32" fmla="*/ 0 h 1436688"/>
                <a:gd name="connsiteX33" fmla="*/ 552979 w 803275"/>
                <a:gd name="connsiteY33" fmla="*/ 5296 h 1436688"/>
                <a:gd name="connsiteX34" fmla="*/ 588963 w 803275"/>
                <a:gd name="connsiteY34" fmla="*/ 16946 h 1436688"/>
                <a:gd name="connsiteX35" fmla="*/ 623358 w 803275"/>
                <a:gd name="connsiteY35" fmla="*/ 33362 h 1436688"/>
                <a:gd name="connsiteX36" fmla="*/ 639233 w 803275"/>
                <a:gd name="connsiteY36" fmla="*/ 43424 h 1436688"/>
                <a:gd name="connsiteX37" fmla="*/ 641350 w 803275"/>
                <a:gd name="connsiteY37" fmla="*/ 45542 h 1436688"/>
                <a:gd name="connsiteX38" fmla="*/ 642938 w 803275"/>
                <a:gd name="connsiteY38" fmla="*/ 51897 h 1436688"/>
                <a:gd name="connsiteX39" fmla="*/ 640292 w 803275"/>
                <a:gd name="connsiteY39" fmla="*/ 57192 h 1436688"/>
                <a:gd name="connsiteX40" fmla="*/ 634471 w 803275"/>
                <a:gd name="connsiteY40" fmla="*/ 58781 h 1436688"/>
                <a:gd name="connsiteX41" fmla="*/ 631825 w 803275"/>
                <a:gd name="connsiteY41" fmla="*/ 57192 h 1436688"/>
                <a:gd name="connsiteX42" fmla="*/ 604838 w 803275"/>
                <a:gd name="connsiteY42" fmla="*/ 42365 h 1436688"/>
                <a:gd name="connsiteX43" fmla="*/ 549275 w 803275"/>
                <a:gd name="connsiteY43" fmla="*/ 22771 h 1436688"/>
                <a:gd name="connsiteX44" fmla="*/ 492125 w 803275"/>
                <a:gd name="connsiteY44" fmla="*/ 15887 h 1436688"/>
                <a:gd name="connsiteX45" fmla="*/ 448733 w 803275"/>
                <a:gd name="connsiteY45" fmla="*/ 21182 h 1436688"/>
                <a:gd name="connsiteX46" fmla="*/ 419629 w 803275"/>
                <a:gd name="connsiteY46" fmla="*/ 29655 h 1436688"/>
                <a:gd name="connsiteX47" fmla="*/ 405342 w 803275"/>
                <a:gd name="connsiteY47" fmla="*/ 34951 h 1436688"/>
                <a:gd name="connsiteX48" fmla="*/ 382588 w 803275"/>
                <a:gd name="connsiteY48" fmla="*/ 45542 h 1436688"/>
                <a:gd name="connsiteX49" fmla="*/ 338138 w 803275"/>
                <a:gd name="connsiteY49" fmla="*/ 76786 h 1436688"/>
                <a:gd name="connsiteX50" fmla="*/ 301096 w 803275"/>
                <a:gd name="connsiteY50" fmla="*/ 116503 h 1436688"/>
                <a:gd name="connsiteX51" fmla="*/ 282046 w 803275"/>
                <a:gd name="connsiteY51" fmla="*/ 150924 h 1436688"/>
                <a:gd name="connsiteX52" fmla="*/ 274638 w 803275"/>
                <a:gd name="connsiteY52" fmla="*/ 175813 h 1436688"/>
                <a:gd name="connsiteX53" fmla="*/ 273050 w 803275"/>
                <a:gd name="connsiteY53" fmla="*/ 187993 h 1436688"/>
                <a:gd name="connsiteX54" fmla="*/ 296333 w 803275"/>
                <a:gd name="connsiteY54" fmla="*/ 187463 h 1436688"/>
                <a:gd name="connsiteX55" fmla="*/ 345017 w 803275"/>
                <a:gd name="connsiteY55" fmla="*/ 194877 h 1436688"/>
                <a:gd name="connsiteX56" fmla="*/ 370417 w 803275"/>
                <a:gd name="connsiteY56" fmla="*/ 203350 h 1436688"/>
                <a:gd name="connsiteX57" fmla="*/ 370946 w 803275"/>
                <a:gd name="connsiteY57" fmla="*/ 203350 h 1436688"/>
                <a:gd name="connsiteX58" fmla="*/ 381000 w 803275"/>
                <a:gd name="connsiteY58" fmla="*/ 205468 h 1436688"/>
                <a:gd name="connsiteX59" fmla="*/ 387879 w 803275"/>
                <a:gd name="connsiteY59" fmla="*/ 210764 h 1436688"/>
                <a:gd name="connsiteX60" fmla="*/ 392642 w 803275"/>
                <a:gd name="connsiteY60" fmla="*/ 212353 h 1436688"/>
                <a:gd name="connsiteX61" fmla="*/ 396346 w 803275"/>
                <a:gd name="connsiteY61" fmla="*/ 215000 h 1436688"/>
                <a:gd name="connsiteX62" fmla="*/ 399521 w 803275"/>
                <a:gd name="connsiteY62" fmla="*/ 217648 h 1436688"/>
                <a:gd name="connsiteX63" fmla="*/ 397933 w 803275"/>
                <a:gd name="connsiteY63" fmla="*/ 221885 h 1436688"/>
                <a:gd name="connsiteX64" fmla="*/ 402167 w 803275"/>
                <a:gd name="connsiteY64" fmla="*/ 231417 h 1436688"/>
                <a:gd name="connsiteX65" fmla="*/ 403754 w 803275"/>
                <a:gd name="connsiteY65" fmla="*/ 253128 h 1436688"/>
                <a:gd name="connsiteX66" fmla="*/ 396346 w 803275"/>
                <a:gd name="connsiteY66" fmla="*/ 274311 h 1436688"/>
                <a:gd name="connsiteX67" fmla="*/ 382058 w 803275"/>
                <a:gd name="connsiteY67" fmla="*/ 291257 h 1436688"/>
                <a:gd name="connsiteX68" fmla="*/ 370946 w 803275"/>
                <a:gd name="connsiteY68" fmla="*/ 295493 h 1436688"/>
                <a:gd name="connsiteX69" fmla="*/ 361950 w 803275"/>
                <a:gd name="connsiteY69" fmla="*/ 298670 h 1436688"/>
                <a:gd name="connsiteX70" fmla="*/ 344488 w 803275"/>
                <a:gd name="connsiteY70" fmla="*/ 300789 h 1436688"/>
                <a:gd name="connsiteX71" fmla="*/ 327554 w 803275"/>
                <a:gd name="connsiteY71" fmla="*/ 297611 h 1436688"/>
                <a:gd name="connsiteX72" fmla="*/ 312738 w 803275"/>
                <a:gd name="connsiteY72" fmla="*/ 291786 h 1436688"/>
                <a:gd name="connsiteX73" fmla="*/ 292629 w 803275"/>
                <a:gd name="connsiteY73" fmla="*/ 275899 h 1436688"/>
                <a:gd name="connsiteX74" fmla="*/ 273579 w 803275"/>
                <a:gd name="connsiteY74" fmla="*/ 246774 h 1436688"/>
                <a:gd name="connsiteX75" fmla="*/ 267758 w 803275"/>
                <a:gd name="connsiteY75" fmla="*/ 229828 h 1436688"/>
                <a:gd name="connsiteX76" fmla="*/ 262996 w 803275"/>
                <a:gd name="connsiteY76" fmla="*/ 218707 h 1436688"/>
                <a:gd name="connsiteX77" fmla="*/ 260879 w 803275"/>
                <a:gd name="connsiteY77" fmla="*/ 207057 h 1436688"/>
                <a:gd name="connsiteX78" fmla="*/ 238654 w 803275"/>
                <a:gd name="connsiteY78" fmla="*/ 210764 h 1436688"/>
                <a:gd name="connsiteX79" fmla="*/ 195792 w 803275"/>
                <a:gd name="connsiteY79" fmla="*/ 225592 h 1436688"/>
                <a:gd name="connsiteX80" fmla="*/ 155575 w 803275"/>
                <a:gd name="connsiteY80" fmla="*/ 246244 h 1436688"/>
                <a:gd name="connsiteX81" fmla="*/ 119063 w 803275"/>
                <a:gd name="connsiteY81" fmla="*/ 274311 h 1436688"/>
                <a:gd name="connsiteX82" fmla="*/ 103188 w 803275"/>
                <a:gd name="connsiteY82" fmla="*/ 290197 h 1436688"/>
                <a:gd name="connsiteX83" fmla="*/ 89958 w 803275"/>
                <a:gd name="connsiteY83" fmla="*/ 304495 h 1436688"/>
                <a:gd name="connsiteX84" fmla="*/ 67733 w 803275"/>
                <a:gd name="connsiteY84" fmla="*/ 335739 h 1436688"/>
                <a:gd name="connsiteX85" fmla="*/ 50271 w 803275"/>
                <a:gd name="connsiteY85" fmla="*/ 369631 h 1436688"/>
                <a:gd name="connsiteX86" fmla="*/ 36513 w 803275"/>
                <a:gd name="connsiteY86" fmla="*/ 404582 h 1436688"/>
                <a:gd name="connsiteX87" fmla="*/ 22225 w 803275"/>
                <a:gd name="connsiteY87" fmla="*/ 459126 h 1436688"/>
                <a:gd name="connsiteX88" fmla="*/ 16404 w 803275"/>
                <a:gd name="connsiteY88" fmla="*/ 535382 h 1436688"/>
                <a:gd name="connsiteX89" fmla="*/ 17463 w 803275"/>
                <a:gd name="connsiteY89" fmla="*/ 573510 h 1436688"/>
                <a:gd name="connsiteX90" fmla="*/ 20638 w 803275"/>
                <a:gd name="connsiteY90" fmla="*/ 607402 h 1436688"/>
                <a:gd name="connsiteX91" fmla="*/ 32808 w 803275"/>
                <a:gd name="connsiteY91" fmla="*/ 672008 h 1436688"/>
                <a:gd name="connsiteX92" fmla="*/ 51858 w 803275"/>
                <a:gd name="connsiteY92" fmla="*/ 733437 h 1436688"/>
                <a:gd name="connsiteX93" fmla="*/ 77258 w 803275"/>
                <a:gd name="connsiteY93" fmla="*/ 792217 h 1436688"/>
                <a:gd name="connsiteX94" fmla="*/ 107421 w 803275"/>
                <a:gd name="connsiteY94" fmla="*/ 848880 h 1436688"/>
                <a:gd name="connsiteX95" fmla="*/ 142875 w 803275"/>
                <a:gd name="connsiteY95" fmla="*/ 901836 h 1436688"/>
                <a:gd name="connsiteX96" fmla="*/ 202142 w 803275"/>
                <a:gd name="connsiteY96" fmla="*/ 978092 h 1436688"/>
                <a:gd name="connsiteX97" fmla="*/ 246063 w 803275"/>
                <a:gd name="connsiteY97" fmla="*/ 1026282 h 1436688"/>
                <a:gd name="connsiteX98" fmla="*/ 259821 w 803275"/>
                <a:gd name="connsiteY98" fmla="*/ 1011984 h 1436688"/>
                <a:gd name="connsiteX99" fmla="*/ 293688 w 803275"/>
                <a:gd name="connsiteY99" fmla="*/ 992919 h 1436688"/>
                <a:gd name="connsiteX100" fmla="*/ 330729 w 803275"/>
                <a:gd name="connsiteY100" fmla="*/ 986035 h 1436688"/>
                <a:gd name="connsiteX101" fmla="*/ 368300 w 803275"/>
                <a:gd name="connsiteY101" fmla="*/ 993449 h 1436688"/>
                <a:gd name="connsiteX102" fmla="*/ 385763 w 803275"/>
                <a:gd name="connsiteY102" fmla="*/ 1002452 h 1436688"/>
                <a:gd name="connsiteX103" fmla="*/ 387350 w 803275"/>
                <a:gd name="connsiteY103" fmla="*/ 1005099 h 1436688"/>
                <a:gd name="connsiteX104" fmla="*/ 387350 w 803275"/>
                <a:gd name="connsiteY104" fmla="*/ 1009336 h 1436688"/>
                <a:gd name="connsiteX105" fmla="*/ 385763 w 803275"/>
                <a:gd name="connsiteY105" fmla="*/ 1010924 h 1436688"/>
                <a:gd name="connsiteX106" fmla="*/ 389467 w 803275"/>
                <a:gd name="connsiteY106" fmla="*/ 1017809 h 1436688"/>
                <a:gd name="connsiteX107" fmla="*/ 393171 w 803275"/>
                <a:gd name="connsiteY107" fmla="*/ 1033695 h 1436688"/>
                <a:gd name="connsiteX108" fmla="*/ 391583 w 803275"/>
                <a:gd name="connsiteY108" fmla="*/ 1050641 h 1436688"/>
                <a:gd name="connsiteX109" fmla="*/ 384704 w 803275"/>
                <a:gd name="connsiteY109" fmla="*/ 1066528 h 1436688"/>
                <a:gd name="connsiteX110" fmla="*/ 379413 w 803275"/>
                <a:gd name="connsiteY110" fmla="*/ 1073412 h 1436688"/>
                <a:gd name="connsiteX111" fmla="*/ 372004 w 803275"/>
                <a:gd name="connsiteY111" fmla="*/ 1080296 h 1436688"/>
                <a:gd name="connsiteX112" fmla="*/ 355071 w 803275"/>
                <a:gd name="connsiteY112" fmla="*/ 1089299 h 1436688"/>
                <a:gd name="connsiteX113" fmla="*/ 337079 w 803275"/>
                <a:gd name="connsiteY113" fmla="*/ 1093535 h 1436688"/>
                <a:gd name="connsiteX114" fmla="*/ 318558 w 803275"/>
                <a:gd name="connsiteY114" fmla="*/ 1091947 h 1436688"/>
                <a:gd name="connsiteX115" fmla="*/ 291042 w 803275"/>
                <a:gd name="connsiteY115" fmla="*/ 1083474 h 1436688"/>
                <a:gd name="connsiteX116" fmla="*/ 258233 w 803275"/>
                <a:gd name="connsiteY116" fmla="*/ 1061232 h 1436688"/>
                <a:gd name="connsiteX117" fmla="*/ 246063 w 803275"/>
                <a:gd name="connsiteY117" fmla="*/ 1047464 h 1436688"/>
                <a:gd name="connsiteX118" fmla="*/ 238654 w 803275"/>
                <a:gd name="connsiteY118" fmla="*/ 1060703 h 1436688"/>
                <a:gd name="connsiteX119" fmla="*/ 233363 w 803275"/>
                <a:gd name="connsiteY119" fmla="*/ 1075001 h 1436688"/>
                <a:gd name="connsiteX120" fmla="*/ 230188 w 803275"/>
                <a:gd name="connsiteY120" fmla="*/ 1088769 h 1436688"/>
                <a:gd name="connsiteX121" fmla="*/ 228071 w 803275"/>
                <a:gd name="connsiteY121" fmla="*/ 1117895 h 1436688"/>
                <a:gd name="connsiteX122" fmla="*/ 232304 w 803275"/>
                <a:gd name="connsiteY122" fmla="*/ 1161319 h 1436688"/>
                <a:gd name="connsiteX123" fmla="*/ 240771 w 803275"/>
                <a:gd name="connsiteY123" fmla="*/ 1188326 h 1436688"/>
                <a:gd name="connsiteX124" fmla="*/ 249767 w 803275"/>
                <a:gd name="connsiteY124" fmla="*/ 1212686 h 1436688"/>
                <a:gd name="connsiteX125" fmla="*/ 275696 w 803275"/>
                <a:gd name="connsiteY125" fmla="*/ 1256109 h 1436688"/>
                <a:gd name="connsiteX126" fmla="*/ 308504 w 803275"/>
                <a:gd name="connsiteY126" fmla="*/ 1295826 h 1436688"/>
                <a:gd name="connsiteX127" fmla="*/ 346604 w 803275"/>
                <a:gd name="connsiteY127" fmla="*/ 1330247 h 1436688"/>
                <a:gd name="connsiteX128" fmla="*/ 368300 w 803275"/>
                <a:gd name="connsiteY128" fmla="*/ 1344545 h 1436688"/>
                <a:gd name="connsiteX129" fmla="*/ 391583 w 803275"/>
                <a:gd name="connsiteY129" fmla="*/ 1359902 h 1436688"/>
                <a:gd name="connsiteX130" fmla="*/ 441325 w 803275"/>
                <a:gd name="connsiteY130" fmla="*/ 1383732 h 1436688"/>
                <a:gd name="connsiteX131" fmla="*/ 493713 w 803275"/>
                <a:gd name="connsiteY131" fmla="*/ 1401208 h 1436688"/>
                <a:gd name="connsiteX132" fmla="*/ 547158 w 803275"/>
                <a:gd name="connsiteY132" fmla="*/ 1412329 h 1436688"/>
                <a:gd name="connsiteX133" fmla="*/ 602721 w 803275"/>
                <a:gd name="connsiteY133" fmla="*/ 1417624 h 1436688"/>
                <a:gd name="connsiteX134" fmla="*/ 658283 w 803275"/>
                <a:gd name="connsiteY134" fmla="*/ 1419213 h 1436688"/>
                <a:gd name="connsiteX135" fmla="*/ 741363 w 803275"/>
                <a:gd name="connsiteY135" fmla="*/ 1414976 h 1436688"/>
                <a:gd name="connsiteX136" fmla="*/ 796396 w 803275"/>
                <a:gd name="connsiteY136" fmla="*/ 1408092 h 1436688"/>
                <a:gd name="connsiteX137" fmla="*/ 800629 w 803275"/>
                <a:gd name="connsiteY137" fmla="*/ 1408622 h 1436688"/>
                <a:gd name="connsiteX138" fmla="*/ 803275 w 803275"/>
                <a:gd name="connsiteY138" fmla="*/ 1416565 h 1436688"/>
                <a:gd name="connsiteX139" fmla="*/ 798513 w 803275"/>
                <a:gd name="connsiteY139" fmla="*/ 1418683 h 1436688"/>
                <a:gd name="connsiteX140" fmla="*/ 764117 w 803275"/>
                <a:gd name="connsiteY140" fmla="*/ 1426097 h 1436688"/>
                <a:gd name="connsiteX141" fmla="*/ 691092 w 803275"/>
                <a:gd name="connsiteY141" fmla="*/ 1435629 h 1436688"/>
                <a:gd name="connsiteX142" fmla="*/ 616479 w 803275"/>
                <a:gd name="connsiteY142" fmla="*/ 1436688 h 1436688"/>
                <a:gd name="connsiteX143" fmla="*/ 541867 w 803275"/>
                <a:gd name="connsiteY143" fmla="*/ 1430334 h 1436688"/>
                <a:gd name="connsiteX144" fmla="*/ 469371 w 803275"/>
                <a:gd name="connsiteY144" fmla="*/ 1413388 h 1436688"/>
                <a:gd name="connsiteX145" fmla="*/ 401108 w 803275"/>
                <a:gd name="connsiteY145" fmla="*/ 1386380 h 1436688"/>
                <a:gd name="connsiteX146" fmla="*/ 338138 w 803275"/>
                <a:gd name="connsiteY146" fmla="*/ 1348782 h 1436688"/>
                <a:gd name="connsiteX147" fmla="*/ 297921 w 803275"/>
                <a:gd name="connsiteY147" fmla="*/ 1311713 h 1436688"/>
                <a:gd name="connsiteX148" fmla="*/ 273579 w 803275"/>
                <a:gd name="connsiteY148" fmla="*/ 1283646 h 1436688"/>
                <a:gd name="connsiteX149" fmla="*/ 262467 w 803275"/>
                <a:gd name="connsiteY149" fmla="*/ 1268289 h 1436688"/>
                <a:gd name="connsiteX150" fmla="*/ 246063 w 803275"/>
                <a:gd name="connsiteY150" fmla="*/ 1243400 h 1436688"/>
                <a:gd name="connsiteX151" fmla="*/ 222779 w 803275"/>
                <a:gd name="connsiteY151" fmla="*/ 1186208 h 1436688"/>
                <a:gd name="connsiteX152" fmla="*/ 214313 w 803275"/>
                <a:gd name="connsiteY152" fmla="*/ 1140666 h 1436688"/>
                <a:gd name="connsiteX153" fmla="*/ 213254 w 803275"/>
                <a:gd name="connsiteY153" fmla="*/ 1109952 h 1436688"/>
                <a:gd name="connsiteX154" fmla="*/ 218017 w 803275"/>
                <a:gd name="connsiteY154" fmla="*/ 1080296 h 1436688"/>
                <a:gd name="connsiteX155" fmla="*/ 229658 w 803275"/>
                <a:gd name="connsiteY155" fmla="*/ 1051171 h 1436688"/>
                <a:gd name="connsiteX156" fmla="*/ 237067 w 803275"/>
                <a:gd name="connsiteY156" fmla="*/ 1038461 h 1436688"/>
                <a:gd name="connsiteX157" fmla="*/ 207963 w 803275"/>
                <a:gd name="connsiteY157" fmla="*/ 1014102 h 1436688"/>
                <a:gd name="connsiteX158" fmla="*/ 155046 w 803275"/>
                <a:gd name="connsiteY158" fmla="*/ 956910 h 1436688"/>
                <a:gd name="connsiteX159" fmla="*/ 108479 w 803275"/>
                <a:gd name="connsiteY159" fmla="*/ 892833 h 1436688"/>
                <a:gd name="connsiteX160" fmla="*/ 69321 w 803275"/>
                <a:gd name="connsiteY160" fmla="*/ 822932 h 1436688"/>
                <a:gd name="connsiteX161" fmla="*/ 38100 w 803275"/>
                <a:gd name="connsiteY161" fmla="*/ 749853 h 1436688"/>
                <a:gd name="connsiteX162" fmla="*/ 15346 w 803275"/>
                <a:gd name="connsiteY162" fmla="*/ 673597 h 1436688"/>
                <a:gd name="connsiteX163" fmla="*/ 2646 w 803275"/>
                <a:gd name="connsiteY163" fmla="*/ 596281 h 1436688"/>
                <a:gd name="connsiteX164" fmla="*/ 0 w 803275"/>
                <a:gd name="connsiteY164" fmla="*/ 520555 h 1436688"/>
                <a:gd name="connsiteX165" fmla="*/ 3175 w 803275"/>
                <a:gd name="connsiteY165" fmla="*/ 482956 h 1436688"/>
                <a:gd name="connsiteX166" fmla="*/ 6879 w 803275"/>
                <a:gd name="connsiteY166" fmla="*/ 457008 h 1436688"/>
                <a:gd name="connsiteX167" fmla="*/ 20638 w 803275"/>
                <a:gd name="connsiteY167" fmla="*/ 406170 h 1436688"/>
                <a:gd name="connsiteX168" fmla="*/ 41804 w 803275"/>
                <a:gd name="connsiteY168" fmla="*/ 357451 h 1436688"/>
                <a:gd name="connsiteX169" fmla="*/ 70379 w 803275"/>
                <a:gd name="connsiteY169" fmla="*/ 311380 h 1436688"/>
                <a:gd name="connsiteX170" fmla="*/ 104775 w 803275"/>
                <a:gd name="connsiteY170" fmla="*/ 271133 h 1436688"/>
                <a:gd name="connsiteX171" fmla="*/ 143404 w 803275"/>
                <a:gd name="connsiteY171" fmla="*/ 237771 h 1436688"/>
                <a:gd name="connsiteX172" fmla="*/ 186796 w 803275"/>
                <a:gd name="connsiteY172" fmla="*/ 210764 h 1436688"/>
                <a:gd name="connsiteX173" fmla="*/ 233892 w 803275"/>
                <a:gd name="connsiteY173" fmla="*/ 194348 h 1436688"/>
                <a:gd name="connsiteX174" fmla="*/ 259292 w 803275"/>
                <a:gd name="connsiteY174" fmla="*/ 189582 h 1436688"/>
                <a:gd name="connsiteX175" fmla="*/ 259821 w 803275"/>
                <a:gd name="connsiteY175" fmla="*/ 178990 h 1436688"/>
                <a:gd name="connsiteX176" fmla="*/ 263525 w 803275"/>
                <a:gd name="connsiteY176" fmla="*/ 156749 h 1436688"/>
                <a:gd name="connsiteX177" fmla="*/ 277283 w 803275"/>
                <a:gd name="connsiteY177" fmla="*/ 125505 h 1436688"/>
                <a:gd name="connsiteX178" fmla="*/ 304800 w 803275"/>
                <a:gd name="connsiteY178" fmla="*/ 87377 h 1436688"/>
                <a:gd name="connsiteX179" fmla="*/ 339196 w 803275"/>
                <a:gd name="connsiteY179" fmla="*/ 55604 h 1436688"/>
                <a:gd name="connsiteX180" fmla="*/ 356658 w 803275"/>
                <a:gd name="connsiteY180" fmla="*/ 42365 h 1436688"/>
                <a:gd name="connsiteX181" fmla="*/ 373592 w 803275"/>
                <a:gd name="connsiteY181" fmla="*/ 31774 h 1436688"/>
                <a:gd name="connsiteX182" fmla="*/ 407458 w 803275"/>
                <a:gd name="connsiteY182" fmla="*/ 15887 h 1436688"/>
                <a:gd name="connsiteX183" fmla="*/ 443442 w 803275"/>
                <a:gd name="connsiteY183" fmla="*/ 5296 h 1436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Lst>
              <a:rect l="l" t="t" r="r" b="b"/>
              <a:pathLst>
                <a:path w="803275" h="1436688">
                  <a:moveTo>
                    <a:pt x="321181" y="996950"/>
                  </a:moveTo>
                  <a:lnTo>
                    <a:pt x="292845" y="1006412"/>
                  </a:lnTo>
                  <a:lnTo>
                    <a:pt x="267132" y="1023759"/>
                  </a:lnTo>
                  <a:lnTo>
                    <a:pt x="255588" y="1034798"/>
                  </a:lnTo>
                  <a:lnTo>
                    <a:pt x="256638" y="1034798"/>
                  </a:lnTo>
                  <a:lnTo>
                    <a:pt x="257162" y="1035849"/>
                  </a:lnTo>
                  <a:lnTo>
                    <a:pt x="275528" y="1052145"/>
                  </a:lnTo>
                  <a:lnTo>
                    <a:pt x="307013" y="1072120"/>
                  </a:lnTo>
                  <a:lnTo>
                    <a:pt x="331151" y="1076325"/>
                  </a:lnTo>
                  <a:lnTo>
                    <a:pt x="344269" y="1074223"/>
                  </a:lnTo>
                  <a:lnTo>
                    <a:pt x="356338" y="1070543"/>
                  </a:lnTo>
                  <a:lnTo>
                    <a:pt x="373655" y="1053722"/>
                  </a:lnTo>
                  <a:lnTo>
                    <a:pt x="381001" y="1032695"/>
                  </a:lnTo>
                  <a:lnTo>
                    <a:pt x="377853" y="1016925"/>
                  </a:lnTo>
                  <a:lnTo>
                    <a:pt x="372081" y="1007463"/>
                  </a:lnTo>
                  <a:lnTo>
                    <a:pt x="367358" y="1003784"/>
                  </a:lnTo>
                  <a:lnTo>
                    <a:pt x="352140" y="998527"/>
                  </a:lnTo>
                  <a:close/>
                  <a:moveTo>
                    <a:pt x="305330" y="203200"/>
                  </a:moveTo>
                  <a:lnTo>
                    <a:pt x="277813" y="204788"/>
                  </a:lnTo>
                  <a:lnTo>
                    <a:pt x="281517" y="218546"/>
                  </a:lnTo>
                  <a:lnTo>
                    <a:pt x="292101" y="246063"/>
                  </a:lnTo>
                  <a:lnTo>
                    <a:pt x="309034" y="268817"/>
                  </a:lnTo>
                  <a:lnTo>
                    <a:pt x="326496" y="279930"/>
                  </a:lnTo>
                  <a:lnTo>
                    <a:pt x="340255" y="284163"/>
                  </a:lnTo>
                  <a:lnTo>
                    <a:pt x="348721" y="284163"/>
                  </a:lnTo>
                  <a:lnTo>
                    <a:pt x="361421" y="283105"/>
                  </a:lnTo>
                  <a:lnTo>
                    <a:pt x="380471" y="270934"/>
                  </a:lnTo>
                  <a:lnTo>
                    <a:pt x="392113" y="251884"/>
                  </a:lnTo>
                  <a:lnTo>
                    <a:pt x="392113" y="231246"/>
                  </a:lnTo>
                  <a:lnTo>
                    <a:pt x="386821" y="221721"/>
                  </a:lnTo>
                  <a:lnTo>
                    <a:pt x="359834" y="211667"/>
                  </a:lnTo>
                  <a:close/>
                  <a:moveTo>
                    <a:pt x="479954" y="0"/>
                  </a:moveTo>
                  <a:lnTo>
                    <a:pt x="516467" y="0"/>
                  </a:lnTo>
                  <a:lnTo>
                    <a:pt x="552979" y="5296"/>
                  </a:lnTo>
                  <a:lnTo>
                    <a:pt x="588963" y="16946"/>
                  </a:lnTo>
                  <a:lnTo>
                    <a:pt x="623358" y="33362"/>
                  </a:lnTo>
                  <a:lnTo>
                    <a:pt x="639233" y="43424"/>
                  </a:lnTo>
                  <a:lnTo>
                    <a:pt x="641350" y="45542"/>
                  </a:lnTo>
                  <a:lnTo>
                    <a:pt x="642938" y="51897"/>
                  </a:lnTo>
                  <a:lnTo>
                    <a:pt x="640292" y="57192"/>
                  </a:lnTo>
                  <a:lnTo>
                    <a:pt x="634471" y="58781"/>
                  </a:lnTo>
                  <a:lnTo>
                    <a:pt x="631825" y="57192"/>
                  </a:lnTo>
                  <a:lnTo>
                    <a:pt x="604838" y="42365"/>
                  </a:lnTo>
                  <a:lnTo>
                    <a:pt x="549275" y="22771"/>
                  </a:lnTo>
                  <a:lnTo>
                    <a:pt x="492125" y="15887"/>
                  </a:lnTo>
                  <a:lnTo>
                    <a:pt x="448733" y="21182"/>
                  </a:lnTo>
                  <a:lnTo>
                    <a:pt x="419629" y="29655"/>
                  </a:lnTo>
                  <a:lnTo>
                    <a:pt x="405342" y="34951"/>
                  </a:lnTo>
                  <a:lnTo>
                    <a:pt x="382588" y="45542"/>
                  </a:lnTo>
                  <a:lnTo>
                    <a:pt x="338138" y="76786"/>
                  </a:lnTo>
                  <a:lnTo>
                    <a:pt x="301096" y="116503"/>
                  </a:lnTo>
                  <a:lnTo>
                    <a:pt x="282046" y="150924"/>
                  </a:lnTo>
                  <a:lnTo>
                    <a:pt x="274638" y="175813"/>
                  </a:lnTo>
                  <a:lnTo>
                    <a:pt x="273050" y="187993"/>
                  </a:lnTo>
                  <a:lnTo>
                    <a:pt x="296333" y="187463"/>
                  </a:lnTo>
                  <a:lnTo>
                    <a:pt x="345017" y="194877"/>
                  </a:lnTo>
                  <a:lnTo>
                    <a:pt x="370417" y="203350"/>
                  </a:lnTo>
                  <a:lnTo>
                    <a:pt x="370946" y="203350"/>
                  </a:lnTo>
                  <a:lnTo>
                    <a:pt x="381000" y="205468"/>
                  </a:lnTo>
                  <a:lnTo>
                    <a:pt x="387879" y="210764"/>
                  </a:lnTo>
                  <a:lnTo>
                    <a:pt x="392642" y="212353"/>
                  </a:lnTo>
                  <a:lnTo>
                    <a:pt x="396346" y="215000"/>
                  </a:lnTo>
                  <a:lnTo>
                    <a:pt x="399521" y="217648"/>
                  </a:lnTo>
                  <a:lnTo>
                    <a:pt x="397933" y="221885"/>
                  </a:lnTo>
                  <a:lnTo>
                    <a:pt x="402167" y="231417"/>
                  </a:lnTo>
                  <a:lnTo>
                    <a:pt x="403754" y="253128"/>
                  </a:lnTo>
                  <a:lnTo>
                    <a:pt x="396346" y="274311"/>
                  </a:lnTo>
                  <a:lnTo>
                    <a:pt x="382058" y="291257"/>
                  </a:lnTo>
                  <a:lnTo>
                    <a:pt x="370946" y="295493"/>
                  </a:lnTo>
                  <a:lnTo>
                    <a:pt x="361950" y="298670"/>
                  </a:lnTo>
                  <a:lnTo>
                    <a:pt x="344488" y="300789"/>
                  </a:lnTo>
                  <a:lnTo>
                    <a:pt x="327554" y="297611"/>
                  </a:lnTo>
                  <a:lnTo>
                    <a:pt x="312738" y="291786"/>
                  </a:lnTo>
                  <a:lnTo>
                    <a:pt x="292629" y="275899"/>
                  </a:lnTo>
                  <a:lnTo>
                    <a:pt x="273579" y="246774"/>
                  </a:lnTo>
                  <a:lnTo>
                    <a:pt x="267758" y="229828"/>
                  </a:lnTo>
                  <a:lnTo>
                    <a:pt x="262996" y="218707"/>
                  </a:lnTo>
                  <a:lnTo>
                    <a:pt x="260879" y="207057"/>
                  </a:lnTo>
                  <a:lnTo>
                    <a:pt x="238654" y="210764"/>
                  </a:lnTo>
                  <a:lnTo>
                    <a:pt x="195792" y="225592"/>
                  </a:lnTo>
                  <a:lnTo>
                    <a:pt x="155575" y="246244"/>
                  </a:lnTo>
                  <a:lnTo>
                    <a:pt x="119063" y="274311"/>
                  </a:lnTo>
                  <a:lnTo>
                    <a:pt x="103188" y="290197"/>
                  </a:lnTo>
                  <a:lnTo>
                    <a:pt x="89958" y="304495"/>
                  </a:lnTo>
                  <a:lnTo>
                    <a:pt x="67733" y="335739"/>
                  </a:lnTo>
                  <a:lnTo>
                    <a:pt x="50271" y="369631"/>
                  </a:lnTo>
                  <a:lnTo>
                    <a:pt x="36513" y="404582"/>
                  </a:lnTo>
                  <a:lnTo>
                    <a:pt x="22225" y="459126"/>
                  </a:lnTo>
                  <a:lnTo>
                    <a:pt x="16404" y="535382"/>
                  </a:lnTo>
                  <a:lnTo>
                    <a:pt x="17463" y="573510"/>
                  </a:lnTo>
                  <a:lnTo>
                    <a:pt x="20638" y="607402"/>
                  </a:lnTo>
                  <a:lnTo>
                    <a:pt x="32808" y="672008"/>
                  </a:lnTo>
                  <a:lnTo>
                    <a:pt x="51858" y="733437"/>
                  </a:lnTo>
                  <a:lnTo>
                    <a:pt x="77258" y="792217"/>
                  </a:lnTo>
                  <a:lnTo>
                    <a:pt x="107421" y="848880"/>
                  </a:lnTo>
                  <a:lnTo>
                    <a:pt x="142875" y="901836"/>
                  </a:lnTo>
                  <a:lnTo>
                    <a:pt x="202142" y="978092"/>
                  </a:lnTo>
                  <a:lnTo>
                    <a:pt x="246063" y="1026282"/>
                  </a:lnTo>
                  <a:lnTo>
                    <a:pt x="259821" y="1011984"/>
                  </a:lnTo>
                  <a:lnTo>
                    <a:pt x="293688" y="992919"/>
                  </a:lnTo>
                  <a:lnTo>
                    <a:pt x="330729" y="986035"/>
                  </a:lnTo>
                  <a:lnTo>
                    <a:pt x="368300" y="993449"/>
                  </a:lnTo>
                  <a:lnTo>
                    <a:pt x="385763" y="1002452"/>
                  </a:lnTo>
                  <a:lnTo>
                    <a:pt x="387350" y="1005099"/>
                  </a:lnTo>
                  <a:lnTo>
                    <a:pt x="387350" y="1009336"/>
                  </a:lnTo>
                  <a:lnTo>
                    <a:pt x="385763" y="1010924"/>
                  </a:lnTo>
                  <a:lnTo>
                    <a:pt x="389467" y="1017809"/>
                  </a:lnTo>
                  <a:lnTo>
                    <a:pt x="393171" y="1033695"/>
                  </a:lnTo>
                  <a:lnTo>
                    <a:pt x="391583" y="1050641"/>
                  </a:lnTo>
                  <a:lnTo>
                    <a:pt x="384704" y="1066528"/>
                  </a:lnTo>
                  <a:lnTo>
                    <a:pt x="379413" y="1073412"/>
                  </a:lnTo>
                  <a:lnTo>
                    <a:pt x="372004" y="1080296"/>
                  </a:lnTo>
                  <a:lnTo>
                    <a:pt x="355071" y="1089299"/>
                  </a:lnTo>
                  <a:lnTo>
                    <a:pt x="337079" y="1093535"/>
                  </a:lnTo>
                  <a:lnTo>
                    <a:pt x="318558" y="1091947"/>
                  </a:lnTo>
                  <a:lnTo>
                    <a:pt x="291042" y="1083474"/>
                  </a:lnTo>
                  <a:lnTo>
                    <a:pt x="258233" y="1061232"/>
                  </a:lnTo>
                  <a:lnTo>
                    <a:pt x="246063" y="1047464"/>
                  </a:lnTo>
                  <a:lnTo>
                    <a:pt x="238654" y="1060703"/>
                  </a:lnTo>
                  <a:lnTo>
                    <a:pt x="233363" y="1075001"/>
                  </a:lnTo>
                  <a:lnTo>
                    <a:pt x="230188" y="1088769"/>
                  </a:lnTo>
                  <a:lnTo>
                    <a:pt x="228071" y="1117895"/>
                  </a:lnTo>
                  <a:lnTo>
                    <a:pt x="232304" y="1161319"/>
                  </a:lnTo>
                  <a:lnTo>
                    <a:pt x="240771" y="1188326"/>
                  </a:lnTo>
                  <a:lnTo>
                    <a:pt x="249767" y="1212686"/>
                  </a:lnTo>
                  <a:lnTo>
                    <a:pt x="275696" y="1256109"/>
                  </a:lnTo>
                  <a:lnTo>
                    <a:pt x="308504" y="1295826"/>
                  </a:lnTo>
                  <a:lnTo>
                    <a:pt x="346604" y="1330247"/>
                  </a:lnTo>
                  <a:lnTo>
                    <a:pt x="368300" y="1344545"/>
                  </a:lnTo>
                  <a:lnTo>
                    <a:pt x="391583" y="1359902"/>
                  </a:lnTo>
                  <a:lnTo>
                    <a:pt x="441325" y="1383732"/>
                  </a:lnTo>
                  <a:lnTo>
                    <a:pt x="493713" y="1401208"/>
                  </a:lnTo>
                  <a:lnTo>
                    <a:pt x="547158" y="1412329"/>
                  </a:lnTo>
                  <a:lnTo>
                    <a:pt x="602721" y="1417624"/>
                  </a:lnTo>
                  <a:lnTo>
                    <a:pt x="658283" y="1419213"/>
                  </a:lnTo>
                  <a:lnTo>
                    <a:pt x="741363" y="1414976"/>
                  </a:lnTo>
                  <a:lnTo>
                    <a:pt x="796396" y="1408092"/>
                  </a:lnTo>
                  <a:lnTo>
                    <a:pt x="800629" y="1408622"/>
                  </a:lnTo>
                  <a:lnTo>
                    <a:pt x="803275" y="1416565"/>
                  </a:lnTo>
                  <a:lnTo>
                    <a:pt x="798513" y="1418683"/>
                  </a:lnTo>
                  <a:lnTo>
                    <a:pt x="764117" y="1426097"/>
                  </a:lnTo>
                  <a:lnTo>
                    <a:pt x="691092" y="1435629"/>
                  </a:lnTo>
                  <a:lnTo>
                    <a:pt x="616479" y="1436688"/>
                  </a:lnTo>
                  <a:lnTo>
                    <a:pt x="541867" y="1430334"/>
                  </a:lnTo>
                  <a:lnTo>
                    <a:pt x="469371" y="1413388"/>
                  </a:lnTo>
                  <a:lnTo>
                    <a:pt x="401108" y="1386380"/>
                  </a:lnTo>
                  <a:lnTo>
                    <a:pt x="338138" y="1348782"/>
                  </a:lnTo>
                  <a:lnTo>
                    <a:pt x="297921" y="1311713"/>
                  </a:lnTo>
                  <a:lnTo>
                    <a:pt x="273579" y="1283646"/>
                  </a:lnTo>
                  <a:lnTo>
                    <a:pt x="262467" y="1268289"/>
                  </a:lnTo>
                  <a:lnTo>
                    <a:pt x="246063" y="1243400"/>
                  </a:lnTo>
                  <a:lnTo>
                    <a:pt x="222779" y="1186208"/>
                  </a:lnTo>
                  <a:lnTo>
                    <a:pt x="214313" y="1140666"/>
                  </a:lnTo>
                  <a:lnTo>
                    <a:pt x="213254" y="1109952"/>
                  </a:lnTo>
                  <a:lnTo>
                    <a:pt x="218017" y="1080296"/>
                  </a:lnTo>
                  <a:lnTo>
                    <a:pt x="229658" y="1051171"/>
                  </a:lnTo>
                  <a:lnTo>
                    <a:pt x="237067" y="1038461"/>
                  </a:lnTo>
                  <a:lnTo>
                    <a:pt x="207963" y="1014102"/>
                  </a:lnTo>
                  <a:lnTo>
                    <a:pt x="155046" y="956910"/>
                  </a:lnTo>
                  <a:lnTo>
                    <a:pt x="108479" y="892833"/>
                  </a:lnTo>
                  <a:lnTo>
                    <a:pt x="69321" y="822932"/>
                  </a:lnTo>
                  <a:lnTo>
                    <a:pt x="38100" y="749853"/>
                  </a:lnTo>
                  <a:lnTo>
                    <a:pt x="15346" y="673597"/>
                  </a:lnTo>
                  <a:lnTo>
                    <a:pt x="2646" y="596281"/>
                  </a:lnTo>
                  <a:lnTo>
                    <a:pt x="0" y="520555"/>
                  </a:lnTo>
                  <a:lnTo>
                    <a:pt x="3175" y="482956"/>
                  </a:lnTo>
                  <a:lnTo>
                    <a:pt x="6879" y="457008"/>
                  </a:lnTo>
                  <a:lnTo>
                    <a:pt x="20638" y="406170"/>
                  </a:lnTo>
                  <a:lnTo>
                    <a:pt x="41804" y="357451"/>
                  </a:lnTo>
                  <a:lnTo>
                    <a:pt x="70379" y="311380"/>
                  </a:lnTo>
                  <a:lnTo>
                    <a:pt x="104775" y="271133"/>
                  </a:lnTo>
                  <a:lnTo>
                    <a:pt x="143404" y="237771"/>
                  </a:lnTo>
                  <a:lnTo>
                    <a:pt x="186796" y="210764"/>
                  </a:lnTo>
                  <a:lnTo>
                    <a:pt x="233892" y="194348"/>
                  </a:lnTo>
                  <a:lnTo>
                    <a:pt x="259292" y="189582"/>
                  </a:lnTo>
                  <a:lnTo>
                    <a:pt x="259821" y="178990"/>
                  </a:lnTo>
                  <a:lnTo>
                    <a:pt x="263525" y="156749"/>
                  </a:lnTo>
                  <a:lnTo>
                    <a:pt x="277283" y="125505"/>
                  </a:lnTo>
                  <a:lnTo>
                    <a:pt x="304800" y="87377"/>
                  </a:lnTo>
                  <a:lnTo>
                    <a:pt x="339196" y="55604"/>
                  </a:lnTo>
                  <a:lnTo>
                    <a:pt x="356658" y="42365"/>
                  </a:lnTo>
                  <a:lnTo>
                    <a:pt x="373592" y="31774"/>
                  </a:lnTo>
                  <a:lnTo>
                    <a:pt x="407458" y="15887"/>
                  </a:lnTo>
                  <a:lnTo>
                    <a:pt x="443442" y="5296"/>
                  </a:lnTo>
                  <a:close/>
                </a:path>
              </a:pathLst>
            </a:custGeom>
            <a:solidFill>
              <a:schemeClr val="tx2"/>
            </a:solidFill>
            <a:ln>
              <a:noFill/>
            </a:ln>
          </p:spPr>
          <p:txBody>
            <a:bodyPr vert="horz" wrap="square" lIns="91440" tIns="45720" rIns="91440" bIns="45720" numCol="1" anchor="t" anchorCtr="0" compatLnSpc="1">
              <a:prstTxWarp prst="textNoShape">
                <a:avLst/>
              </a:prstTxWarp>
              <a:noAutofit/>
            </a:bodyPr>
            <a:lstStyle/>
            <a:p>
              <a:endParaRPr lang="en-US" sz="3200"/>
            </a:p>
          </p:txBody>
        </p:sp>
        <p:sp>
          <p:nvSpPr>
            <p:cNvPr id="25" name="Freeform 557">
              <a:extLst>
                <a:ext uri="{FF2B5EF4-FFF2-40B4-BE49-F238E27FC236}">
                  <a16:creationId xmlns:a16="http://schemas.microsoft.com/office/drawing/2014/main" id="{B83AE12D-74A6-D692-CBD8-D318A09E1E35}"/>
                </a:ext>
              </a:extLst>
            </p:cNvPr>
            <p:cNvSpPr>
              <a:spLocks/>
            </p:cNvSpPr>
            <p:nvPr/>
          </p:nvSpPr>
          <p:spPr bwMode="auto">
            <a:xfrm>
              <a:off x="4556762" y="4124444"/>
              <a:ext cx="1347104" cy="809752"/>
            </a:xfrm>
            <a:custGeom>
              <a:avLst/>
              <a:gdLst>
                <a:gd name="T0" fmla="*/ 2706 w 2777"/>
                <a:gd name="T1" fmla="*/ 627 h 1670"/>
                <a:gd name="T2" fmla="*/ 2601 w 2777"/>
                <a:gd name="T3" fmla="*/ 456 h 1670"/>
                <a:gd name="T4" fmla="*/ 2461 w 2777"/>
                <a:gd name="T5" fmla="*/ 316 h 1670"/>
                <a:gd name="T6" fmla="*/ 2294 w 2777"/>
                <a:gd name="T7" fmla="*/ 205 h 1670"/>
                <a:gd name="T8" fmla="*/ 2156 w 2777"/>
                <a:gd name="T9" fmla="*/ 142 h 1670"/>
                <a:gd name="T10" fmla="*/ 1989 w 2777"/>
                <a:gd name="T11" fmla="*/ 86 h 1670"/>
                <a:gd name="T12" fmla="*/ 1576 w 2777"/>
                <a:gd name="T13" fmla="*/ 14 h 1670"/>
                <a:gd name="T14" fmla="*/ 1220 w 2777"/>
                <a:gd name="T15" fmla="*/ 0 h 1670"/>
                <a:gd name="T16" fmla="*/ 863 w 2777"/>
                <a:gd name="T17" fmla="*/ 7 h 1670"/>
                <a:gd name="T18" fmla="*/ 561 w 2777"/>
                <a:gd name="T19" fmla="*/ 54 h 1670"/>
                <a:gd name="T20" fmla="*/ 339 w 2777"/>
                <a:gd name="T21" fmla="*/ 136 h 1670"/>
                <a:gd name="T22" fmla="*/ 253 w 2777"/>
                <a:gd name="T23" fmla="*/ 190 h 1670"/>
                <a:gd name="T24" fmla="*/ 131 w 2777"/>
                <a:gd name="T25" fmla="*/ 302 h 1670"/>
                <a:gd name="T26" fmla="*/ 46 w 2777"/>
                <a:gd name="T27" fmla="*/ 439 h 1670"/>
                <a:gd name="T28" fmla="*/ 3 w 2777"/>
                <a:gd name="T29" fmla="*/ 588 h 1670"/>
                <a:gd name="T30" fmla="*/ 4 w 2777"/>
                <a:gd name="T31" fmla="*/ 708 h 1670"/>
                <a:gd name="T32" fmla="*/ 0 w 2777"/>
                <a:gd name="T33" fmla="*/ 810 h 1670"/>
                <a:gd name="T34" fmla="*/ 50 w 2777"/>
                <a:gd name="T35" fmla="*/ 1044 h 1670"/>
                <a:gd name="T36" fmla="*/ 158 w 2777"/>
                <a:gd name="T37" fmla="*/ 1228 h 1670"/>
                <a:gd name="T38" fmla="*/ 265 w 2777"/>
                <a:gd name="T39" fmla="*/ 1344 h 1670"/>
                <a:gd name="T40" fmla="*/ 436 w 2777"/>
                <a:gd name="T41" fmla="*/ 1463 h 1670"/>
                <a:gd name="T42" fmla="*/ 627 w 2777"/>
                <a:gd name="T43" fmla="*/ 1549 h 1670"/>
                <a:gd name="T44" fmla="*/ 881 w 2777"/>
                <a:gd name="T45" fmla="*/ 1615 h 1670"/>
                <a:gd name="T46" fmla="*/ 1258 w 2777"/>
                <a:gd name="T47" fmla="*/ 1663 h 1670"/>
                <a:gd name="T48" fmla="*/ 1766 w 2777"/>
                <a:gd name="T49" fmla="*/ 1660 h 1670"/>
                <a:gd name="T50" fmla="*/ 1988 w 2777"/>
                <a:gd name="T51" fmla="*/ 1637 h 1670"/>
                <a:gd name="T52" fmla="*/ 2327 w 2777"/>
                <a:gd name="T53" fmla="*/ 1555 h 1670"/>
                <a:gd name="T54" fmla="*/ 2503 w 2777"/>
                <a:gd name="T55" fmla="*/ 1464 h 1670"/>
                <a:gd name="T56" fmla="*/ 2615 w 2777"/>
                <a:gd name="T57" fmla="*/ 1367 h 1670"/>
                <a:gd name="T58" fmla="*/ 2699 w 2777"/>
                <a:gd name="T59" fmla="*/ 1253 h 1670"/>
                <a:gd name="T60" fmla="*/ 2762 w 2777"/>
                <a:gd name="T61" fmla="*/ 1083 h 1670"/>
                <a:gd name="T62" fmla="*/ 2777 w 2777"/>
                <a:gd name="T63" fmla="*/ 900 h 1670"/>
                <a:gd name="T64" fmla="*/ 2742 w 2777"/>
                <a:gd name="T65" fmla="*/ 719 h 16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777" h="1670">
                  <a:moveTo>
                    <a:pt x="2726" y="674"/>
                  </a:moveTo>
                  <a:lnTo>
                    <a:pt x="2706" y="627"/>
                  </a:lnTo>
                  <a:lnTo>
                    <a:pt x="2659" y="538"/>
                  </a:lnTo>
                  <a:lnTo>
                    <a:pt x="2601" y="456"/>
                  </a:lnTo>
                  <a:lnTo>
                    <a:pt x="2535" y="382"/>
                  </a:lnTo>
                  <a:lnTo>
                    <a:pt x="2461" y="316"/>
                  </a:lnTo>
                  <a:lnTo>
                    <a:pt x="2381" y="257"/>
                  </a:lnTo>
                  <a:lnTo>
                    <a:pt x="2294" y="205"/>
                  </a:lnTo>
                  <a:lnTo>
                    <a:pt x="2204" y="161"/>
                  </a:lnTo>
                  <a:lnTo>
                    <a:pt x="2156" y="142"/>
                  </a:lnTo>
                  <a:lnTo>
                    <a:pt x="2101" y="121"/>
                  </a:lnTo>
                  <a:lnTo>
                    <a:pt x="1989" y="86"/>
                  </a:lnTo>
                  <a:lnTo>
                    <a:pt x="1815" y="46"/>
                  </a:lnTo>
                  <a:lnTo>
                    <a:pt x="1576" y="14"/>
                  </a:lnTo>
                  <a:lnTo>
                    <a:pt x="1338" y="1"/>
                  </a:lnTo>
                  <a:lnTo>
                    <a:pt x="1220" y="0"/>
                  </a:lnTo>
                  <a:lnTo>
                    <a:pt x="1105" y="0"/>
                  </a:lnTo>
                  <a:lnTo>
                    <a:pt x="863" y="7"/>
                  </a:lnTo>
                  <a:lnTo>
                    <a:pt x="681" y="30"/>
                  </a:lnTo>
                  <a:lnTo>
                    <a:pt x="561" y="54"/>
                  </a:lnTo>
                  <a:lnTo>
                    <a:pt x="447" y="89"/>
                  </a:lnTo>
                  <a:lnTo>
                    <a:pt x="339" y="136"/>
                  </a:lnTo>
                  <a:lnTo>
                    <a:pt x="289" y="167"/>
                  </a:lnTo>
                  <a:lnTo>
                    <a:pt x="253" y="190"/>
                  </a:lnTo>
                  <a:lnTo>
                    <a:pt x="188" y="243"/>
                  </a:lnTo>
                  <a:lnTo>
                    <a:pt x="131" y="302"/>
                  </a:lnTo>
                  <a:lnTo>
                    <a:pt x="83" y="368"/>
                  </a:lnTo>
                  <a:lnTo>
                    <a:pt x="46" y="439"/>
                  </a:lnTo>
                  <a:lnTo>
                    <a:pt x="18" y="512"/>
                  </a:lnTo>
                  <a:lnTo>
                    <a:pt x="3" y="588"/>
                  </a:lnTo>
                  <a:lnTo>
                    <a:pt x="0" y="667"/>
                  </a:lnTo>
                  <a:lnTo>
                    <a:pt x="4" y="708"/>
                  </a:lnTo>
                  <a:lnTo>
                    <a:pt x="0" y="742"/>
                  </a:lnTo>
                  <a:lnTo>
                    <a:pt x="0" y="810"/>
                  </a:lnTo>
                  <a:lnTo>
                    <a:pt x="11" y="912"/>
                  </a:lnTo>
                  <a:lnTo>
                    <a:pt x="50" y="1044"/>
                  </a:lnTo>
                  <a:lnTo>
                    <a:pt x="115" y="1171"/>
                  </a:lnTo>
                  <a:lnTo>
                    <a:pt x="158" y="1228"/>
                  </a:lnTo>
                  <a:lnTo>
                    <a:pt x="191" y="1270"/>
                  </a:lnTo>
                  <a:lnTo>
                    <a:pt x="265" y="1344"/>
                  </a:lnTo>
                  <a:lnTo>
                    <a:pt x="347" y="1408"/>
                  </a:lnTo>
                  <a:lnTo>
                    <a:pt x="436" y="1463"/>
                  </a:lnTo>
                  <a:lnTo>
                    <a:pt x="529" y="1510"/>
                  </a:lnTo>
                  <a:lnTo>
                    <a:pt x="627" y="1549"/>
                  </a:lnTo>
                  <a:lnTo>
                    <a:pt x="779" y="1595"/>
                  </a:lnTo>
                  <a:lnTo>
                    <a:pt x="881" y="1615"/>
                  </a:lnTo>
                  <a:lnTo>
                    <a:pt x="1005" y="1637"/>
                  </a:lnTo>
                  <a:lnTo>
                    <a:pt x="1258" y="1663"/>
                  </a:lnTo>
                  <a:lnTo>
                    <a:pt x="1513" y="1670"/>
                  </a:lnTo>
                  <a:lnTo>
                    <a:pt x="1766" y="1660"/>
                  </a:lnTo>
                  <a:lnTo>
                    <a:pt x="1891" y="1649"/>
                  </a:lnTo>
                  <a:lnTo>
                    <a:pt x="1988" y="1637"/>
                  </a:lnTo>
                  <a:lnTo>
                    <a:pt x="2185" y="1600"/>
                  </a:lnTo>
                  <a:lnTo>
                    <a:pt x="2327" y="1555"/>
                  </a:lnTo>
                  <a:lnTo>
                    <a:pt x="2418" y="1515"/>
                  </a:lnTo>
                  <a:lnTo>
                    <a:pt x="2503" y="1464"/>
                  </a:lnTo>
                  <a:lnTo>
                    <a:pt x="2579" y="1402"/>
                  </a:lnTo>
                  <a:lnTo>
                    <a:pt x="2615" y="1367"/>
                  </a:lnTo>
                  <a:lnTo>
                    <a:pt x="2647" y="1331"/>
                  </a:lnTo>
                  <a:lnTo>
                    <a:pt x="2699" y="1253"/>
                  </a:lnTo>
                  <a:lnTo>
                    <a:pt x="2736" y="1169"/>
                  </a:lnTo>
                  <a:lnTo>
                    <a:pt x="2762" y="1083"/>
                  </a:lnTo>
                  <a:lnTo>
                    <a:pt x="2775" y="992"/>
                  </a:lnTo>
                  <a:lnTo>
                    <a:pt x="2777" y="900"/>
                  </a:lnTo>
                  <a:lnTo>
                    <a:pt x="2765" y="810"/>
                  </a:lnTo>
                  <a:lnTo>
                    <a:pt x="2742" y="719"/>
                  </a:lnTo>
                  <a:lnTo>
                    <a:pt x="2726" y="674"/>
                  </a:lnTo>
                </a:path>
              </a:pathLst>
            </a:custGeom>
            <a:solidFill>
              <a:srgbClr val="BFBFBF"/>
            </a:solidFill>
            <a:ln>
              <a:noFill/>
            </a:ln>
          </p:spPr>
          <p:txBody>
            <a:bodyPr vert="horz" wrap="square" lIns="91440" tIns="45720" rIns="91440" bIns="45720" numCol="1" anchor="ctr" anchorCtr="0" compatLnSpc="1">
              <a:prstTxWarp prst="textNoShape">
                <a:avLst/>
              </a:prstTxWarp>
            </a:bodyPr>
            <a:lstStyle/>
            <a:p>
              <a:pPr algn="ctr" rtl="1">
                <a:lnSpc>
                  <a:spcPct val="115000"/>
                </a:lnSpc>
              </a:pPr>
              <a:r>
                <a:rPr lang="en-US" sz="3200" b="1" kern="1200">
                  <a:solidFill>
                    <a:srgbClr val="FFFFFF"/>
                  </a:solidFill>
                  <a:effectLst/>
                  <a:latin typeface="Calibri" panose="020F0502020204030204" pitchFamily="34" charset="0"/>
                  <a:ea typeface="Calibri" panose="020F0502020204030204" pitchFamily="34" charset="0"/>
                  <a:cs typeface="Arial" panose="020B0604020202020204" pitchFamily="34" charset="0"/>
                </a:rPr>
                <a:t>06</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32" name="TextBox 29">
              <a:extLst>
                <a:ext uri="{FF2B5EF4-FFF2-40B4-BE49-F238E27FC236}">
                  <a16:creationId xmlns:a16="http://schemas.microsoft.com/office/drawing/2014/main" id="{6041EB29-7364-2F12-38FB-931F1142D586}"/>
                </a:ext>
              </a:extLst>
            </p:cNvPr>
            <p:cNvSpPr txBox="1"/>
            <p:nvPr/>
          </p:nvSpPr>
          <p:spPr>
            <a:xfrm>
              <a:off x="800790" y="4095214"/>
              <a:ext cx="2691119" cy="1215236"/>
            </a:xfrm>
            <a:prstGeom prst="rect">
              <a:avLst/>
            </a:prstGeom>
            <a:noFill/>
          </p:spPr>
          <p:txBody>
            <a:bodyPr wrap="square" lIns="0" rIns="0" rtlCol="0" anchor="ctr">
              <a:noAutofit/>
            </a:bodyPr>
            <a:lstStyle/>
            <a:p>
              <a:pPr algn="ctr" rtl="0">
                <a:lnSpc>
                  <a:spcPct val="115000"/>
                </a:lnSpc>
              </a:pPr>
              <a:r>
                <a:rPr lang="ar-EG"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تقديم تقارير واضحة وشفافة</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40" name="Group 39">
            <a:extLst>
              <a:ext uri="{FF2B5EF4-FFF2-40B4-BE49-F238E27FC236}">
                <a16:creationId xmlns:a16="http://schemas.microsoft.com/office/drawing/2014/main" id="{799DAA03-588D-77C9-289C-95DEE8469CA7}"/>
              </a:ext>
            </a:extLst>
          </p:cNvPr>
          <p:cNvGrpSpPr/>
          <p:nvPr/>
        </p:nvGrpSpPr>
        <p:grpSpPr>
          <a:xfrm>
            <a:off x="781051" y="5389400"/>
            <a:ext cx="7726830" cy="1243347"/>
            <a:chOff x="781051" y="5389400"/>
            <a:chExt cx="7726830" cy="1243347"/>
          </a:xfrm>
        </p:grpSpPr>
        <p:sp>
          <p:nvSpPr>
            <p:cNvPr id="3" name="Freeform: Shape 2">
              <a:extLst>
                <a:ext uri="{FF2B5EF4-FFF2-40B4-BE49-F238E27FC236}">
                  <a16:creationId xmlns:a16="http://schemas.microsoft.com/office/drawing/2014/main" id="{D95F18B0-5E23-7CF9-8E57-8D11941A8E83}"/>
                </a:ext>
              </a:extLst>
            </p:cNvPr>
            <p:cNvSpPr>
              <a:spLocks/>
            </p:cNvSpPr>
            <p:nvPr/>
          </p:nvSpPr>
          <p:spPr bwMode="auto">
            <a:xfrm>
              <a:off x="5719112" y="5900955"/>
              <a:ext cx="1562408" cy="330007"/>
            </a:xfrm>
            <a:custGeom>
              <a:avLst/>
              <a:gdLst>
                <a:gd name="connsiteX0" fmla="*/ 526118 w 1704975"/>
                <a:gd name="connsiteY0" fmla="*/ 47625 h 360363"/>
                <a:gd name="connsiteX1" fmla="*/ 509508 w 1704975"/>
                <a:gd name="connsiteY1" fmla="*/ 49213 h 360363"/>
                <a:gd name="connsiteX2" fmla="*/ 499864 w 1704975"/>
                <a:gd name="connsiteY2" fmla="*/ 51329 h 360363"/>
                <a:gd name="connsiteX3" fmla="*/ 499329 w 1704975"/>
                <a:gd name="connsiteY3" fmla="*/ 52388 h 360363"/>
                <a:gd name="connsiteX4" fmla="*/ 497721 w 1704975"/>
                <a:gd name="connsiteY4" fmla="*/ 52917 h 360363"/>
                <a:gd name="connsiteX5" fmla="*/ 490756 w 1704975"/>
                <a:gd name="connsiteY5" fmla="*/ 57679 h 360363"/>
                <a:gd name="connsiteX6" fmla="*/ 480576 w 1704975"/>
                <a:gd name="connsiteY6" fmla="*/ 68792 h 360363"/>
                <a:gd name="connsiteX7" fmla="*/ 473075 w 1704975"/>
                <a:gd name="connsiteY7" fmla="*/ 91017 h 360363"/>
                <a:gd name="connsiteX8" fmla="*/ 475218 w 1704975"/>
                <a:gd name="connsiteY8" fmla="*/ 127529 h 360363"/>
                <a:gd name="connsiteX9" fmla="*/ 485934 w 1704975"/>
                <a:gd name="connsiteY9" fmla="*/ 164571 h 360363"/>
                <a:gd name="connsiteX10" fmla="*/ 492899 w 1704975"/>
                <a:gd name="connsiteY10" fmla="*/ 180975 h 360363"/>
                <a:gd name="connsiteX11" fmla="*/ 496114 w 1704975"/>
                <a:gd name="connsiteY11" fmla="*/ 179917 h 360363"/>
                <a:gd name="connsiteX12" fmla="*/ 499864 w 1704975"/>
                <a:gd name="connsiteY12" fmla="*/ 178329 h 360363"/>
                <a:gd name="connsiteX13" fmla="*/ 513795 w 1704975"/>
                <a:gd name="connsiteY13" fmla="*/ 174625 h 360363"/>
                <a:gd name="connsiteX14" fmla="*/ 540048 w 1704975"/>
                <a:gd name="connsiteY14" fmla="*/ 161925 h 360363"/>
                <a:gd name="connsiteX15" fmla="*/ 551835 w 1704975"/>
                <a:gd name="connsiteY15" fmla="*/ 152400 h 360363"/>
                <a:gd name="connsiteX16" fmla="*/ 557729 w 1704975"/>
                <a:gd name="connsiteY16" fmla="*/ 122767 h 360363"/>
                <a:gd name="connsiteX17" fmla="*/ 558800 w 1704975"/>
                <a:gd name="connsiteY17" fmla="*/ 89429 h 360363"/>
                <a:gd name="connsiteX18" fmla="*/ 555586 w 1704975"/>
                <a:gd name="connsiteY18" fmla="*/ 71967 h 360363"/>
                <a:gd name="connsiteX19" fmla="*/ 548620 w 1704975"/>
                <a:gd name="connsiteY19" fmla="*/ 59796 h 360363"/>
                <a:gd name="connsiteX20" fmla="*/ 539512 w 1704975"/>
                <a:gd name="connsiteY20" fmla="*/ 51329 h 360363"/>
                <a:gd name="connsiteX21" fmla="*/ 1054345 w 1704975"/>
                <a:gd name="connsiteY21" fmla="*/ 28575 h 360363"/>
                <a:gd name="connsiteX22" fmla="*/ 1040729 w 1704975"/>
                <a:gd name="connsiteY22" fmla="*/ 37103 h 360363"/>
                <a:gd name="connsiteX23" fmla="*/ 1033920 w 1704975"/>
                <a:gd name="connsiteY23" fmla="*/ 54159 h 360363"/>
                <a:gd name="connsiteX24" fmla="*/ 1033920 w 1704975"/>
                <a:gd name="connsiteY24" fmla="*/ 65352 h 360363"/>
                <a:gd name="connsiteX25" fmla="*/ 1030255 w 1704975"/>
                <a:gd name="connsiteY25" fmla="*/ 72280 h 360363"/>
                <a:gd name="connsiteX26" fmla="*/ 1027112 w 1704975"/>
                <a:gd name="connsiteY26" fmla="*/ 85605 h 360363"/>
                <a:gd name="connsiteX27" fmla="*/ 1028683 w 1704975"/>
                <a:gd name="connsiteY27" fmla="*/ 96798 h 360363"/>
                <a:gd name="connsiteX28" fmla="*/ 1034444 w 1704975"/>
                <a:gd name="connsiteY28" fmla="*/ 108524 h 360363"/>
                <a:gd name="connsiteX29" fmla="*/ 1039681 w 1704975"/>
                <a:gd name="connsiteY29" fmla="*/ 113321 h 360363"/>
                <a:gd name="connsiteX30" fmla="*/ 1049108 w 1704975"/>
                <a:gd name="connsiteY30" fmla="*/ 130909 h 360363"/>
                <a:gd name="connsiteX31" fmla="*/ 1075294 w 1704975"/>
                <a:gd name="connsiteY31" fmla="*/ 157026 h 360363"/>
                <a:gd name="connsiteX32" fmla="*/ 1091005 w 1704975"/>
                <a:gd name="connsiteY32" fmla="*/ 167685 h 360363"/>
                <a:gd name="connsiteX33" fmla="*/ 1097813 w 1704975"/>
                <a:gd name="connsiteY33" fmla="*/ 171949 h 360363"/>
                <a:gd name="connsiteX34" fmla="*/ 1105669 w 1704975"/>
                <a:gd name="connsiteY34" fmla="*/ 176213 h 360363"/>
                <a:gd name="connsiteX35" fmla="*/ 1107240 w 1704975"/>
                <a:gd name="connsiteY35" fmla="*/ 173548 h 360363"/>
                <a:gd name="connsiteX36" fmla="*/ 1109335 w 1704975"/>
                <a:gd name="connsiteY36" fmla="*/ 173015 h 360363"/>
                <a:gd name="connsiteX37" fmla="*/ 1114572 w 1704975"/>
                <a:gd name="connsiteY37" fmla="*/ 171416 h 360363"/>
                <a:gd name="connsiteX38" fmla="*/ 1122951 w 1704975"/>
                <a:gd name="connsiteY38" fmla="*/ 164487 h 360363"/>
                <a:gd name="connsiteX39" fmla="*/ 1128712 w 1704975"/>
                <a:gd name="connsiteY39" fmla="*/ 149031 h 360363"/>
                <a:gd name="connsiteX40" fmla="*/ 1127141 w 1704975"/>
                <a:gd name="connsiteY40" fmla="*/ 106925 h 360363"/>
                <a:gd name="connsiteX41" fmla="*/ 1122951 w 1704975"/>
                <a:gd name="connsiteY41" fmla="*/ 87737 h 360363"/>
                <a:gd name="connsiteX42" fmla="*/ 1117714 w 1704975"/>
                <a:gd name="connsiteY42" fmla="*/ 71214 h 360363"/>
                <a:gd name="connsiteX43" fmla="*/ 1101479 w 1704975"/>
                <a:gd name="connsiteY43" fmla="*/ 42433 h 360363"/>
                <a:gd name="connsiteX44" fmla="*/ 1088910 w 1704975"/>
                <a:gd name="connsiteY44" fmla="*/ 31773 h 360363"/>
                <a:gd name="connsiteX45" fmla="*/ 1075294 w 1704975"/>
                <a:gd name="connsiteY45" fmla="*/ 28575 h 360363"/>
                <a:gd name="connsiteX46" fmla="*/ 1700213 w 1704975"/>
                <a:gd name="connsiteY46" fmla="*/ 0 h 360363"/>
                <a:gd name="connsiteX47" fmla="*/ 1704975 w 1704975"/>
                <a:gd name="connsiteY47" fmla="*/ 4756 h 360363"/>
                <a:gd name="connsiteX48" fmla="*/ 1703388 w 1704975"/>
                <a:gd name="connsiteY48" fmla="*/ 6869 h 360363"/>
                <a:gd name="connsiteX49" fmla="*/ 1679046 w 1704975"/>
                <a:gd name="connsiteY49" fmla="*/ 33817 h 360363"/>
                <a:gd name="connsiteX50" fmla="*/ 1624542 w 1704975"/>
                <a:gd name="connsiteY50" fmla="*/ 82958 h 360363"/>
                <a:gd name="connsiteX51" fmla="*/ 1564746 w 1704975"/>
                <a:gd name="connsiteY51" fmla="*/ 127343 h 360363"/>
                <a:gd name="connsiteX52" fmla="*/ 1499659 w 1704975"/>
                <a:gd name="connsiteY52" fmla="*/ 164858 h 360363"/>
                <a:gd name="connsiteX53" fmla="*/ 1431396 w 1704975"/>
                <a:gd name="connsiteY53" fmla="*/ 195505 h 360363"/>
                <a:gd name="connsiteX54" fmla="*/ 1359429 w 1704975"/>
                <a:gd name="connsiteY54" fmla="*/ 216641 h 360363"/>
                <a:gd name="connsiteX55" fmla="*/ 1287463 w 1704975"/>
                <a:gd name="connsiteY55" fmla="*/ 227209 h 360363"/>
                <a:gd name="connsiteX56" fmla="*/ 1213379 w 1704975"/>
                <a:gd name="connsiteY56" fmla="*/ 226680 h 360363"/>
                <a:gd name="connsiteX57" fmla="*/ 1176867 w 1704975"/>
                <a:gd name="connsiteY57" fmla="*/ 220868 h 360363"/>
                <a:gd name="connsiteX58" fmla="*/ 1159934 w 1704975"/>
                <a:gd name="connsiteY58" fmla="*/ 216641 h 360363"/>
                <a:gd name="connsiteX59" fmla="*/ 1123421 w 1704975"/>
                <a:gd name="connsiteY59" fmla="*/ 204488 h 360363"/>
                <a:gd name="connsiteX60" fmla="*/ 1105429 w 1704975"/>
                <a:gd name="connsiteY60" fmla="*/ 197090 h 360363"/>
                <a:gd name="connsiteX61" fmla="*/ 1083734 w 1704975"/>
                <a:gd name="connsiteY61" fmla="*/ 220868 h 360363"/>
                <a:gd name="connsiteX62" fmla="*/ 1035050 w 1704975"/>
                <a:gd name="connsiteY62" fmla="*/ 264196 h 360363"/>
                <a:gd name="connsiteX63" fmla="*/ 980546 w 1704975"/>
                <a:gd name="connsiteY63" fmla="*/ 300655 h 360363"/>
                <a:gd name="connsiteX64" fmla="*/ 920750 w 1704975"/>
                <a:gd name="connsiteY64" fmla="*/ 329188 h 360363"/>
                <a:gd name="connsiteX65" fmla="*/ 857779 w 1704975"/>
                <a:gd name="connsiteY65" fmla="*/ 349795 h 360363"/>
                <a:gd name="connsiteX66" fmla="*/ 792692 w 1704975"/>
                <a:gd name="connsiteY66" fmla="*/ 360363 h 360363"/>
                <a:gd name="connsiteX67" fmla="*/ 728134 w 1704975"/>
                <a:gd name="connsiteY67" fmla="*/ 359835 h 360363"/>
                <a:gd name="connsiteX68" fmla="*/ 664104 w 1704975"/>
                <a:gd name="connsiteY68" fmla="*/ 348210 h 360363"/>
                <a:gd name="connsiteX69" fmla="*/ 633942 w 1704975"/>
                <a:gd name="connsiteY69" fmla="*/ 337114 h 360363"/>
                <a:gd name="connsiteX70" fmla="*/ 610659 w 1704975"/>
                <a:gd name="connsiteY70" fmla="*/ 327075 h 360363"/>
                <a:gd name="connsiteX71" fmla="*/ 567267 w 1704975"/>
                <a:gd name="connsiteY71" fmla="*/ 299598 h 360363"/>
                <a:gd name="connsiteX72" fmla="*/ 529167 w 1704975"/>
                <a:gd name="connsiteY72" fmla="*/ 266310 h 360363"/>
                <a:gd name="connsiteX73" fmla="*/ 499004 w 1704975"/>
                <a:gd name="connsiteY73" fmla="*/ 226152 h 360363"/>
                <a:gd name="connsiteX74" fmla="*/ 486834 w 1704975"/>
                <a:gd name="connsiteY74" fmla="*/ 202903 h 360363"/>
                <a:gd name="connsiteX75" fmla="*/ 480484 w 1704975"/>
                <a:gd name="connsiteY75" fmla="*/ 204488 h 360363"/>
                <a:gd name="connsiteX76" fmla="*/ 474663 w 1704975"/>
                <a:gd name="connsiteY76" fmla="*/ 206073 h 360363"/>
                <a:gd name="connsiteX77" fmla="*/ 442384 w 1704975"/>
                <a:gd name="connsiteY77" fmla="*/ 212942 h 360363"/>
                <a:gd name="connsiteX78" fmla="*/ 377296 w 1704975"/>
                <a:gd name="connsiteY78" fmla="*/ 221396 h 360363"/>
                <a:gd name="connsiteX79" fmla="*/ 310621 w 1704975"/>
                <a:gd name="connsiteY79" fmla="*/ 221396 h 360363"/>
                <a:gd name="connsiteX80" fmla="*/ 245004 w 1704975"/>
                <a:gd name="connsiteY80" fmla="*/ 213999 h 360363"/>
                <a:gd name="connsiteX81" fmla="*/ 182563 w 1704975"/>
                <a:gd name="connsiteY81" fmla="*/ 197619 h 360363"/>
                <a:gd name="connsiteX82" fmla="*/ 123296 w 1704975"/>
                <a:gd name="connsiteY82" fmla="*/ 171727 h 360363"/>
                <a:gd name="connsiteX83" fmla="*/ 69321 w 1704975"/>
                <a:gd name="connsiteY83" fmla="*/ 136854 h 360363"/>
                <a:gd name="connsiteX84" fmla="*/ 22225 w 1704975"/>
                <a:gd name="connsiteY84" fmla="*/ 91412 h 360363"/>
                <a:gd name="connsiteX85" fmla="*/ 1588 w 1704975"/>
                <a:gd name="connsiteY85" fmla="*/ 63936 h 360363"/>
                <a:gd name="connsiteX86" fmla="*/ 0 w 1704975"/>
                <a:gd name="connsiteY86" fmla="*/ 60237 h 360363"/>
                <a:gd name="connsiteX87" fmla="*/ 1588 w 1704975"/>
                <a:gd name="connsiteY87" fmla="*/ 54953 h 360363"/>
                <a:gd name="connsiteX88" fmla="*/ 6879 w 1704975"/>
                <a:gd name="connsiteY88" fmla="*/ 50197 h 360363"/>
                <a:gd name="connsiteX89" fmla="*/ 12700 w 1704975"/>
                <a:gd name="connsiteY89" fmla="*/ 50197 h 360363"/>
                <a:gd name="connsiteX90" fmla="*/ 15346 w 1704975"/>
                <a:gd name="connsiteY90" fmla="*/ 52839 h 360363"/>
                <a:gd name="connsiteX91" fmla="*/ 38629 w 1704975"/>
                <a:gd name="connsiteY91" fmla="*/ 80844 h 360363"/>
                <a:gd name="connsiteX92" fmla="*/ 91546 w 1704975"/>
                <a:gd name="connsiteY92" fmla="*/ 127871 h 360363"/>
                <a:gd name="connsiteX93" fmla="*/ 151342 w 1704975"/>
                <a:gd name="connsiteY93" fmla="*/ 163802 h 360363"/>
                <a:gd name="connsiteX94" fmla="*/ 218017 w 1704975"/>
                <a:gd name="connsiteY94" fmla="*/ 188636 h 360363"/>
                <a:gd name="connsiteX95" fmla="*/ 252942 w 1704975"/>
                <a:gd name="connsiteY95" fmla="*/ 195505 h 360363"/>
                <a:gd name="connsiteX96" fmla="*/ 275696 w 1704975"/>
                <a:gd name="connsiteY96" fmla="*/ 199204 h 360363"/>
                <a:gd name="connsiteX97" fmla="*/ 321204 w 1704975"/>
                <a:gd name="connsiteY97" fmla="*/ 202903 h 360363"/>
                <a:gd name="connsiteX98" fmla="*/ 390525 w 1704975"/>
                <a:gd name="connsiteY98" fmla="*/ 200261 h 360363"/>
                <a:gd name="connsiteX99" fmla="*/ 436563 w 1704975"/>
                <a:gd name="connsiteY99" fmla="*/ 193392 h 360363"/>
                <a:gd name="connsiteX100" fmla="*/ 457200 w 1704975"/>
                <a:gd name="connsiteY100" fmla="*/ 189693 h 360363"/>
                <a:gd name="connsiteX101" fmla="*/ 477838 w 1704975"/>
                <a:gd name="connsiteY101" fmla="*/ 184937 h 360363"/>
                <a:gd name="connsiteX102" fmla="*/ 470959 w 1704975"/>
                <a:gd name="connsiteY102" fmla="*/ 168029 h 360363"/>
                <a:gd name="connsiteX103" fmla="*/ 460904 w 1704975"/>
                <a:gd name="connsiteY103" fmla="*/ 127343 h 360363"/>
                <a:gd name="connsiteX104" fmla="*/ 459317 w 1704975"/>
                <a:gd name="connsiteY104" fmla="*/ 96167 h 360363"/>
                <a:gd name="connsiteX105" fmla="*/ 462492 w 1704975"/>
                <a:gd name="connsiteY105" fmla="*/ 77145 h 360363"/>
                <a:gd name="connsiteX106" fmla="*/ 470959 w 1704975"/>
                <a:gd name="connsiteY106" fmla="*/ 60237 h 360363"/>
                <a:gd name="connsiteX107" fmla="*/ 483659 w 1704975"/>
                <a:gd name="connsiteY107" fmla="*/ 47027 h 360363"/>
                <a:gd name="connsiteX108" fmla="*/ 492654 w 1704975"/>
                <a:gd name="connsiteY108" fmla="*/ 42800 h 360363"/>
                <a:gd name="connsiteX109" fmla="*/ 495300 w 1704975"/>
                <a:gd name="connsiteY109" fmla="*/ 42800 h 360363"/>
                <a:gd name="connsiteX110" fmla="*/ 496888 w 1704975"/>
                <a:gd name="connsiteY110" fmla="*/ 42800 h 360363"/>
                <a:gd name="connsiteX111" fmla="*/ 511175 w 1704975"/>
                <a:gd name="connsiteY111" fmla="*/ 38044 h 360363"/>
                <a:gd name="connsiteX112" fmla="*/ 540809 w 1704975"/>
                <a:gd name="connsiteY112" fmla="*/ 39630 h 360363"/>
                <a:gd name="connsiteX113" fmla="*/ 566738 w 1704975"/>
                <a:gd name="connsiteY113" fmla="*/ 53896 h 360363"/>
                <a:gd name="connsiteX114" fmla="*/ 584200 w 1704975"/>
                <a:gd name="connsiteY114" fmla="*/ 78202 h 360363"/>
                <a:gd name="connsiteX115" fmla="*/ 587904 w 1704975"/>
                <a:gd name="connsiteY115" fmla="*/ 94582 h 360363"/>
                <a:gd name="connsiteX116" fmla="*/ 589492 w 1704975"/>
                <a:gd name="connsiteY116" fmla="*/ 105150 h 360363"/>
                <a:gd name="connsiteX117" fmla="*/ 587904 w 1704975"/>
                <a:gd name="connsiteY117" fmla="*/ 124701 h 360363"/>
                <a:gd name="connsiteX118" fmla="*/ 582613 w 1704975"/>
                <a:gd name="connsiteY118" fmla="*/ 141609 h 360363"/>
                <a:gd name="connsiteX119" fmla="*/ 572559 w 1704975"/>
                <a:gd name="connsiteY119" fmla="*/ 156933 h 360363"/>
                <a:gd name="connsiteX120" fmla="*/ 552979 w 1704975"/>
                <a:gd name="connsiteY120" fmla="*/ 174898 h 360363"/>
                <a:gd name="connsiteX121" fmla="*/ 518584 w 1704975"/>
                <a:gd name="connsiteY121" fmla="*/ 192335 h 360363"/>
                <a:gd name="connsiteX122" fmla="*/ 501121 w 1704975"/>
                <a:gd name="connsiteY122" fmla="*/ 198675 h 360363"/>
                <a:gd name="connsiteX123" fmla="*/ 502179 w 1704975"/>
                <a:gd name="connsiteY123" fmla="*/ 200789 h 360363"/>
                <a:gd name="connsiteX124" fmla="*/ 503238 w 1704975"/>
                <a:gd name="connsiteY124" fmla="*/ 202903 h 360363"/>
                <a:gd name="connsiteX125" fmla="*/ 514879 w 1704975"/>
                <a:gd name="connsiteY125" fmla="*/ 221925 h 360363"/>
                <a:gd name="connsiteX126" fmla="*/ 543984 w 1704975"/>
                <a:gd name="connsiteY126" fmla="*/ 257855 h 360363"/>
                <a:gd name="connsiteX127" fmla="*/ 560388 w 1704975"/>
                <a:gd name="connsiteY127" fmla="*/ 273179 h 360363"/>
                <a:gd name="connsiteX128" fmla="*/ 582613 w 1704975"/>
                <a:gd name="connsiteY128" fmla="*/ 291144 h 360363"/>
                <a:gd name="connsiteX129" fmla="*/ 632884 w 1704975"/>
                <a:gd name="connsiteY129" fmla="*/ 318620 h 360363"/>
                <a:gd name="connsiteX130" fmla="*/ 686859 w 1704975"/>
                <a:gd name="connsiteY130" fmla="*/ 335529 h 360363"/>
                <a:gd name="connsiteX131" fmla="*/ 744009 w 1704975"/>
                <a:gd name="connsiteY131" fmla="*/ 342926 h 360363"/>
                <a:gd name="connsiteX132" fmla="*/ 772584 w 1704975"/>
                <a:gd name="connsiteY132" fmla="*/ 342398 h 360363"/>
                <a:gd name="connsiteX133" fmla="*/ 796925 w 1704975"/>
                <a:gd name="connsiteY133" fmla="*/ 340813 h 360363"/>
                <a:gd name="connsiteX134" fmla="*/ 842434 w 1704975"/>
                <a:gd name="connsiteY134" fmla="*/ 332887 h 360363"/>
                <a:gd name="connsiteX135" fmla="*/ 885296 w 1704975"/>
                <a:gd name="connsiteY135" fmla="*/ 320205 h 360363"/>
                <a:gd name="connsiteX136" fmla="*/ 926042 w 1704975"/>
                <a:gd name="connsiteY136" fmla="*/ 302769 h 360363"/>
                <a:gd name="connsiteX137" fmla="*/ 983192 w 1704975"/>
                <a:gd name="connsiteY137" fmla="*/ 270537 h 360363"/>
                <a:gd name="connsiteX138" fmla="*/ 1057275 w 1704975"/>
                <a:gd name="connsiteY138" fmla="*/ 218226 h 360363"/>
                <a:gd name="connsiteX139" fmla="*/ 1093788 w 1704975"/>
                <a:gd name="connsiteY139" fmla="*/ 190750 h 360363"/>
                <a:gd name="connsiteX140" fmla="*/ 1077913 w 1704975"/>
                <a:gd name="connsiteY140" fmla="*/ 181767 h 360363"/>
                <a:gd name="connsiteX141" fmla="*/ 1050396 w 1704975"/>
                <a:gd name="connsiteY141" fmla="*/ 160631 h 360363"/>
                <a:gd name="connsiteX142" fmla="*/ 1029229 w 1704975"/>
                <a:gd name="connsiteY142" fmla="*/ 134212 h 360363"/>
                <a:gd name="connsiteX143" fmla="*/ 1015471 w 1704975"/>
                <a:gd name="connsiteY143" fmla="*/ 103565 h 360363"/>
                <a:gd name="connsiteX144" fmla="*/ 1012825 w 1704975"/>
                <a:gd name="connsiteY144" fmla="*/ 86656 h 360363"/>
                <a:gd name="connsiteX145" fmla="*/ 1012296 w 1704975"/>
                <a:gd name="connsiteY145" fmla="*/ 71861 h 360363"/>
                <a:gd name="connsiteX146" fmla="*/ 1022350 w 1704975"/>
                <a:gd name="connsiteY146" fmla="*/ 45970 h 360363"/>
                <a:gd name="connsiteX147" fmla="*/ 1041400 w 1704975"/>
                <a:gd name="connsiteY147" fmla="*/ 26948 h 360363"/>
                <a:gd name="connsiteX148" fmla="*/ 1065742 w 1704975"/>
                <a:gd name="connsiteY148" fmla="*/ 18494 h 360363"/>
                <a:gd name="connsiteX149" fmla="*/ 1079500 w 1704975"/>
                <a:gd name="connsiteY149" fmla="*/ 20608 h 360363"/>
                <a:gd name="connsiteX150" fmla="*/ 1079500 w 1704975"/>
                <a:gd name="connsiteY150" fmla="*/ 20079 h 360363"/>
                <a:gd name="connsiteX151" fmla="*/ 1080029 w 1704975"/>
                <a:gd name="connsiteY151" fmla="*/ 20079 h 360363"/>
                <a:gd name="connsiteX152" fmla="*/ 1081617 w 1704975"/>
                <a:gd name="connsiteY152" fmla="*/ 20608 h 360363"/>
                <a:gd name="connsiteX153" fmla="*/ 1083204 w 1704975"/>
                <a:gd name="connsiteY153" fmla="*/ 21664 h 360363"/>
                <a:gd name="connsiteX154" fmla="*/ 1086909 w 1704975"/>
                <a:gd name="connsiteY154" fmla="*/ 22193 h 360363"/>
                <a:gd name="connsiteX155" fmla="*/ 1090613 w 1704975"/>
                <a:gd name="connsiteY155" fmla="*/ 24306 h 360363"/>
                <a:gd name="connsiteX156" fmla="*/ 1102254 w 1704975"/>
                <a:gd name="connsiteY156" fmla="*/ 30647 h 360363"/>
                <a:gd name="connsiteX157" fmla="*/ 1120246 w 1704975"/>
                <a:gd name="connsiteY157" fmla="*/ 48084 h 360363"/>
                <a:gd name="connsiteX158" fmla="*/ 1132946 w 1704975"/>
                <a:gd name="connsiteY158" fmla="*/ 70276 h 360363"/>
                <a:gd name="connsiteX159" fmla="*/ 1140354 w 1704975"/>
                <a:gd name="connsiteY159" fmla="*/ 95111 h 360363"/>
                <a:gd name="connsiteX160" fmla="*/ 1142471 w 1704975"/>
                <a:gd name="connsiteY160" fmla="*/ 108321 h 360363"/>
                <a:gd name="connsiteX161" fmla="*/ 1145117 w 1704975"/>
                <a:gd name="connsiteY161" fmla="*/ 128399 h 360363"/>
                <a:gd name="connsiteX162" fmla="*/ 1141942 w 1704975"/>
                <a:gd name="connsiteY162" fmla="*/ 161160 h 360363"/>
                <a:gd name="connsiteX163" fmla="*/ 1132946 w 1704975"/>
                <a:gd name="connsiteY163" fmla="*/ 178597 h 360363"/>
                <a:gd name="connsiteX164" fmla="*/ 1124479 w 1704975"/>
                <a:gd name="connsiteY164" fmla="*/ 184937 h 360363"/>
                <a:gd name="connsiteX165" fmla="*/ 1147763 w 1704975"/>
                <a:gd name="connsiteY165" fmla="*/ 193920 h 360363"/>
                <a:gd name="connsiteX166" fmla="*/ 1173163 w 1704975"/>
                <a:gd name="connsiteY166" fmla="*/ 200261 h 360363"/>
                <a:gd name="connsiteX167" fmla="*/ 1196446 w 1704975"/>
                <a:gd name="connsiteY167" fmla="*/ 204488 h 360363"/>
                <a:gd name="connsiteX168" fmla="*/ 1245659 w 1704975"/>
                <a:gd name="connsiteY168" fmla="*/ 208715 h 360363"/>
                <a:gd name="connsiteX169" fmla="*/ 1294342 w 1704975"/>
                <a:gd name="connsiteY169" fmla="*/ 205545 h 360363"/>
                <a:gd name="connsiteX170" fmla="*/ 1341967 w 1704975"/>
                <a:gd name="connsiteY170" fmla="*/ 197619 h 360363"/>
                <a:gd name="connsiteX171" fmla="*/ 1365779 w 1704975"/>
                <a:gd name="connsiteY171" fmla="*/ 192335 h 360363"/>
                <a:gd name="connsiteX172" fmla="*/ 1412875 w 1704975"/>
                <a:gd name="connsiteY172" fmla="*/ 179653 h 360363"/>
                <a:gd name="connsiteX173" fmla="*/ 1502304 w 1704975"/>
                <a:gd name="connsiteY173" fmla="*/ 143194 h 360363"/>
                <a:gd name="connsiteX174" fmla="*/ 1585913 w 1704975"/>
                <a:gd name="connsiteY174" fmla="*/ 95111 h 360363"/>
                <a:gd name="connsiteX175" fmla="*/ 1662642 w 1704975"/>
                <a:gd name="connsiteY175" fmla="*/ 35931 h 360363"/>
                <a:gd name="connsiteX176" fmla="*/ 1698096 w 1704975"/>
                <a:gd name="connsiteY176" fmla="*/ 1585 h 3603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Lst>
              <a:rect l="l" t="t" r="r" b="b"/>
              <a:pathLst>
                <a:path w="1704975" h="360363">
                  <a:moveTo>
                    <a:pt x="526118" y="47625"/>
                  </a:moveTo>
                  <a:lnTo>
                    <a:pt x="509508" y="49213"/>
                  </a:lnTo>
                  <a:lnTo>
                    <a:pt x="499864" y="51329"/>
                  </a:lnTo>
                  <a:lnTo>
                    <a:pt x="499329" y="52388"/>
                  </a:lnTo>
                  <a:lnTo>
                    <a:pt x="497721" y="52917"/>
                  </a:lnTo>
                  <a:lnTo>
                    <a:pt x="490756" y="57679"/>
                  </a:lnTo>
                  <a:lnTo>
                    <a:pt x="480576" y="68792"/>
                  </a:lnTo>
                  <a:lnTo>
                    <a:pt x="473075" y="91017"/>
                  </a:lnTo>
                  <a:lnTo>
                    <a:pt x="475218" y="127529"/>
                  </a:lnTo>
                  <a:lnTo>
                    <a:pt x="485934" y="164571"/>
                  </a:lnTo>
                  <a:lnTo>
                    <a:pt x="492899" y="180975"/>
                  </a:lnTo>
                  <a:lnTo>
                    <a:pt x="496114" y="179917"/>
                  </a:lnTo>
                  <a:lnTo>
                    <a:pt x="499864" y="178329"/>
                  </a:lnTo>
                  <a:lnTo>
                    <a:pt x="513795" y="174625"/>
                  </a:lnTo>
                  <a:lnTo>
                    <a:pt x="540048" y="161925"/>
                  </a:lnTo>
                  <a:lnTo>
                    <a:pt x="551835" y="152400"/>
                  </a:lnTo>
                  <a:lnTo>
                    <a:pt x="557729" y="122767"/>
                  </a:lnTo>
                  <a:lnTo>
                    <a:pt x="558800" y="89429"/>
                  </a:lnTo>
                  <a:lnTo>
                    <a:pt x="555586" y="71967"/>
                  </a:lnTo>
                  <a:lnTo>
                    <a:pt x="548620" y="59796"/>
                  </a:lnTo>
                  <a:lnTo>
                    <a:pt x="539512" y="51329"/>
                  </a:lnTo>
                  <a:close/>
                  <a:moveTo>
                    <a:pt x="1054345" y="28575"/>
                  </a:moveTo>
                  <a:lnTo>
                    <a:pt x="1040729" y="37103"/>
                  </a:lnTo>
                  <a:lnTo>
                    <a:pt x="1033920" y="54159"/>
                  </a:lnTo>
                  <a:lnTo>
                    <a:pt x="1033920" y="65352"/>
                  </a:lnTo>
                  <a:lnTo>
                    <a:pt x="1030255" y="72280"/>
                  </a:lnTo>
                  <a:lnTo>
                    <a:pt x="1027112" y="85605"/>
                  </a:lnTo>
                  <a:lnTo>
                    <a:pt x="1028683" y="96798"/>
                  </a:lnTo>
                  <a:lnTo>
                    <a:pt x="1034444" y="108524"/>
                  </a:lnTo>
                  <a:lnTo>
                    <a:pt x="1039681" y="113321"/>
                  </a:lnTo>
                  <a:lnTo>
                    <a:pt x="1049108" y="130909"/>
                  </a:lnTo>
                  <a:lnTo>
                    <a:pt x="1075294" y="157026"/>
                  </a:lnTo>
                  <a:lnTo>
                    <a:pt x="1091005" y="167685"/>
                  </a:lnTo>
                  <a:lnTo>
                    <a:pt x="1097813" y="171949"/>
                  </a:lnTo>
                  <a:lnTo>
                    <a:pt x="1105669" y="176213"/>
                  </a:lnTo>
                  <a:lnTo>
                    <a:pt x="1107240" y="173548"/>
                  </a:lnTo>
                  <a:lnTo>
                    <a:pt x="1109335" y="173015"/>
                  </a:lnTo>
                  <a:lnTo>
                    <a:pt x="1114572" y="171416"/>
                  </a:lnTo>
                  <a:lnTo>
                    <a:pt x="1122951" y="164487"/>
                  </a:lnTo>
                  <a:lnTo>
                    <a:pt x="1128712" y="149031"/>
                  </a:lnTo>
                  <a:lnTo>
                    <a:pt x="1127141" y="106925"/>
                  </a:lnTo>
                  <a:lnTo>
                    <a:pt x="1122951" y="87737"/>
                  </a:lnTo>
                  <a:lnTo>
                    <a:pt x="1117714" y="71214"/>
                  </a:lnTo>
                  <a:lnTo>
                    <a:pt x="1101479" y="42433"/>
                  </a:lnTo>
                  <a:lnTo>
                    <a:pt x="1088910" y="31773"/>
                  </a:lnTo>
                  <a:lnTo>
                    <a:pt x="1075294" y="28575"/>
                  </a:lnTo>
                  <a:close/>
                  <a:moveTo>
                    <a:pt x="1700213" y="0"/>
                  </a:moveTo>
                  <a:lnTo>
                    <a:pt x="1704975" y="4756"/>
                  </a:lnTo>
                  <a:lnTo>
                    <a:pt x="1703388" y="6869"/>
                  </a:lnTo>
                  <a:lnTo>
                    <a:pt x="1679046" y="33817"/>
                  </a:lnTo>
                  <a:lnTo>
                    <a:pt x="1624542" y="82958"/>
                  </a:lnTo>
                  <a:lnTo>
                    <a:pt x="1564746" y="127343"/>
                  </a:lnTo>
                  <a:lnTo>
                    <a:pt x="1499659" y="164858"/>
                  </a:lnTo>
                  <a:lnTo>
                    <a:pt x="1431396" y="195505"/>
                  </a:lnTo>
                  <a:lnTo>
                    <a:pt x="1359429" y="216641"/>
                  </a:lnTo>
                  <a:lnTo>
                    <a:pt x="1287463" y="227209"/>
                  </a:lnTo>
                  <a:lnTo>
                    <a:pt x="1213379" y="226680"/>
                  </a:lnTo>
                  <a:lnTo>
                    <a:pt x="1176867" y="220868"/>
                  </a:lnTo>
                  <a:lnTo>
                    <a:pt x="1159934" y="216641"/>
                  </a:lnTo>
                  <a:lnTo>
                    <a:pt x="1123421" y="204488"/>
                  </a:lnTo>
                  <a:lnTo>
                    <a:pt x="1105429" y="197090"/>
                  </a:lnTo>
                  <a:lnTo>
                    <a:pt x="1083734" y="220868"/>
                  </a:lnTo>
                  <a:lnTo>
                    <a:pt x="1035050" y="264196"/>
                  </a:lnTo>
                  <a:lnTo>
                    <a:pt x="980546" y="300655"/>
                  </a:lnTo>
                  <a:lnTo>
                    <a:pt x="920750" y="329188"/>
                  </a:lnTo>
                  <a:lnTo>
                    <a:pt x="857779" y="349795"/>
                  </a:lnTo>
                  <a:lnTo>
                    <a:pt x="792692" y="360363"/>
                  </a:lnTo>
                  <a:lnTo>
                    <a:pt x="728134" y="359835"/>
                  </a:lnTo>
                  <a:lnTo>
                    <a:pt x="664104" y="348210"/>
                  </a:lnTo>
                  <a:lnTo>
                    <a:pt x="633942" y="337114"/>
                  </a:lnTo>
                  <a:lnTo>
                    <a:pt x="610659" y="327075"/>
                  </a:lnTo>
                  <a:lnTo>
                    <a:pt x="567267" y="299598"/>
                  </a:lnTo>
                  <a:lnTo>
                    <a:pt x="529167" y="266310"/>
                  </a:lnTo>
                  <a:lnTo>
                    <a:pt x="499004" y="226152"/>
                  </a:lnTo>
                  <a:lnTo>
                    <a:pt x="486834" y="202903"/>
                  </a:lnTo>
                  <a:lnTo>
                    <a:pt x="480484" y="204488"/>
                  </a:lnTo>
                  <a:lnTo>
                    <a:pt x="474663" y="206073"/>
                  </a:lnTo>
                  <a:lnTo>
                    <a:pt x="442384" y="212942"/>
                  </a:lnTo>
                  <a:lnTo>
                    <a:pt x="377296" y="221396"/>
                  </a:lnTo>
                  <a:lnTo>
                    <a:pt x="310621" y="221396"/>
                  </a:lnTo>
                  <a:lnTo>
                    <a:pt x="245004" y="213999"/>
                  </a:lnTo>
                  <a:lnTo>
                    <a:pt x="182563" y="197619"/>
                  </a:lnTo>
                  <a:lnTo>
                    <a:pt x="123296" y="171727"/>
                  </a:lnTo>
                  <a:lnTo>
                    <a:pt x="69321" y="136854"/>
                  </a:lnTo>
                  <a:lnTo>
                    <a:pt x="22225" y="91412"/>
                  </a:lnTo>
                  <a:lnTo>
                    <a:pt x="1588" y="63936"/>
                  </a:lnTo>
                  <a:lnTo>
                    <a:pt x="0" y="60237"/>
                  </a:lnTo>
                  <a:lnTo>
                    <a:pt x="1588" y="54953"/>
                  </a:lnTo>
                  <a:lnTo>
                    <a:pt x="6879" y="50197"/>
                  </a:lnTo>
                  <a:lnTo>
                    <a:pt x="12700" y="50197"/>
                  </a:lnTo>
                  <a:lnTo>
                    <a:pt x="15346" y="52839"/>
                  </a:lnTo>
                  <a:lnTo>
                    <a:pt x="38629" y="80844"/>
                  </a:lnTo>
                  <a:lnTo>
                    <a:pt x="91546" y="127871"/>
                  </a:lnTo>
                  <a:lnTo>
                    <a:pt x="151342" y="163802"/>
                  </a:lnTo>
                  <a:lnTo>
                    <a:pt x="218017" y="188636"/>
                  </a:lnTo>
                  <a:lnTo>
                    <a:pt x="252942" y="195505"/>
                  </a:lnTo>
                  <a:lnTo>
                    <a:pt x="275696" y="199204"/>
                  </a:lnTo>
                  <a:lnTo>
                    <a:pt x="321204" y="202903"/>
                  </a:lnTo>
                  <a:lnTo>
                    <a:pt x="390525" y="200261"/>
                  </a:lnTo>
                  <a:lnTo>
                    <a:pt x="436563" y="193392"/>
                  </a:lnTo>
                  <a:lnTo>
                    <a:pt x="457200" y="189693"/>
                  </a:lnTo>
                  <a:lnTo>
                    <a:pt x="477838" y="184937"/>
                  </a:lnTo>
                  <a:lnTo>
                    <a:pt x="470959" y="168029"/>
                  </a:lnTo>
                  <a:lnTo>
                    <a:pt x="460904" y="127343"/>
                  </a:lnTo>
                  <a:lnTo>
                    <a:pt x="459317" y="96167"/>
                  </a:lnTo>
                  <a:lnTo>
                    <a:pt x="462492" y="77145"/>
                  </a:lnTo>
                  <a:lnTo>
                    <a:pt x="470959" y="60237"/>
                  </a:lnTo>
                  <a:lnTo>
                    <a:pt x="483659" y="47027"/>
                  </a:lnTo>
                  <a:lnTo>
                    <a:pt x="492654" y="42800"/>
                  </a:lnTo>
                  <a:lnTo>
                    <a:pt x="495300" y="42800"/>
                  </a:lnTo>
                  <a:lnTo>
                    <a:pt x="496888" y="42800"/>
                  </a:lnTo>
                  <a:lnTo>
                    <a:pt x="511175" y="38044"/>
                  </a:lnTo>
                  <a:lnTo>
                    <a:pt x="540809" y="39630"/>
                  </a:lnTo>
                  <a:lnTo>
                    <a:pt x="566738" y="53896"/>
                  </a:lnTo>
                  <a:lnTo>
                    <a:pt x="584200" y="78202"/>
                  </a:lnTo>
                  <a:lnTo>
                    <a:pt x="587904" y="94582"/>
                  </a:lnTo>
                  <a:lnTo>
                    <a:pt x="589492" y="105150"/>
                  </a:lnTo>
                  <a:lnTo>
                    <a:pt x="587904" y="124701"/>
                  </a:lnTo>
                  <a:lnTo>
                    <a:pt x="582613" y="141609"/>
                  </a:lnTo>
                  <a:lnTo>
                    <a:pt x="572559" y="156933"/>
                  </a:lnTo>
                  <a:lnTo>
                    <a:pt x="552979" y="174898"/>
                  </a:lnTo>
                  <a:lnTo>
                    <a:pt x="518584" y="192335"/>
                  </a:lnTo>
                  <a:lnTo>
                    <a:pt x="501121" y="198675"/>
                  </a:lnTo>
                  <a:lnTo>
                    <a:pt x="502179" y="200789"/>
                  </a:lnTo>
                  <a:lnTo>
                    <a:pt x="503238" y="202903"/>
                  </a:lnTo>
                  <a:lnTo>
                    <a:pt x="514879" y="221925"/>
                  </a:lnTo>
                  <a:lnTo>
                    <a:pt x="543984" y="257855"/>
                  </a:lnTo>
                  <a:lnTo>
                    <a:pt x="560388" y="273179"/>
                  </a:lnTo>
                  <a:lnTo>
                    <a:pt x="582613" y="291144"/>
                  </a:lnTo>
                  <a:lnTo>
                    <a:pt x="632884" y="318620"/>
                  </a:lnTo>
                  <a:lnTo>
                    <a:pt x="686859" y="335529"/>
                  </a:lnTo>
                  <a:lnTo>
                    <a:pt x="744009" y="342926"/>
                  </a:lnTo>
                  <a:lnTo>
                    <a:pt x="772584" y="342398"/>
                  </a:lnTo>
                  <a:lnTo>
                    <a:pt x="796925" y="340813"/>
                  </a:lnTo>
                  <a:lnTo>
                    <a:pt x="842434" y="332887"/>
                  </a:lnTo>
                  <a:lnTo>
                    <a:pt x="885296" y="320205"/>
                  </a:lnTo>
                  <a:lnTo>
                    <a:pt x="926042" y="302769"/>
                  </a:lnTo>
                  <a:lnTo>
                    <a:pt x="983192" y="270537"/>
                  </a:lnTo>
                  <a:lnTo>
                    <a:pt x="1057275" y="218226"/>
                  </a:lnTo>
                  <a:lnTo>
                    <a:pt x="1093788" y="190750"/>
                  </a:lnTo>
                  <a:lnTo>
                    <a:pt x="1077913" y="181767"/>
                  </a:lnTo>
                  <a:lnTo>
                    <a:pt x="1050396" y="160631"/>
                  </a:lnTo>
                  <a:lnTo>
                    <a:pt x="1029229" y="134212"/>
                  </a:lnTo>
                  <a:lnTo>
                    <a:pt x="1015471" y="103565"/>
                  </a:lnTo>
                  <a:lnTo>
                    <a:pt x="1012825" y="86656"/>
                  </a:lnTo>
                  <a:lnTo>
                    <a:pt x="1012296" y="71861"/>
                  </a:lnTo>
                  <a:lnTo>
                    <a:pt x="1022350" y="45970"/>
                  </a:lnTo>
                  <a:lnTo>
                    <a:pt x="1041400" y="26948"/>
                  </a:lnTo>
                  <a:lnTo>
                    <a:pt x="1065742" y="18494"/>
                  </a:lnTo>
                  <a:lnTo>
                    <a:pt x="1079500" y="20608"/>
                  </a:lnTo>
                  <a:lnTo>
                    <a:pt x="1079500" y="20079"/>
                  </a:lnTo>
                  <a:lnTo>
                    <a:pt x="1080029" y="20079"/>
                  </a:lnTo>
                  <a:lnTo>
                    <a:pt x="1081617" y="20608"/>
                  </a:lnTo>
                  <a:lnTo>
                    <a:pt x="1083204" y="21664"/>
                  </a:lnTo>
                  <a:lnTo>
                    <a:pt x="1086909" y="22193"/>
                  </a:lnTo>
                  <a:lnTo>
                    <a:pt x="1090613" y="24306"/>
                  </a:lnTo>
                  <a:lnTo>
                    <a:pt x="1102254" y="30647"/>
                  </a:lnTo>
                  <a:lnTo>
                    <a:pt x="1120246" y="48084"/>
                  </a:lnTo>
                  <a:lnTo>
                    <a:pt x="1132946" y="70276"/>
                  </a:lnTo>
                  <a:lnTo>
                    <a:pt x="1140354" y="95111"/>
                  </a:lnTo>
                  <a:lnTo>
                    <a:pt x="1142471" y="108321"/>
                  </a:lnTo>
                  <a:lnTo>
                    <a:pt x="1145117" y="128399"/>
                  </a:lnTo>
                  <a:lnTo>
                    <a:pt x="1141942" y="161160"/>
                  </a:lnTo>
                  <a:lnTo>
                    <a:pt x="1132946" y="178597"/>
                  </a:lnTo>
                  <a:lnTo>
                    <a:pt x="1124479" y="184937"/>
                  </a:lnTo>
                  <a:lnTo>
                    <a:pt x="1147763" y="193920"/>
                  </a:lnTo>
                  <a:lnTo>
                    <a:pt x="1173163" y="200261"/>
                  </a:lnTo>
                  <a:lnTo>
                    <a:pt x="1196446" y="204488"/>
                  </a:lnTo>
                  <a:lnTo>
                    <a:pt x="1245659" y="208715"/>
                  </a:lnTo>
                  <a:lnTo>
                    <a:pt x="1294342" y="205545"/>
                  </a:lnTo>
                  <a:lnTo>
                    <a:pt x="1341967" y="197619"/>
                  </a:lnTo>
                  <a:lnTo>
                    <a:pt x="1365779" y="192335"/>
                  </a:lnTo>
                  <a:lnTo>
                    <a:pt x="1412875" y="179653"/>
                  </a:lnTo>
                  <a:lnTo>
                    <a:pt x="1502304" y="143194"/>
                  </a:lnTo>
                  <a:lnTo>
                    <a:pt x="1585913" y="95111"/>
                  </a:lnTo>
                  <a:lnTo>
                    <a:pt x="1662642" y="35931"/>
                  </a:lnTo>
                  <a:lnTo>
                    <a:pt x="1698096" y="1585"/>
                  </a:lnTo>
                  <a:close/>
                </a:path>
              </a:pathLst>
            </a:custGeom>
            <a:solidFill>
              <a:schemeClr val="tx2"/>
            </a:solidFill>
            <a:ln>
              <a:noFill/>
            </a:ln>
          </p:spPr>
          <p:txBody>
            <a:bodyPr vert="horz" wrap="square" lIns="91440" tIns="45720" rIns="91440" bIns="45720" numCol="1" anchor="t" anchorCtr="0" compatLnSpc="1">
              <a:prstTxWarp prst="textNoShape">
                <a:avLst/>
              </a:prstTxWarp>
              <a:noAutofit/>
            </a:bodyPr>
            <a:lstStyle/>
            <a:p>
              <a:endParaRPr lang="en-US" sz="3200"/>
            </a:p>
          </p:txBody>
        </p:sp>
        <p:sp>
          <p:nvSpPr>
            <p:cNvPr id="17" name="Freeform 52">
              <a:extLst>
                <a:ext uri="{FF2B5EF4-FFF2-40B4-BE49-F238E27FC236}">
                  <a16:creationId xmlns:a16="http://schemas.microsoft.com/office/drawing/2014/main" id="{8CCC63D2-CF10-B286-5BD2-DDADD295AD25}"/>
                </a:ext>
              </a:extLst>
            </p:cNvPr>
            <p:cNvSpPr>
              <a:spLocks/>
            </p:cNvSpPr>
            <p:nvPr/>
          </p:nvSpPr>
          <p:spPr bwMode="auto">
            <a:xfrm>
              <a:off x="7175323" y="5434293"/>
              <a:ext cx="1316555" cy="334368"/>
            </a:xfrm>
            <a:custGeom>
              <a:avLst/>
              <a:gdLst>
                <a:gd name="T0" fmla="*/ 2713 w 2713"/>
                <a:gd name="T1" fmla="*/ 688 h 688"/>
                <a:gd name="T2" fmla="*/ 2445 w 2713"/>
                <a:gd name="T3" fmla="*/ 665 h 688"/>
                <a:gd name="T4" fmla="*/ 1909 w 2713"/>
                <a:gd name="T5" fmla="*/ 638 h 688"/>
                <a:gd name="T6" fmla="*/ 1641 w 2713"/>
                <a:gd name="T7" fmla="*/ 629 h 688"/>
                <a:gd name="T8" fmla="*/ 1344 w 2713"/>
                <a:gd name="T9" fmla="*/ 619 h 688"/>
                <a:gd name="T10" fmla="*/ 750 w 2713"/>
                <a:gd name="T11" fmla="*/ 612 h 688"/>
                <a:gd name="T12" fmla="*/ 453 w 2713"/>
                <a:gd name="T13" fmla="*/ 619 h 688"/>
                <a:gd name="T14" fmla="*/ 455 w 2713"/>
                <a:gd name="T15" fmla="*/ 613 h 688"/>
                <a:gd name="T16" fmla="*/ 452 w 2713"/>
                <a:gd name="T17" fmla="*/ 606 h 688"/>
                <a:gd name="T18" fmla="*/ 404 w 2713"/>
                <a:gd name="T19" fmla="*/ 525 h 688"/>
                <a:gd name="T20" fmla="*/ 299 w 2713"/>
                <a:gd name="T21" fmla="*/ 368 h 688"/>
                <a:gd name="T22" fmla="*/ 185 w 2713"/>
                <a:gd name="T23" fmla="*/ 216 h 688"/>
                <a:gd name="T24" fmla="*/ 63 w 2713"/>
                <a:gd name="T25" fmla="*/ 69 h 688"/>
                <a:gd name="T26" fmla="*/ 0 w 2713"/>
                <a:gd name="T27" fmla="*/ 0 h 688"/>
                <a:gd name="T28" fmla="*/ 168 w 2713"/>
                <a:gd name="T29" fmla="*/ 43 h 688"/>
                <a:gd name="T30" fmla="*/ 509 w 2713"/>
                <a:gd name="T31" fmla="*/ 121 h 688"/>
                <a:gd name="T32" fmla="*/ 1025 w 2713"/>
                <a:gd name="T33" fmla="*/ 232 h 688"/>
                <a:gd name="T34" fmla="*/ 1539 w 2713"/>
                <a:gd name="T35" fmla="*/ 343 h 688"/>
                <a:gd name="T36" fmla="*/ 1878 w 2713"/>
                <a:gd name="T37" fmla="*/ 426 h 688"/>
                <a:gd name="T38" fmla="*/ 2217 w 2713"/>
                <a:gd name="T39" fmla="*/ 518 h 688"/>
                <a:gd name="T40" fmla="*/ 2549 w 2713"/>
                <a:gd name="T41" fmla="*/ 626 h 688"/>
                <a:gd name="T42" fmla="*/ 2713 w 2713"/>
                <a:gd name="T43" fmla="*/ 688 h 6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713" h="688">
                  <a:moveTo>
                    <a:pt x="2713" y="688"/>
                  </a:moveTo>
                  <a:lnTo>
                    <a:pt x="2445" y="665"/>
                  </a:lnTo>
                  <a:lnTo>
                    <a:pt x="1909" y="638"/>
                  </a:lnTo>
                  <a:lnTo>
                    <a:pt x="1641" y="629"/>
                  </a:lnTo>
                  <a:lnTo>
                    <a:pt x="1344" y="619"/>
                  </a:lnTo>
                  <a:lnTo>
                    <a:pt x="750" y="612"/>
                  </a:lnTo>
                  <a:lnTo>
                    <a:pt x="453" y="619"/>
                  </a:lnTo>
                  <a:lnTo>
                    <a:pt x="455" y="613"/>
                  </a:lnTo>
                  <a:lnTo>
                    <a:pt x="452" y="606"/>
                  </a:lnTo>
                  <a:lnTo>
                    <a:pt x="404" y="525"/>
                  </a:lnTo>
                  <a:lnTo>
                    <a:pt x="299" y="368"/>
                  </a:lnTo>
                  <a:lnTo>
                    <a:pt x="185" y="216"/>
                  </a:lnTo>
                  <a:lnTo>
                    <a:pt x="63" y="69"/>
                  </a:lnTo>
                  <a:lnTo>
                    <a:pt x="0" y="0"/>
                  </a:lnTo>
                  <a:lnTo>
                    <a:pt x="168" y="43"/>
                  </a:lnTo>
                  <a:lnTo>
                    <a:pt x="509" y="121"/>
                  </a:lnTo>
                  <a:lnTo>
                    <a:pt x="1025" y="232"/>
                  </a:lnTo>
                  <a:lnTo>
                    <a:pt x="1539" y="343"/>
                  </a:lnTo>
                  <a:lnTo>
                    <a:pt x="1878" y="426"/>
                  </a:lnTo>
                  <a:lnTo>
                    <a:pt x="2217" y="518"/>
                  </a:lnTo>
                  <a:lnTo>
                    <a:pt x="2549" y="626"/>
                  </a:lnTo>
                  <a:lnTo>
                    <a:pt x="2713" y="688"/>
                  </a:lnTo>
                  <a:close/>
                </a:path>
              </a:pathLst>
            </a:custGeom>
            <a:solidFill>
              <a:srgbClr val="A0C9C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3200"/>
            </a:p>
          </p:txBody>
        </p:sp>
        <p:sp>
          <p:nvSpPr>
            <p:cNvPr id="18" name="Freeform 53">
              <a:extLst>
                <a:ext uri="{FF2B5EF4-FFF2-40B4-BE49-F238E27FC236}">
                  <a16:creationId xmlns:a16="http://schemas.microsoft.com/office/drawing/2014/main" id="{5095E52B-01E9-D9E2-79FE-3E092C4FE56E}"/>
                </a:ext>
              </a:extLst>
            </p:cNvPr>
            <p:cNvSpPr>
              <a:spLocks/>
            </p:cNvSpPr>
            <p:nvPr/>
          </p:nvSpPr>
          <p:spPr bwMode="auto">
            <a:xfrm>
              <a:off x="7493915" y="5799191"/>
              <a:ext cx="1013966" cy="380889"/>
            </a:xfrm>
            <a:custGeom>
              <a:avLst/>
              <a:gdLst>
                <a:gd name="T0" fmla="*/ 2091 w 2091"/>
                <a:gd name="T1" fmla="*/ 0 h 786"/>
                <a:gd name="T2" fmla="*/ 1681 w 2091"/>
                <a:gd name="T3" fmla="*/ 177 h 786"/>
                <a:gd name="T4" fmla="*/ 1066 w 2091"/>
                <a:gd name="T5" fmla="*/ 459 h 786"/>
                <a:gd name="T6" fmla="*/ 768 w 2091"/>
                <a:gd name="T7" fmla="*/ 616 h 786"/>
                <a:gd name="T8" fmla="*/ 574 w 2091"/>
                <a:gd name="T9" fmla="*/ 727 h 786"/>
                <a:gd name="T10" fmla="*/ 479 w 2091"/>
                <a:gd name="T11" fmla="*/ 786 h 786"/>
                <a:gd name="T12" fmla="*/ 460 w 2091"/>
                <a:gd name="T13" fmla="*/ 786 h 786"/>
                <a:gd name="T14" fmla="*/ 465 w 2091"/>
                <a:gd name="T15" fmla="*/ 783 h 786"/>
                <a:gd name="T16" fmla="*/ 469 w 2091"/>
                <a:gd name="T17" fmla="*/ 773 h 786"/>
                <a:gd name="T18" fmla="*/ 465 w 2091"/>
                <a:gd name="T19" fmla="*/ 766 h 786"/>
                <a:gd name="T20" fmla="*/ 358 w 2091"/>
                <a:gd name="T21" fmla="*/ 605 h 786"/>
                <a:gd name="T22" fmla="*/ 185 w 2091"/>
                <a:gd name="T23" fmla="*/ 363 h 786"/>
                <a:gd name="T24" fmla="*/ 65 w 2091"/>
                <a:gd name="T25" fmla="*/ 209 h 786"/>
                <a:gd name="T26" fmla="*/ 0 w 2091"/>
                <a:gd name="T27" fmla="*/ 135 h 786"/>
                <a:gd name="T28" fmla="*/ 1 w 2091"/>
                <a:gd name="T29" fmla="*/ 134 h 786"/>
                <a:gd name="T30" fmla="*/ 3 w 2091"/>
                <a:gd name="T31" fmla="*/ 137 h 786"/>
                <a:gd name="T32" fmla="*/ 7 w 2091"/>
                <a:gd name="T33" fmla="*/ 138 h 786"/>
                <a:gd name="T34" fmla="*/ 73 w 2091"/>
                <a:gd name="T35" fmla="*/ 146 h 786"/>
                <a:gd name="T36" fmla="*/ 208 w 2091"/>
                <a:gd name="T37" fmla="*/ 151 h 786"/>
                <a:gd name="T38" fmla="*/ 413 w 2091"/>
                <a:gd name="T39" fmla="*/ 147 h 786"/>
                <a:gd name="T40" fmla="*/ 548 w 2091"/>
                <a:gd name="T41" fmla="*/ 141 h 786"/>
                <a:gd name="T42" fmla="*/ 829 w 2091"/>
                <a:gd name="T43" fmla="*/ 130 h 786"/>
                <a:gd name="T44" fmla="*/ 1110 w 2091"/>
                <a:gd name="T45" fmla="*/ 111 h 786"/>
                <a:gd name="T46" fmla="*/ 1356 w 2091"/>
                <a:gd name="T47" fmla="*/ 91 h 786"/>
                <a:gd name="T48" fmla="*/ 1847 w 2091"/>
                <a:gd name="T49" fmla="*/ 35 h 786"/>
                <a:gd name="T50" fmla="*/ 2091 w 2091"/>
                <a:gd name="T51" fmla="*/ 0 h 7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091" h="786">
                  <a:moveTo>
                    <a:pt x="2091" y="0"/>
                  </a:moveTo>
                  <a:lnTo>
                    <a:pt x="1681" y="177"/>
                  </a:lnTo>
                  <a:lnTo>
                    <a:pt x="1066" y="459"/>
                  </a:lnTo>
                  <a:lnTo>
                    <a:pt x="768" y="616"/>
                  </a:lnTo>
                  <a:lnTo>
                    <a:pt x="574" y="727"/>
                  </a:lnTo>
                  <a:lnTo>
                    <a:pt x="479" y="786"/>
                  </a:lnTo>
                  <a:lnTo>
                    <a:pt x="460" y="786"/>
                  </a:lnTo>
                  <a:lnTo>
                    <a:pt x="465" y="783"/>
                  </a:lnTo>
                  <a:lnTo>
                    <a:pt x="469" y="773"/>
                  </a:lnTo>
                  <a:lnTo>
                    <a:pt x="465" y="766"/>
                  </a:lnTo>
                  <a:lnTo>
                    <a:pt x="358" y="605"/>
                  </a:lnTo>
                  <a:lnTo>
                    <a:pt x="185" y="363"/>
                  </a:lnTo>
                  <a:lnTo>
                    <a:pt x="65" y="209"/>
                  </a:lnTo>
                  <a:lnTo>
                    <a:pt x="0" y="135"/>
                  </a:lnTo>
                  <a:lnTo>
                    <a:pt x="1" y="134"/>
                  </a:lnTo>
                  <a:lnTo>
                    <a:pt x="3" y="137"/>
                  </a:lnTo>
                  <a:lnTo>
                    <a:pt x="7" y="138"/>
                  </a:lnTo>
                  <a:lnTo>
                    <a:pt x="73" y="146"/>
                  </a:lnTo>
                  <a:lnTo>
                    <a:pt x="208" y="151"/>
                  </a:lnTo>
                  <a:lnTo>
                    <a:pt x="413" y="147"/>
                  </a:lnTo>
                  <a:lnTo>
                    <a:pt x="548" y="141"/>
                  </a:lnTo>
                  <a:lnTo>
                    <a:pt x="829" y="130"/>
                  </a:lnTo>
                  <a:lnTo>
                    <a:pt x="1110" y="111"/>
                  </a:lnTo>
                  <a:lnTo>
                    <a:pt x="1356" y="91"/>
                  </a:lnTo>
                  <a:lnTo>
                    <a:pt x="1847" y="35"/>
                  </a:lnTo>
                  <a:lnTo>
                    <a:pt x="2091" y="0"/>
                  </a:lnTo>
                  <a:close/>
                </a:path>
              </a:pathLst>
            </a:custGeom>
            <a:solidFill>
              <a:srgbClr val="A0C9C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3200"/>
            </a:p>
          </p:txBody>
        </p:sp>
        <p:sp>
          <p:nvSpPr>
            <p:cNvPr id="19" name="Freeform 55">
              <a:extLst>
                <a:ext uri="{FF2B5EF4-FFF2-40B4-BE49-F238E27FC236}">
                  <a16:creationId xmlns:a16="http://schemas.microsoft.com/office/drawing/2014/main" id="{50B8B80F-9841-45CE-7AC9-70AD3E465106}"/>
                </a:ext>
              </a:extLst>
            </p:cNvPr>
            <p:cNvSpPr>
              <a:spLocks/>
            </p:cNvSpPr>
            <p:nvPr/>
          </p:nvSpPr>
          <p:spPr bwMode="auto">
            <a:xfrm>
              <a:off x="7466274" y="5889325"/>
              <a:ext cx="77103" cy="69781"/>
            </a:xfrm>
            <a:custGeom>
              <a:avLst/>
              <a:gdLst>
                <a:gd name="T0" fmla="*/ 61 w 157"/>
                <a:gd name="T1" fmla="*/ 0 h 144"/>
                <a:gd name="T2" fmla="*/ 107 w 157"/>
                <a:gd name="T3" fmla="*/ 71 h 144"/>
                <a:gd name="T4" fmla="*/ 157 w 157"/>
                <a:gd name="T5" fmla="*/ 141 h 144"/>
                <a:gd name="T6" fmla="*/ 78 w 157"/>
                <a:gd name="T7" fmla="*/ 143 h 144"/>
                <a:gd name="T8" fmla="*/ 0 w 157"/>
                <a:gd name="T9" fmla="*/ 144 h 144"/>
                <a:gd name="T10" fmla="*/ 30 w 157"/>
                <a:gd name="T11" fmla="*/ 74 h 144"/>
                <a:gd name="T12" fmla="*/ 61 w 157"/>
                <a:gd name="T13" fmla="*/ 0 h 144"/>
              </a:gdLst>
              <a:ahLst/>
              <a:cxnLst>
                <a:cxn ang="0">
                  <a:pos x="T0" y="T1"/>
                </a:cxn>
                <a:cxn ang="0">
                  <a:pos x="T2" y="T3"/>
                </a:cxn>
                <a:cxn ang="0">
                  <a:pos x="T4" y="T5"/>
                </a:cxn>
                <a:cxn ang="0">
                  <a:pos x="T6" y="T7"/>
                </a:cxn>
                <a:cxn ang="0">
                  <a:pos x="T8" y="T9"/>
                </a:cxn>
                <a:cxn ang="0">
                  <a:pos x="T10" y="T11"/>
                </a:cxn>
                <a:cxn ang="0">
                  <a:pos x="T12" y="T13"/>
                </a:cxn>
              </a:cxnLst>
              <a:rect l="0" t="0" r="r" b="b"/>
              <a:pathLst>
                <a:path w="157" h="144">
                  <a:moveTo>
                    <a:pt x="61" y="0"/>
                  </a:moveTo>
                  <a:lnTo>
                    <a:pt x="107" y="71"/>
                  </a:lnTo>
                  <a:lnTo>
                    <a:pt x="157" y="141"/>
                  </a:lnTo>
                  <a:lnTo>
                    <a:pt x="78" y="143"/>
                  </a:lnTo>
                  <a:lnTo>
                    <a:pt x="0" y="144"/>
                  </a:lnTo>
                  <a:lnTo>
                    <a:pt x="30" y="74"/>
                  </a:lnTo>
                  <a:lnTo>
                    <a:pt x="61" y="0"/>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en-US" sz="3200"/>
            </a:p>
          </p:txBody>
        </p:sp>
        <p:sp>
          <p:nvSpPr>
            <p:cNvPr id="26" name="Freeform 654">
              <a:extLst>
                <a:ext uri="{FF2B5EF4-FFF2-40B4-BE49-F238E27FC236}">
                  <a16:creationId xmlns:a16="http://schemas.microsoft.com/office/drawing/2014/main" id="{8C55744A-2657-D20F-47AA-57401BEC4CB8}"/>
                </a:ext>
              </a:extLst>
            </p:cNvPr>
            <p:cNvSpPr>
              <a:spLocks/>
            </p:cNvSpPr>
            <p:nvPr/>
          </p:nvSpPr>
          <p:spPr bwMode="auto">
            <a:xfrm>
              <a:off x="4649866" y="5432840"/>
              <a:ext cx="1261274" cy="755962"/>
            </a:xfrm>
            <a:custGeom>
              <a:avLst/>
              <a:gdLst>
                <a:gd name="T0" fmla="*/ 2585 w 2599"/>
                <a:gd name="T1" fmla="*/ 636 h 1559"/>
                <a:gd name="T2" fmla="*/ 2523 w 2599"/>
                <a:gd name="T3" fmla="*/ 485 h 1559"/>
                <a:gd name="T4" fmla="*/ 2424 w 2599"/>
                <a:gd name="T5" fmla="*/ 360 h 1559"/>
                <a:gd name="T6" fmla="*/ 2296 w 2599"/>
                <a:gd name="T7" fmla="*/ 260 h 1559"/>
                <a:gd name="T8" fmla="*/ 2186 w 2599"/>
                <a:gd name="T9" fmla="*/ 203 h 1559"/>
                <a:gd name="T10" fmla="*/ 1911 w 2599"/>
                <a:gd name="T11" fmla="*/ 108 h 1559"/>
                <a:gd name="T12" fmla="*/ 1527 w 2599"/>
                <a:gd name="T13" fmla="*/ 37 h 1559"/>
                <a:gd name="T14" fmla="*/ 1324 w 2599"/>
                <a:gd name="T15" fmla="*/ 13 h 1559"/>
                <a:gd name="T16" fmla="*/ 879 w 2599"/>
                <a:gd name="T17" fmla="*/ 6 h 1559"/>
                <a:gd name="T18" fmla="*/ 607 w 2599"/>
                <a:gd name="T19" fmla="*/ 52 h 1559"/>
                <a:gd name="T20" fmla="*/ 492 w 2599"/>
                <a:gd name="T21" fmla="*/ 88 h 1559"/>
                <a:gd name="T22" fmla="*/ 262 w 2599"/>
                <a:gd name="T23" fmla="*/ 224 h 1559"/>
                <a:gd name="T24" fmla="*/ 133 w 2599"/>
                <a:gd name="T25" fmla="*/ 374 h 1559"/>
                <a:gd name="T26" fmla="*/ 73 w 2599"/>
                <a:gd name="T27" fmla="*/ 410 h 1559"/>
                <a:gd name="T28" fmla="*/ 44 w 2599"/>
                <a:gd name="T29" fmla="*/ 480 h 1559"/>
                <a:gd name="T30" fmla="*/ 2 w 2599"/>
                <a:gd name="T31" fmla="*/ 665 h 1559"/>
                <a:gd name="T32" fmla="*/ 8 w 2599"/>
                <a:gd name="T33" fmla="*/ 843 h 1559"/>
                <a:gd name="T34" fmla="*/ 69 w 2599"/>
                <a:gd name="T35" fmla="*/ 1013 h 1559"/>
                <a:gd name="T36" fmla="*/ 158 w 2599"/>
                <a:gd name="T37" fmla="*/ 1129 h 1559"/>
                <a:gd name="T38" fmla="*/ 263 w 2599"/>
                <a:gd name="T39" fmla="*/ 1224 h 1559"/>
                <a:gd name="T40" fmla="*/ 424 w 2599"/>
                <a:gd name="T41" fmla="*/ 1324 h 1559"/>
                <a:gd name="T42" fmla="*/ 738 w 2599"/>
                <a:gd name="T43" fmla="*/ 1442 h 1559"/>
                <a:gd name="T44" fmla="*/ 921 w 2599"/>
                <a:gd name="T45" fmla="*/ 1485 h 1559"/>
                <a:gd name="T46" fmla="*/ 1315 w 2599"/>
                <a:gd name="T47" fmla="*/ 1548 h 1559"/>
                <a:gd name="T48" fmla="*/ 1723 w 2599"/>
                <a:gd name="T49" fmla="*/ 1551 h 1559"/>
                <a:gd name="T50" fmla="*/ 1966 w 2599"/>
                <a:gd name="T51" fmla="*/ 1506 h 1559"/>
                <a:gd name="T52" fmla="*/ 2150 w 2599"/>
                <a:gd name="T53" fmla="*/ 1437 h 1559"/>
                <a:gd name="T54" fmla="*/ 2317 w 2599"/>
                <a:gd name="T55" fmla="*/ 1334 h 1559"/>
                <a:gd name="T56" fmla="*/ 2388 w 2599"/>
                <a:gd name="T57" fmla="*/ 1272 h 1559"/>
                <a:gd name="T58" fmla="*/ 2496 w 2599"/>
                <a:gd name="T59" fmla="*/ 1136 h 1559"/>
                <a:gd name="T60" fmla="*/ 2569 w 2599"/>
                <a:gd name="T61" fmla="*/ 978 h 1559"/>
                <a:gd name="T62" fmla="*/ 2599 w 2599"/>
                <a:gd name="T63" fmla="*/ 808 h 1559"/>
                <a:gd name="T64" fmla="*/ 2592 w 2599"/>
                <a:gd name="T65" fmla="*/ 678 h 15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599" h="1559">
                  <a:moveTo>
                    <a:pt x="2592" y="678"/>
                  </a:moveTo>
                  <a:lnTo>
                    <a:pt x="2585" y="636"/>
                  </a:lnTo>
                  <a:lnTo>
                    <a:pt x="2559" y="558"/>
                  </a:lnTo>
                  <a:lnTo>
                    <a:pt x="2523" y="485"/>
                  </a:lnTo>
                  <a:lnTo>
                    <a:pt x="2478" y="420"/>
                  </a:lnTo>
                  <a:lnTo>
                    <a:pt x="2424" y="360"/>
                  </a:lnTo>
                  <a:lnTo>
                    <a:pt x="2363" y="306"/>
                  </a:lnTo>
                  <a:lnTo>
                    <a:pt x="2296" y="260"/>
                  </a:lnTo>
                  <a:lnTo>
                    <a:pt x="2224" y="220"/>
                  </a:lnTo>
                  <a:lnTo>
                    <a:pt x="2186" y="203"/>
                  </a:lnTo>
                  <a:lnTo>
                    <a:pt x="2097" y="165"/>
                  </a:lnTo>
                  <a:lnTo>
                    <a:pt x="1911" y="108"/>
                  </a:lnTo>
                  <a:lnTo>
                    <a:pt x="1720" y="66"/>
                  </a:lnTo>
                  <a:lnTo>
                    <a:pt x="1527" y="37"/>
                  </a:lnTo>
                  <a:lnTo>
                    <a:pt x="1432" y="26"/>
                  </a:lnTo>
                  <a:lnTo>
                    <a:pt x="1324" y="13"/>
                  </a:lnTo>
                  <a:lnTo>
                    <a:pt x="1102" y="0"/>
                  </a:lnTo>
                  <a:lnTo>
                    <a:pt x="879" y="6"/>
                  </a:lnTo>
                  <a:lnTo>
                    <a:pt x="714" y="27"/>
                  </a:lnTo>
                  <a:lnTo>
                    <a:pt x="607" y="52"/>
                  </a:lnTo>
                  <a:lnTo>
                    <a:pt x="555" y="66"/>
                  </a:lnTo>
                  <a:lnTo>
                    <a:pt x="492" y="88"/>
                  </a:lnTo>
                  <a:lnTo>
                    <a:pt x="371" y="147"/>
                  </a:lnTo>
                  <a:lnTo>
                    <a:pt x="262" y="224"/>
                  </a:lnTo>
                  <a:lnTo>
                    <a:pt x="169" y="319"/>
                  </a:lnTo>
                  <a:lnTo>
                    <a:pt x="133" y="374"/>
                  </a:lnTo>
                  <a:lnTo>
                    <a:pt x="110" y="380"/>
                  </a:lnTo>
                  <a:lnTo>
                    <a:pt x="73" y="410"/>
                  </a:lnTo>
                  <a:lnTo>
                    <a:pt x="62" y="434"/>
                  </a:lnTo>
                  <a:lnTo>
                    <a:pt x="44" y="480"/>
                  </a:lnTo>
                  <a:lnTo>
                    <a:pt x="18" y="572"/>
                  </a:lnTo>
                  <a:lnTo>
                    <a:pt x="2" y="665"/>
                  </a:lnTo>
                  <a:lnTo>
                    <a:pt x="0" y="755"/>
                  </a:lnTo>
                  <a:lnTo>
                    <a:pt x="8" y="843"/>
                  </a:lnTo>
                  <a:lnTo>
                    <a:pt x="31" y="929"/>
                  </a:lnTo>
                  <a:lnTo>
                    <a:pt x="69" y="1013"/>
                  </a:lnTo>
                  <a:lnTo>
                    <a:pt x="123" y="1092"/>
                  </a:lnTo>
                  <a:lnTo>
                    <a:pt x="158" y="1129"/>
                  </a:lnTo>
                  <a:lnTo>
                    <a:pt x="191" y="1162"/>
                  </a:lnTo>
                  <a:lnTo>
                    <a:pt x="263" y="1224"/>
                  </a:lnTo>
                  <a:lnTo>
                    <a:pt x="341" y="1277"/>
                  </a:lnTo>
                  <a:lnTo>
                    <a:pt x="424" y="1324"/>
                  </a:lnTo>
                  <a:lnTo>
                    <a:pt x="557" y="1383"/>
                  </a:lnTo>
                  <a:lnTo>
                    <a:pt x="738" y="1442"/>
                  </a:lnTo>
                  <a:lnTo>
                    <a:pt x="829" y="1463"/>
                  </a:lnTo>
                  <a:lnTo>
                    <a:pt x="921" y="1485"/>
                  </a:lnTo>
                  <a:lnTo>
                    <a:pt x="1115" y="1521"/>
                  </a:lnTo>
                  <a:lnTo>
                    <a:pt x="1315" y="1548"/>
                  </a:lnTo>
                  <a:lnTo>
                    <a:pt x="1520" y="1559"/>
                  </a:lnTo>
                  <a:lnTo>
                    <a:pt x="1723" y="1551"/>
                  </a:lnTo>
                  <a:lnTo>
                    <a:pt x="1871" y="1529"/>
                  </a:lnTo>
                  <a:lnTo>
                    <a:pt x="1966" y="1506"/>
                  </a:lnTo>
                  <a:lnTo>
                    <a:pt x="2060" y="1476"/>
                  </a:lnTo>
                  <a:lnTo>
                    <a:pt x="2150" y="1437"/>
                  </a:lnTo>
                  <a:lnTo>
                    <a:pt x="2235" y="1390"/>
                  </a:lnTo>
                  <a:lnTo>
                    <a:pt x="2317" y="1334"/>
                  </a:lnTo>
                  <a:lnTo>
                    <a:pt x="2356" y="1302"/>
                  </a:lnTo>
                  <a:lnTo>
                    <a:pt x="2388" y="1272"/>
                  </a:lnTo>
                  <a:lnTo>
                    <a:pt x="2447" y="1207"/>
                  </a:lnTo>
                  <a:lnTo>
                    <a:pt x="2496" y="1136"/>
                  </a:lnTo>
                  <a:lnTo>
                    <a:pt x="2537" y="1059"/>
                  </a:lnTo>
                  <a:lnTo>
                    <a:pt x="2569" y="978"/>
                  </a:lnTo>
                  <a:lnTo>
                    <a:pt x="2589" y="895"/>
                  </a:lnTo>
                  <a:lnTo>
                    <a:pt x="2599" y="808"/>
                  </a:lnTo>
                  <a:lnTo>
                    <a:pt x="2598" y="722"/>
                  </a:lnTo>
                  <a:lnTo>
                    <a:pt x="2592" y="678"/>
                  </a:lnTo>
                  <a:close/>
                </a:path>
              </a:pathLst>
            </a:custGeom>
            <a:solidFill>
              <a:srgbClr val="168489"/>
            </a:solidFill>
            <a:ln>
              <a:noFill/>
            </a:ln>
          </p:spPr>
          <p:txBody>
            <a:bodyPr vert="horz" wrap="square" lIns="91440" tIns="45720" rIns="91440" bIns="45720" numCol="1" anchor="ctr" anchorCtr="0" compatLnSpc="1">
              <a:prstTxWarp prst="textNoShape">
                <a:avLst/>
              </a:prstTxWarp>
            </a:bodyPr>
            <a:lstStyle/>
            <a:p>
              <a:pPr algn="ctr" rtl="1">
                <a:lnSpc>
                  <a:spcPct val="115000"/>
                </a:lnSpc>
              </a:pPr>
              <a:r>
                <a:rPr lang="en-US" sz="3200" b="1" kern="1200">
                  <a:solidFill>
                    <a:srgbClr val="FFFFFF"/>
                  </a:solidFill>
                  <a:effectLst/>
                  <a:latin typeface="Calibri" panose="020F0502020204030204" pitchFamily="34" charset="0"/>
                  <a:ea typeface="Calibri" panose="020F0502020204030204" pitchFamily="34" charset="0"/>
                  <a:cs typeface="Arial" panose="020B0604020202020204" pitchFamily="34" charset="0"/>
                </a:rPr>
                <a:t>07</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33" name="TextBox 31">
              <a:extLst>
                <a:ext uri="{FF2B5EF4-FFF2-40B4-BE49-F238E27FC236}">
                  <a16:creationId xmlns:a16="http://schemas.microsoft.com/office/drawing/2014/main" id="{CDD32315-7B13-812E-D541-157E86A290A1}"/>
                </a:ext>
              </a:extLst>
            </p:cNvPr>
            <p:cNvSpPr txBox="1"/>
            <p:nvPr/>
          </p:nvSpPr>
          <p:spPr>
            <a:xfrm>
              <a:off x="781051" y="5389400"/>
              <a:ext cx="2691119" cy="1243347"/>
            </a:xfrm>
            <a:prstGeom prst="rect">
              <a:avLst/>
            </a:prstGeom>
            <a:noFill/>
          </p:spPr>
          <p:txBody>
            <a:bodyPr wrap="square" lIns="0" rIns="0" rtlCol="0" anchor="ctr">
              <a:noAutofit/>
            </a:bodyPr>
            <a:lstStyle/>
            <a:p>
              <a:pPr algn="ctr" rtl="0">
                <a:lnSpc>
                  <a:spcPct val="115000"/>
                </a:lnSpc>
              </a:pPr>
              <a:r>
                <a:rPr lang="ar-EG"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تعزيز ثقة أصحاب المصلحة</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Tree>
    <p:extLst>
      <p:ext uri="{BB962C8B-B14F-4D97-AF65-F5344CB8AC3E}">
        <p14:creationId xmlns:p14="http://schemas.microsoft.com/office/powerpoint/2010/main" val="2831613654"/>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34"/>
                                        </p:tgtEl>
                                        <p:attrNameLst>
                                          <p:attrName>style.visibility</p:attrName>
                                        </p:attrNameLst>
                                      </p:cBhvr>
                                      <p:to>
                                        <p:strVal val="visible"/>
                                      </p:to>
                                    </p:set>
                                    <p:anim calcmode="lin" valueType="num">
                                      <p:cBhvr additive="base">
                                        <p:cTn id="7" dur="500" fill="hold"/>
                                        <p:tgtEl>
                                          <p:spTgt spid="34"/>
                                        </p:tgtEl>
                                        <p:attrNameLst>
                                          <p:attrName>ppt_x</p:attrName>
                                        </p:attrNameLst>
                                      </p:cBhvr>
                                      <p:tavLst>
                                        <p:tav tm="0">
                                          <p:val>
                                            <p:strVal val="#ppt_x"/>
                                          </p:val>
                                        </p:tav>
                                        <p:tav tm="100000">
                                          <p:val>
                                            <p:strVal val="#ppt_x"/>
                                          </p:val>
                                        </p:tav>
                                      </p:tavLst>
                                    </p:anim>
                                    <p:anim calcmode="lin" valueType="num">
                                      <p:cBhvr additive="base">
                                        <p:cTn id="8" dur="500" fill="hold"/>
                                        <p:tgtEl>
                                          <p:spTgt spid="3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5"/>
                                        </p:tgtEl>
                                        <p:attrNameLst>
                                          <p:attrName>style.visibility</p:attrName>
                                        </p:attrNameLst>
                                      </p:cBhvr>
                                      <p:to>
                                        <p:strVal val="visible"/>
                                      </p:to>
                                    </p:set>
                                    <p:anim calcmode="lin" valueType="num">
                                      <p:cBhvr additive="base">
                                        <p:cTn id="13" dur="500" fill="hold"/>
                                        <p:tgtEl>
                                          <p:spTgt spid="35"/>
                                        </p:tgtEl>
                                        <p:attrNameLst>
                                          <p:attrName>ppt_x</p:attrName>
                                        </p:attrNameLst>
                                      </p:cBhvr>
                                      <p:tavLst>
                                        <p:tav tm="0">
                                          <p:val>
                                            <p:strVal val="#ppt_x"/>
                                          </p:val>
                                        </p:tav>
                                        <p:tav tm="100000">
                                          <p:val>
                                            <p:strVal val="#ppt_x"/>
                                          </p:val>
                                        </p:tav>
                                      </p:tavLst>
                                    </p:anim>
                                    <p:anim calcmode="lin" valueType="num">
                                      <p:cBhvr additive="base">
                                        <p:cTn id="14" dur="500" fill="hold"/>
                                        <p:tgtEl>
                                          <p:spTgt spid="3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6"/>
                                        </p:tgtEl>
                                        <p:attrNameLst>
                                          <p:attrName>style.visibility</p:attrName>
                                        </p:attrNameLst>
                                      </p:cBhvr>
                                      <p:to>
                                        <p:strVal val="visible"/>
                                      </p:to>
                                    </p:set>
                                    <p:anim calcmode="lin" valueType="num">
                                      <p:cBhvr additive="base">
                                        <p:cTn id="19" dur="500" fill="hold"/>
                                        <p:tgtEl>
                                          <p:spTgt spid="36"/>
                                        </p:tgtEl>
                                        <p:attrNameLst>
                                          <p:attrName>ppt_x</p:attrName>
                                        </p:attrNameLst>
                                      </p:cBhvr>
                                      <p:tavLst>
                                        <p:tav tm="0">
                                          <p:val>
                                            <p:strVal val="#ppt_x"/>
                                          </p:val>
                                        </p:tav>
                                        <p:tav tm="100000">
                                          <p:val>
                                            <p:strVal val="#ppt_x"/>
                                          </p:val>
                                        </p:tav>
                                      </p:tavLst>
                                    </p:anim>
                                    <p:anim calcmode="lin" valueType="num">
                                      <p:cBhvr additive="base">
                                        <p:cTn id="20" dur="500" fill="hold"/>
                                        <p:tgtEl>
                                          <p:spTgt spid="36"/>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7"/>
                                        </p:tgtEl>
                                        <p:attrNameLst>
                                          <p:attrName>style.visibility</p:attrName>
                                        </p:attrNameLst>
                                      </p:cBhvr>
                                      <p:to>
                                        <p:strVal val="visible"/>
                                      </p:to>
                                    </p:set>
                                    <p:anim calcmode="lin" valueType="num">
                                      <p:cBhvr additive="base">
                                        <p:cTn id="25" dur="500" fill="hold"/>
                                        <p:tgtEl>
                                          <p:spTgt spid="37"/>
                                        </p:tgtEl>
                                        <p:attrNameLst>
                                          <p:attrName>ppt_x</p:attrName>
                                        </p:attrNameLst>
                                      </p:cBhvr>
                                      <p:tavLst>
                                        <p:tav tm="0">
                                          <p:val>
                                            <p:strVal val="#ppt_x"/>
                                          </p:val>
                                        </p:tav>
                                        <p:tav tm="100000">
                                          <p:val>
                                            <p:strVal val="#ppt_x"/>
                                          </p:val>
                                        </p:tav>
                                      </p:tavLst>
                                    </p:anim>
                                    <p:anim calcmode="lin" valueType="num">
                                      <p:cBhvr additive="base">
                                        <p:cTn id="26" dur="500" fill="hold"/>
                                        <p:tgtEl>
                                          <p:spTgt spid="37"/>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38"/>
                                        </p:tgtEl>
                                        <p:attrNameLst>
                                          <p:attrName>style.visibility</p:attrName>
                                        </p:attrNameLst>
                                      </p:cBhvr>
                                      <p:to>
                                        <p:strVal val="visible"/>
                                      </p:to>
                                    </p:set>
                                    <p:anim calcmode="lin" valueType="num">
                                      <p:cBhvr additive="base">
                                        <p:cTn id="31" dur="500" fill="hold"/>
                                        <p:tgtEl>
                                          <p:spTgt spid="38"/>
                                        </p:tgtEl>
                                        <p:attrNameLst>
                                          <p:attrName>ppt_x</p:attrName>
                                        </p:attrNameLst>
                                      </p:cBhvr>
                                      <p:tavLst>
                                        <p:tav tm="0">
                                          <p:val>
                                            <p:strVal val="#ppt_x"/>
                                          </p:val>
                                        </p:tav>
                                        <p:tav tm="100000">
                                          <p:val>
                                            <p:strVal val="#ppt_x"/>
                                          </p:val>
                                        </p:tav>
                                      </p:tavLst>
                                    </p:anim>
                                    <p:anim calcmode="lin" valueType="num">
                                      <p:cBhvr additive="base">
                                        <p:cTn id="32" dur="500" fill="hold"/>
                                        <p:tgtEl>
                                          <p:spTgt spid="38"/>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39"/>
                                        </p:tgtEl>
                                        <p:attrNameLst>
                                          <p:attrName>style.visibility</p:attrName>
                                        </p:attrNameLst>
                                      </p:cBhvr>
                                      <p:to>
                                        <p:strVal val="visible"/>
                                      </p:to>
                                    </p:set>
                                    <p:anim calcmode="lin" valueType="num">
                                      <p:cBhvr additive="base">
                                        <p:cTn id="37" dur="500" fill="hold"/>
                                        <p:tgtEl>
                                          <p:spTgt spid="39"/>
                                        </p:tgtEl>
                                        <p:attrNameLst>
                                          <p:attrName>ppt_x</p:attrName>
                                        </p:attrNameLst>
                                      </p:cBhvr>
                                      <p:tavLst>
                                        <p:tav tm="0">
                                          <p:val>
                                            <p:strVal val="#ppt_x"/>
                                          </p:val>
                                        </p:tav>
                                        <p:tav tm="100000">
                                          <p:val>
                                            <p:strVal val="#ppt_x"/>
                                          </p:val>
                                        </p:tav>
                                      </p:tavLst>
                                    </p:anim>
                                    <p:anim calcmode="lin" valueType="num">
                                      <p:cBhvr additive="base">
                                        <p:cTn id="38" dur="500" fill="hold"/>
                                        <p:tgtEl>
                                          <p:spTgt spid="39"/>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40"/>
                                        </p:tgtEl>
                                        <p:attrNameLst>
                                          <p:attrName>style.visibility</p:attrName>
                                        </p:attrNameLst>
                                      </p:cBhvr>
                                      <p:to>
                                        <p:strVal val="visible"/>
                                      </p:to>
                                    </p:set>
                                    <p:anim calcmode="lin" valueType="num">
                                      <p:cBhvr additive="base">
                                        <p:cTn id="43" dur="500" fill="hold"/>
                                        <p:tgtEl>
                                          <p:spTgt spid="40"/>
                                        </p:tgtEl>
                                        <p:attrNameLst>
                                          <p:attrName>ppt_x</p:attrName>
                                        </p:attrNameLst>
                                      </p:cBhvr>
                                      <p:tavLst>
                                        <p:tav tm="0">
                                          <p:val>
                                            <p:strVal val="#ppt_x"/>
                                          </p:val>
                                        </p:tav>
                                        <p:tav tm="100000">
                                          <p:val>
                                            <p:strVal val="#ppt_x"/>
                                          </p:val>
                                        </p:tav>
                                      </p:tavLst>
                                    </p:anim>
                                    <p:anim calcmode="lin" valueType="num">
                                      <p:cBhvr additive="base">
                                        <p:cTn id="44" dur="500" fill="hold"/>
                                        <p:tgtEl>
                                          <p:spTgt spid="4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8E11900-7B39-D6C8-2B6C-A015DE4DA666}"/>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6C6793B7-3B73-C30C-4CEE-65A207B9D721}"/>
              </a:ext>
            </a:extLst>
          </p:cNvPr>
          <p:cNvSpPr txBox="1"/>
          <p:nvPr/>
        </p:nvSpPr>
        <p:spPr>
          <a:xfrm>
            <a:off x="1638300" y="-181335"/>
            <a:ext cx="8915400" cy="729430"/>
          </a:xfrm>
          <a:prstGeom prst="rect">
            <a:avLst/>
          </a:prstGeom>
          <a:noFill/>
        </p:spPr>
        <p:txBody>
          <a:bodyPr wrap="square">
            <a:spAutoFit/>
          </a:bodyPr>
          <a:lstStyle/>
          <a:p>
            <a:pPr algn="ctr" rtl="1">
              <a:lnSpc>
                <a:spcPct val="115000"/>
              </a:lnSpc>
            </a:pPr>
            <a:r>
              <a:rPr lang="ar-SA" sz="3600" b="1" dirty="0">
                <a:solidFill>
                  <a:schemeClr val="bg1"/>
                </a:solidFill>
                <a:latin typeface="Adobe Arabic" panose="02040503050201020203" pitchFamily="18" charset="-78"/>
                <a:cs typeface="Adobe Arabic" panose="02040503050201020203" pitchFamily="18" charset="-78"/>
              </a:rPr>
              <a:t>التحديات التي تواجه المراجع الخارجي في تعزيز الشفافية والمصداقية</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F97DA4AD-0998-4C72-5ECD-B7BA56E6E98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grpSp>
        <p:nvGrpSpPr>
          <p:cNvPr id="4" name="Group 3">
            <a:extLst>
              <a:ext uri="{FF2B5EF4-FFF2-40B4-BE49-F238E27FC236}">
                <a16:creationId xmlns:a16="http://schemas.microsoft.com/office/drawing/2014/main" id="{4C07380E-BA95-AAA7-4096-040A725C80E0}"/>
              </a:ext>
            </a:extLst>
          </p:cNvPr>
          <p:cNvGrpSpPr/>
          <p:nvPr/>
        </p:nvGrpSpPr>
        <p:grpSpPr>
          <a:xfrm>
            <a:off x="9297368" y="1866899"/>
            <a:ext cx="2445380" cy="3581402"/>
            <a:chOff x="4269907" y="0"/>
            <a:chExt cx="1358302" cy="1989676"/>
          </a:xfrm>
        </p:grpSpPr>
        <p:sp>
          <p:nvSpPr>
            <p:cNvPr id="53" name="Equals 52">
              <a:extLst>
                <a:ext uri="{FF2B5EF4-FFF2-40B4-BE49-F238E27FC236}">
                  <a16:creationId xmlns:a16="http://schemas.microsoft.com/office/drawing/2014/main" id="{F221C4FA-5DC1-72B4-E3B5-74003755CAF6}"/>
                </a:ext>
              </a:extLst>
            </p:cNvPr>
            <p:cNvSpPr/>
            <p:nvPr/>
          </p:nvSpPr>
          <p:spPr>
            <a:xfrm>
              <a:off x="4371294" y="640741"/>
              <a:ext cx="1225615" cy="520881"/>
            </a:xfrm>
            <a:prstGeom prst="mathEqual">
              <a:avLst/>
            </a:prstGeom>
            <a:solidFill>
              <a:srgbClr val="A0C9CA"/>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3200"/>
            </a:p>
          </p:txBody>
        </p:sp>
        <p:sp>
          <p:nvSpPr>
            <p:cNvPr id="54" name="TextBox 6">
              <a:extLst>
                <a:ext uri="{FF2B5EF4-FFF2-40B4-BE49-F238E27FC236}">
                  <a16:creationId xmlns:a16="http://schemas.microsoft.com/office/drawing/2014/main" id="{767E1EE4-A6F0-C11A-DE35-8EE2DA1789B4}"/>
                </a:ext>
              </a:extLst>
            </p:cNvPr>
            <p:cNvSpPr txBox="1"/>
            <p:nvPr/>
          </p:nvSpPr>
          <p:spPr>
            <a:xfrm>
              <a:off x="4281969" y="0"/>
              <a:ext cx="1346240" cy="714372"/>
            </a:xfrm>
            <a:prstGeom prst="rect">
              <a:avLst/>
            </a:prstGeom>
            <a:noFill/>
          </p:spPr>
          <p:txBody>
            <a:bodyPr wrap="square" rtlCol="0">
              <a:spAutoFit/>
            </a:bodyPr>
            <a:lstStyle/>
            <a:p>
              <a:pPr algn="ctr" rtl="0">
                <a:lnSpc>
                  <a:spcPct val="115000"/>
                </a:lnSpc>
              </a:pPr>
              <a:r>
                <a:rPr lang="en-GB" sz="7200" b="1" kern="1200">
                  <a:solidFill>
                    <a:srgbClr val="168489"/>
                  </a:solidFill>
                  <a:effectLst/>
                  <a:latin typeface="Calibri" panose="020F0502020204030204" pitchFamily="34" charset="0"/>
                  <a:ea typeface="Calibri" panose="020F0502020204030204" pitchFamily="34" charset="0"/>
                  <a:cs typeface="Activist Light"/>
                </a:rPr>
                <a:t>01</a:t>
              </a:r>
              <a:endParaRPr lang="en-US" sz="7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55" name="مربع نص 18">
              <a:extLst>
                <a:ext uri="{FF2B5EF4-FFF2-40B4-BE49-F238E27FC236}">
                  <a16:creationId xmlns:a16="http://schemas.microsoft.com/office/drawing/2014/main" id="{F0C4825A-EC04-C48F-E31B-4ABF3BFE66CC}"/>
                </a:ext>
              </a:extLst>
            </p:cNvPr>
            <p:cNvSpPr txBox="1"/>
            <p:nvPr/>
          </p:nvSpPr>
          <p:spPr>
            <a:xfrm>
              <a:off x="4269907" y="1190577"/>
              <a:ext cx="1327003" cy="799099"/>
            </a:xfrm>
            <a:prstGeom prst="rect">
              <a:avLst/>
            </a:prstGeom>
            <a:noFill/>
          </p:spPr>
          <p:txBody>
            <a:bodyPr wrap="square" rtlCol="1">
              <a:noAutofit/>
            </a:bodyPr>
            <a:lstStyle/>
            <a:p>
              <a:pPr algn="ctr" rtl="1">
                <a:lnSpc>
                  <a:spcPct val="115000"/>
                </a:lnSpc>
              </a:pPr>
              <a:r>
                <a:rPr lang="ar-SY" sz="3200" b="1" kern="1200" dirty="0">
                  <a:solidFill>
                    <a:srgbClr val="000000"/>
                  </a:solidFill>
                  <a:effectLst/>
                  <a:latin typeface="Times New Roman" panose="02020603050405020304" pitchFamily="18" charset="0"/>
                  <a:ea typeface="GE Dinar Two Medium" panose="020A0503020102020204" pitchFamily="18" charset="-78"/>
                  <a:cs typeface="Adobe Arabic" panose="02040503050201020203" pitchFamily="18" charset="-78"/>
                </a:rPr>
                <a:t>القيود المفروضة على نطاق المراجعة</a:t>
              </a:r>
              <a:endParaRPr lang="en-US"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5" name="Group 4">
            <a:extLst>
              <a:ext uri="{FF2B5EF4-FFF2-40B4-BE49-F238E27FC236}">
                <a16:creationId xmlns:a16="http://schemas.microsoft.com/office/drawing/2014/main" id="{0FD3B8EB-3208-782C-FC6E-4BA70C9721AD}"/>
              </a:ext>
            </a:extLst>
          </p:cNvPr>
          <p:cNvGrpSpPr/>
          <p:nvPr/>
        </p:nvGrpSpPr>
        <p:grpSpPr>
          <a:xfrm>
            <a:off x="7036052" y="1866899"/>
            <a:ext cx="2468944" cy="3452477"/>
            <a:chOff x="3184902" y="0"/>
            <a:chExt cx="1371392" cy="1918050"/>
          </a:xfrm>
        </p:grpSpPr>
        <p:sp>
          <p:nvSpPr>
            <p:cNvPr id="50" name="Equals 49">
              <a:extLst>
                <a:ext uri="{FF2B5EF4-FFF2-40B4-BE49-F238E27FC236}">
                  <a16:creationId xmlns:a16="http://schemas.microsoft.com/office/drawing/2014/main" id="{D80CC881-FD4D-6973-A719-9D8F9C1EF26C}"/>
                </a:ext>
              </a:extLst>
            </p:cNvPr>
            <p:cNvSpPr/>
            <p:nvPr/>
          </p:nvSpPr>
          <p:spPr>
            <a:xfrm>
              <a:off x="3308036" y="640741"/>
              <a:ext cx="1225615" cy="520881"/>
            </a:xfrm>
            <a:prstGeom prst="mathEqual">
              <a:avLst/>
            </a:prstGeom>
            <a:solidFill>
              <a:srgbClr val="A0C9CA"/>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3200"/>
            </a:p>
          </p:txBody>
        </p:sp>
        <p:sp>
          <p:nvSpPr>
            <p:cNvPr id="51" name="TextBox 6">
              <a:extLst>
                <a:ext uri="{FF2B5EF4-FFF2-40B4-BE49-F238E27FC236}">
                  <a16:creationId xmlns:a16="http://schemas.microsoft.com/office/drawing/2014/main" id="{E783E69C-9F43-0C0C-8ECA-889E74C5BFD7}"/>
                </a:ext>
              </a:extLst>
            </p:cNvPr>
            <p:cNvSpPr txBox="1"/>
            <p:nvPr/>
          </p:nvSpPr>
          <p:spPr>
            <a:xfrm>
              <a:off x="3322432" y="0"/>
              <a:ext cx="1196092" cy="714372"/>
            </a:xfrm>
            <a:prstGeom prst="rect">
              <a:avLst/>
            </a:prstGeom>
            <a:noFill/>
          </p:spPr>
          <p:txBody>
            <a:bodyPr wrap="square" rtlCol="0">
              <a:spAutoFit/>
            </a:bodyPr>
            <a:lstStyle/>
            <a:p>
              <a:pPr algn="ctr" rtl="1">
                <a:lnSpc>
                  <a:spcPct val="115000"/>
                </a:lnSpc>
              </a:pPr>
              <a:r>
                <a:rPr lang="en-GB" sz="7200" b="1" kern="1200">
                  <a:solidFill>
                    <a:srgbClr val="168489"/>
                  </a:solidFill>
                  <a:effectLst/>
                  <a:latin typeface="Calibri" panose="020F0502020204030204" pitchFamily="34" charset="0"/>
                  <a:ea typeface="Calibri" panose="020F0502020204030204" pitchFamily="34" charset="0"/>
                  <a:cs typeface="Activist Light"/>
                </a:rPr>
                <a:t>02</a:t>
              </a:r>
              <a:endParaRPr lang="en-US" sz="7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52" name="مربع نص 18">
              <a:extLst>
                <a:ext uri="{FF2B5EF4-FFF2-40B4-BE49-F238E27FC236}">
                  <a16:creationId xmlns:a16="http://schemas.microsoft.com/office/drawing/2014/main" id="{3DDA9BCB-97CE-4A9F-97EC-5195A046AE9F}"/>
                </a:ext>
              </a:extLst>
            </p:cNvPr>
            <p:cNvSpPr txBox="1"/>
            <p:nvPr/>
          </p:nvSpPr>
          <p:spPr>
            <a:xfrm>
              <a:off x="3184902" y="1190627"/>
              <a:ext cx="1371392" cy="727423"/>
            </a:xfrm>
            <a:prstGeom prst="rect">
              <a:avLst/>
            </a:prstGeom>
            <a:noFill/>
          </p:spPr>
          <p:txBody>
            <a:bodyPr wrap="square" rtlCol="1">
              <a:noAutofit/>
            </a:bodyPr>
            <a:lstStyle/>
            <a:p>
              <a:pPr algn="ctr" rtl="1">
                <a:lnSpc>
                  <a:spcPct val="115000"/>
                </a:lnSpc>
              </a:pPr>
              <a:r>
                <a:rPr lang="ar-SY" sz="3200" b="1" kern="1200" dirty="0">
                  <a:solidFill>
                    <a:srgbClr val="000000"/>
                  </a:solidFill>
                  <a:effectLst/>
                  <a:latin typeface="Times New Roman" panose="02020603050405020304" pitchFamily="18" charset="0"/>
                  <a:ea typeface="GE Dinar Two Medium" panose="020A0503020102020204" pitchFamily="18" charset="-78"/>
                  <a:cs typeface="Adobe Arabic" panose="02040503050201020203" pitchFamily="18" charset="-78"/>
                </a:rPr>
                <a:t>التلاعب المتعمد بالمعلومات المالية</a:t>
              </a:r>
              <a:endParaRPr lang="en-US"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6" name="Group 5">
            <a:extLst>
              <a:ext uri="{FF2B5EF4-FFF2-40B4-BE49-F238E27FC236}">
                <a16:creationId xmlns:a16="http://schemas.microsoft.com/office/drawing/2014/main" id="{F136AB49-8DDC-E0F4-7D4B-F2EEACBC913A}"/>
              </a:ext>
            </a:extLst>
          </p:cNvPr>
          <p:cNvGrpSpPr/>
          <p:nvPr/>
        </p:nvGrpSpPr>
        <p:grpSpPr>
          <a:xfrm>
            <a:off x="4659598" y="1866903"/>
            <a:ext cx="2777889" cy="3465287"/>
            <a:chOff x="2011785" y="2"/>
            <a:chExt cx="1542998" cy="1925167"/>
          </a:xfrm>
        </p:grpSpPr>
        <p:sp>
          <p:nvSpPr>
            <p:cNvPr id="47" name="Equals 46">
              <a:extLst>
                <a:ext uri="{FF2B5EF4-FFF2-40B4-BE49-F238E27FC236}">
                  <a16:creationId xmlns:a16="http://schemas.microsoft.com/office/drawing/2014/main" id="{74DD5D43-7551-E8EE-3A00-4C2925C8B461}"/>
                </a:ext>
              </a:extLst>
            </p:cNvPr>
            <p:cNvSpPr/>
            <p:nvPr/>
          </p:nvSpPr>
          <p:spPr>
            <a:xfrm>
              <a:off x="2220625" y="640743"/>
              <a:ext cx="1225615" cy="520881"/>
            </a:xfrm>
            <a:prstGeom prst="mathEqual">
              <a:avLst/>
            </a:prstGeom>
            <a:solidFill>
              <a:srgbClr val="A0C9CA"/>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3200"/>
            </a:p>
          </p:txBody>
        </p:sp>
        <p:sp>
          <p:nvSpPr>
            <p:cNvPr id="48" name="TextBox 6">
              <a:extLst>
                <a:ext uri="{FF2B5EF4-FFF2-40B4-BE49-F238E27FC236}">
                  <a16:creationId xmlns:a16="http://schemas.microsoft.com/office/drawing/2014/main" id="{B94EA5B5-9407-27EA-8CDA-748197FF0086}"/>
                </a:ext>
              </a:extLst>
            </p:cNvPr>
            <p:cNvSpPr txBox="1"/>
            <p:nvPr/>
          </p:nvSpPr>
          <p:spPr>
            <a:xfrm>
              <a:off x="2235162" y="2"/>
              <a:ext cx="1195363" cy="714372"/>
            </a:xfrm>
            <a:prstGeom prst="rect">
              <a:avLst/>
            </a:prstGeom>
            <a:noFill/>
          </p:spPr>
          <p:txBody>
            <a:bodyPr wrap="square" rtlCol="0">
              <a:spAutoFit/>
            </a:bodyPr>
            <a:lstStyle/>
            <a:p>
              <a:pPr algn="ctr" rtl="1">
                <a:lnSpc>
                  <a:spcPct val="115000"/>
                </a:lnSpc>
              </a:pPr>
              <a:r>
                <a:rPr lang="en-GB" sz="7200" b="1" kern="1200">
                  <a:solidFill>
                    <a:srgbClr val="168489"/>
                  </a:solidFill>
                  <a:effectLst/>
                  <a:latin typeface="Calibri" panose="020F0502020204030204" pitchFamily="34" charset="0"/>
                  <a:ea typeface="Calibri" panose="020F0502020204030204" pitchFamily="34" charset="0"/>
                  <a:cs typeface="Activist Light"/>
                </a:rPr>
                <a:t>03</a:t>
              </a:r>
              <a:endParaRPr lang="en-US" sz="7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49" name="مربع نص 18">
              <a:extLst>
                <a:ext uri="{FF2B5EF4-FFF2-40B4-BE49-F238E27FC236}">
                  <a16:creationId xmlns:a16="http://schemas.microsoft.com/office/drawing/2014/main" id="{6EFD67DA-8E68-7241-AC2E-40FDDA669490}"/>
                </a:ext>
              </a:extLst>
            </p:cNvPr>
            <p:cNvSpPr txBox="1"/>
            <p:nvPr/>
          </p:nvSpPr>
          <p:spPr>
            <a:xfrm>
              <a:off x="2011785" y="1183508"/>
              <a:ext cx="1542998" cy="741661"/>
            </a:xfrm>
            <a:prstGeom prst="rect">
              <a:avLst/>
            </a:prstGeom>
            <a:noFill/>
          </p:spPr>
          <p:txBody>
            <a:bodyPr wrap="square" rtlCol="1">
              <a:noAutofit/>
            </a:bodyPr>
            <a:lstStyle/>
            <a:p>
              <a:pPr algn="ctr" rtl="1">
                <a:lnSpc>
                  <a:spcPct val="115000"/>
                </a:lnSpc>
              </a:pPr>
              <a:r>
                <a:rPr lang="ar-SY" sz="3200" b="1" kern="1200" dirty="0">
                  <a:solidFill>
                    <a:srgbClr val="000000"/>
                  </a:solidFill>
                  <a:effectLst/>
                  <a:latin typeface="Times New Roman" panose="02020603050405020304" pitchFamily="18" charset="0"/>
                  <a:ea typeface="GE Dinar Two Medium" panose="020A0503020102020204" pitchFamily="18" charset="-78"/>
                  <a:cs typeface="Adobe Arabic" panose="02040503050201020203" pitchFamily="18" charset="-78"/>
                </a:rPr>
                <a:t>الاعتماد على أنظمة تقنية معقدة</a:t>
              </a:r>
              <a:endParaRPr lang="en-US"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7" name="Group 6">
            <a:extLst>
              <a:ext uri="{FF2B5EF4-FFF2-40B4-BE49-F238E27FC236}">
                <a16:creationId xmlns:a16="http://schemas.microsoft.com/office/drawing/2014/main" id="{E26C75F7-4FD7-CBDD-0EF3-DD623F89C8CC}"/>
              </a:ext>
            </a:extLst>
          </p:cNvPr>
          <p:cNvGrpSpPr/>
          <p:nvPr/>
        </p:nvGrpSpPr>
        <p:grpSpPr>
          <a:xfrm>
            <a:off x="2590498" y="1866899"/>
            <a:ext cx="2471773" cy="3465291"/>
            <a:chOff x="1010518" y="0"/>
            <a:chExt cx="1372963" cy="1925169"/>
          </a:xfrm>
        </p:grpSpPr>
        <p:sp>
          <p:nvSpPr>
            <p:cNvPr id="44" name="Equals 43">
              <a:extLst>
                <a:ext uri="{FF2B5EF4-FFF2-40B4-BE49-F238E27FC236}">
                  <a16:creationId xmlns:a16="http://schemas.microsoft.com/office/drawing/2014/main" id="{27F009ED-DCC2-D986-20E5-08466131674E}"/>
                </a:ext>
              </a:extLst>
            </p:cNvPr>
            <p:cNvSpPr/>
            <p:nvPr/>
          </p:nvSpPr>
          <p:spPr>
            <a:xfrm>
              <a:off x="1134342" y="640741"/>
              <a:ext cx="1225615" cy="520881"/>
            </a:xfrm>
            <a:prstGeom prst="mathEqual">
              <a:avLst/>
            </a:prstGeom>
            <a:solidFill>
              <a:srgbClr val="A0C9CA"/>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3200"/>
            </a:p>
          </p:txBody>
        </p:sp>
        <p:sp>
          <p:nvSpPr>
            <p:cNvPr id="45" name="TextBox 6">
              <a:extLst>
                <a:ext uri="{FF2B5EF4-FFF2-40B4-BE49-F238E27FC236}">
                  <a16:creationId xmlns:a16="http://schemas.microsoft.com/office/drawing/2014/main" id="{E62621A0-8C55-2D14-8EEF-E0C151CEF245}"/>
                </a:ext>
              </a:extLst>
            </p:cNvPr>
            <p:cNvSpPr txBox="1"/>
            <p:nvPr/>
          </p:nvSpPr>
          <p:spPr>
            <a:xfrm>
              <a:off x="1149024" y="0"/>
              <a:ext cx="1196092" cy="714372"/>
            </a:xfrm>
            <a:prstGeom prst="rect">
              <a:avLst/>
            </a:prstGeom>
            <a:noFill/>
          </p:spPr>
          <p:txBody>
            <a:bodyPr wrap="square" rtlCol="0">
              <a:spAutoFit/>
            </a:bodyPr>
            <a:lstStyle/>
            <a:p>
              <a:pPr algn="ctr" rtl="1">
                <a:lnSpc>
                  <a:spcPct val="115000"/>
                </a:lnSpc>
              </a:pPr>
              <a:r>
                <a:rPr lang="en-GB" sz="7200" b="1" kern="1200">
                  <a:solidFill>
                    <a:srgbClr val="168489"/>
                  </a:solidFill>
                  <a:effectLst/>
                  <a:latin typeface="Calibri" panose="020F0502020204030204" pitchFamily="34" charset="0"/>
                  <a:ea typeface="Calibri" panose="020F0502020204030204" pitchFamily="34" charset="0"/>
                  <a:cs typeface="Activist Light"/>
                </a:rPr>
                <a:t>04</a:t>
              </a:r>
              <a:endParaRPr lang="en-US" sz="7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46" name="مربع نص 18">
              <a:extLst>
                <a:ext uri="{FF2B5EF4-FFF2-40B4-BE49-F238E27FC236}">
                  <a16:creationId xmlns:a16="http://schemas.microsoft.com/office/drawing/2014/main" id="{2964285E-560E-C8E5-C684-DF4F33A2ABE5}"/>
                </a:ext>
              </a:extLst>
            </p:cNvPr>
            <p:cNvSpPr txBox="1"/>
            <p:nvPr/>
          </p:nvSpPr>
          <p:spPr>
            <a:xfrm>
              <a:off x="1010518" y="1145087"/>
              <a:ext cx="1372963" cy="780082"/>
            </a:xfrm>
            <a:prstGeom prst="rect">
              <a:avLst/>
            </a:prstGeom>
            <a:noFill/>
          </p:spPr>
          <p:txBody>
            <a:bodyPr wrap="square" rtlCol="1">
              <a:noAutofit/>
            </a:bodyPr>
            <a:lstStyle/>
            <a:p>
              <a:pPr algn="ctr" rtl="1">
                <a:lnSpc>
                  <a:spcPct val="115000"/>
                </a:lnSpc>
              </a:pPr>
              <a:r>
                <a:rPr lang="ar-SY" sz="3200" b="1" kern="1200" dirty="0">
                  <a:solidFill>
                    <a:srgbClr val="000000"/>
                  </a:solidFill>
                  <a:effectLst/>
                  <a:latin typeface="Times New Roman" panose="02020603050405020304" pitchFamily="18" charset="0"/>
                  <a:ea typeface="GE Dinar Two Medium" panose="020A0503020102020204" pitchFamily="18" charset="-78"/>
                  <a:cs typeface="Adobe Arabic" panose="02040503050201020203" pitchFamily="18" charset="-78"/>
                </a:rPr>
                <a:t>ضغط الوقت والتكاليف</a:t>
              </a:r>
              <a:endParaRPr lang="en-US"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11" name="Group 10">
            <a:extLst>
              <a:ext uri="{FF2B5EF4-FFF2-40B4-BE49-F238E27FC236}">
                <a16:creationId xmlns:a16="http://schemas.microsoft.com/office/drawing/2014/main" id="{590C0A2E-529A-690A-6546-83D074F762C8}"/>
              </a:ext>
            </a:extLst>
          </p:cNvPr>
          <p:cNvGrpSpPr/>
          <p:nvPr/>
        </p:nvGrpSpPr>
        <p:grpSpPr>
          <a:xfrm>
            <a:off x="311168" y="1866903"/>
            <a:ext cx="2586064" cy="3452473"/>
            <a:chOff x="-106155" y="2"/>
            <a:chExt cx="1436447" cy="1918049"/>
          </a:xfrm>
        </p:grpSpPr>
        <p:sp>
          <p:nvSpPr>
            <p:cNvPr id="41" name="Equals 40">
              <a:extLst>
                <a:ext uri="{FF2B5EF4-FFF2-40B4-BE49-F238E27FC236}">
                  <a16:creationId xmlns:a16="http://schemas.microsoft.com/office/drawing/2014/main" id="{CF2943CD-577B-49CC-E504-8EE9DF49A62C}"/>
                </a:ext>
              </a:extLst>
            </p:cNvPr>
            <p:cNvSpPr/>
            <p:nvPr/>
          </p:nvSpPr>
          <p:spPr>
            <a:xfrm>
              <a:off x="49428" y="640743"/>
              <a:ext cx="1225615" cy="520881"/>
            </a:xfrm>
            <a:prstGeom prst="mathEqual">
              <a:avLst/>
            </a:prstGeom>
            <a:solidFill>
              <a:srgbClr val="A0C9CA"/>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3200"/>
            </a:p>
          </p:txBody>
        </p:sp>
        <p:sp>
          <p:nvSpPr>
            <p:cNvPr id="42" name="TextBox 6">
              <a:extLst>
                <a:ext uri="{FF2B5EF4-FFF2-40B4-BE49-F238E27FC236}">
                  <a16:creationId xmlns:a16="http://schemas.microsoft.com/office/drawing/2014/main" id="{9FBC7C0F-CD14-5C04-5442-9507763B9223}"/>
                </a:ext>
              </a:extLst>
            </p:cNvPr>
            <p:cNvSpPr txBox="1"/>
            <p:nvPr/>
          </p:nvSpPr>
          <p:spPr>
            <a:xfrm>
              <a:off x="64252" y="2"/>
              <a:ext cx="1196092" cy="714373"/>
            </a:xfrm>
            <a:prstGeom prst="rect">
              <a:avLst/>
            </a:prstGeom>
            <a:noFill/>
          </p:spPr>
          <p:txBody>
            <a:bodyPr wrap="square" rtlCol="0">
              <a:spAutoFit/>
            </a:bodyPr>
            <a:lstStyle/>
            <a:p>
              <a:pPr algn="ctr" rtl="1">
                <a:lnSpc>
                  <a:spcPct val="115000"/>
                </a:lnSpc>
              </a:pPr>
              <a:r>
                <a:rPr lang="en-GB" sz="7200" b="1" kern="1200">
                  <a:solidFill>
                    <a:srgbClr val="168489"/>
                  </a:solidFill>
                  <a:effectLst/>
                  <a:latin typeface="Calibri" panose="020F0502020204030204" pitchFamily="34" charset="0"/>
                  <a:ea typeface="Calibri" panose="020F0502020204030204" pitchFamily="34" charset="0"/>
                  <a:cs typeface="Activist Light"/>
                </a:rPr>
                <a:t>05</a:t>
              </a:r>
              <a:endParaRPr lang="en-US" sz="7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43" name="مربع نص 18">
              <a:extLst>
                <a:ext uri="{FF2B5EF4-FFF2-40B4-BE49-F238E27FC236}">
                  <a16:creationId xmlns:a16="http://schemas.microsoft.com/office/drawing/2014/main" id="{3E8D8123-C976-C7AF-23BE-9683EA2A50A7}"/>
                </a:ext>
              </a:extLst>
            </p:cNvPr>
            <p:cNvSpPr txBox="1"/>
            <p:nvPr/>
          </p:nvSpPr>
          <p:spPr>
            <a:xfrm>
              <a:off x="-106155" y="1176391"/>
              <a:ext cx="1436447" cy="741660"/>
            </a:xfrm>
            <a:prstGeom prst="rect">
              <a:avLst/>
            </a:prstGeom>
            <a:noFill/>
          </p:spPr>
          <p:txBody>
            <a:bodyPr wrap="square" rtlCol="1">
              <a:noAutofit/>
            </a:bodyPr>
            <a:lstStyle/>
            <a:p>
              <a:pPr algn="ctr" rtl="1">
                <a:lnSpc>
                  <a:spcPct val="115000"/>
                </a:lnSpc>
              </a:pPr>
              <a:r>
                <a:rPr lang="ar-SY" sz="3200" b="1" kern="1200" dirty="0">
                  <a:solidFill>
                    <a:srgbClr val="000000"/>
                  </a:solidFill>
                  <a:effectLst/>
                  <a:latin typeface="Times New Roman" panose="02020603050405020304" pitchFamily="18" charset="0"/>
                  <a:ea typeface="GE Dinar Two Medium" panose="020A0503020102020204" pitchFamily="18" charset="-78"/>
                  <a:cs typeface="Adobe Arabic" panose="02040503050201020203" pitchFamily="18" charset="-78"/>
                </a:rPr>
                <a:t>التغيرات المستمرة في المعايير</a:t>
              </a:r>
              <a:endParaRPr lang="en-US"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Tree>
    <p:extLst>
      <p:ext uri="{BB962C8B-B14F-4D97-AF65-F5344CB8AC3E}">
        <p14:creationId xmlns:p14="http://schemas.microsoft.com/office/powerpoint/2010/main" val="2311105691"/>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additive="base">
                                        <p:cTn id="25" dur="500" fill="hold"/>
                                        <p:tgtEl>
                                          <p:spTgt spid="7"/>
                                        </p:tgtEl>
                                        <p:attrNameLst>
                                          <p:attrName>ppt_x</p:attrName>
                                        </p:attrNameLst>
                                      </p:cBhvr>
                                      <p:tavLst>
                                        <p:tav tm="0">
                                          <p:val>
                                            <p:strVal val="#ppt_x"/>
                                          </p:val>
                                        </p:tav>
                                        <p:tav tm="100000">
                                          <p:val>
                                            <p:strVal val="#ppt_x"/>
                                          </p:val>
                                        </p:tav>
                                      </p:tavLst>
                                    </p:anim>
                                    <p:anim calcmode="lin" valueType="num">
                                      <p:cBhvr additive="base">
                                        <p:cTn id="26"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11"/>
                                        </p:tgtEl>
                                        <p:attrNameLst>
                                          <p:attrName>style.visibility</p:attrName>
                                        </p:attrNameLst>
                                      </p:cBhvr>
                                      <p:to>
                                        <p:strVal val="visible"/>
                                      </p:to>
                                    </p:set>
                                    <p:anim calcmode="lin" valueType="num">
                                      <p:cBhvr additive="base">
                                        <p:cTn id="31" dur="500" fill="hold"/>
                                        <p:tgtEl>
                                          <p:spTgt spid="11"/>
                                        </p:tgtEl>
                                        <p:attrNameLst>
                                          <p:attrName>ppt_x</p:attrName>
                                        </p:attrNameLst>
                                      </p:cBhvr>
                                      <p:tavLst>
                                        <p:tav tm="0">
                                          <p:val>
                                            <p:strVal val="#ppt_x"/>
                                          </p:val>
                                        </p:tav>
                                        <p:tav tm="100000">
                                          <p:val>
                                            <p:strVal val="#ppt_x"/>
                                          </p:val>
                                        </p:tav>
                                      </p:tavLst>
                                    </p:anim>
                                    <p:anim calcmode="lin" valueType="num">
                                      <p:cBhvr additive="base">
                                        <p:cTn id="32"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D886494-5BBC-77A3-8186-4E6DECC6FBCA}"/>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DEBFD4C2-B18C-EE76-6E7A-913058ECE0E5}"/>
              </a:ext>
            </a:extLst>
          </p:cNvPr>
          <p:cNvSpPr txBox="1"/>
          <p:nvPr/>
        </p:nvSpPr>
        <p:spPr>
          <a:xfrm>
            <a:off x="1638300" y="-181335"/>
            <a:ext cx="8915400" cy="729430"/>
          </a:xfrm>
          <a:prstGeom prst="rect">
            <a:avLst/>
          </a:prstGeom>
          <a:noFill/>
        </p:spPr>
        <p:txBody>
          <a:bodyPr wrap="square">
            <a:spAutoFit/>
          </a:bodyPr>
          <a:lstStyle/>
          <a:p>
            <a:pPr algn="ctr" rtl="1">
              <a:lnSpc>
                <a:spcPct val="115000"/>
              </a:lnSpc>
            </a:pPr>
            <a:r>
              <a:rPr lang="ar-SA" sz="3600" b="1" dirty="0">
                <a:solidFill>
                  <a:schemeClr val="bg1"/>
                </a:solidFill>
                <a:latin typeface="Adobe Arabic" panose="02040503050201020203" pitchFamily="18" charset="-78"/>
                <a:cs typeface="Adobe Arabic" panose="02040503050201020203" pitchFamily="18" charset="-78"/>
              </a:rPr>
              <a:t>استراتيجيات لتعزيز دور المراجع الخارجي في الشفافية والمصداقية</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42762F02-FAE3-5735-F2DD-D432728184C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grpSp>
        <p:nvGrpSpPr>
          <p:cNvPr id="64" name="Group 63">
            <a:extLst>
              <a:ext uri="{FF2B5EF4-FFF2-40B4-BE49-F238E27FC236}">
                <a16:creationId xmlns:a16="http://schemas.microsoft.com/office/drawing/2014/main" id="{D90AB920-2A2B-0523-F5FD-0993FC8DCE5C}"/>
              </a:ext>
            </a:extLst>
          </p:cNvPr>
          <p:cNvGrpSpPr/>
          <p:nvPr/>
        </p:nvGrpSpPr>
        <p:grpSpPr>
          <a:xfrm>
            <a:off x="6158452" y="4347892"/>
            <a:ext cx="5691407" cy="1329992"/>
            <a:chOff x="6158452" y="4347892"/>
            <a:chExt cx="5691407" cy="1329992"/>
          </a:xfrm>
        </p:grpSpPr>
        <p:grpSp>
          <p:nvGrpSpPr>
            <p:cNvPr id="3" name="مجموعة 296">
              <a:extLst>
                <a:ext uri="{FF2B5EF4-FFF2-40B4-BE49-F238E27FC236}">
                  <a16:creationId xmlns:a16="http://schemas.microsoft.com/office/drawing/2014/main" id="{A2F52733-7159-EBA4-6698-1DF1F0C44E96}"/>
                </a:ext>
              </a:extLst>
            </p:cNvPr>
            <p:cNvGrpSpPr/>
            <p:nvPr/>
          </p:nvGrpSpPr>
          <p:grpSpPr>
            <a:xfrm>
              <a:off x="6158452" y="4347892"/>
              <a:ext cx="5617415" cy="1329992"/>
              <a:chOff x="2984106" y="1507564"/>
              <a:chExt cx="3124348" cy="739775"/>
            </a:xfrm>
          </p:grpSpPr>
          <p:grpSp>
            <p:nvGrpSpPr>
              <p:cNvPr id="58" name="مجموعة 297">
                <a:extLst>
                  <a:ext uri="{FF2B5EF4-FFF2-40B4-BE49-F238E27FC236}">
                    <a16:creationId xmlns:a16="http://schemas.microsoft.com/office/drawing/2014/main" id="{AD094386-D62F-A0FA-565E-93044D409F83}"/>
                  </a:ext>
                </a:extLst>
              </p:cNvPr>
              <p:cNvGrpSpPr/>
              <p:nvPr/>
            </p:nvGrpSpPr>
            <p:grpSpPr>
              <a:xfrm>
                <a:off x="2984106" y="1507564"/>
                <a:ext cx="3124348" cy="739775"/>
                <a:chOff x="2984106" y="1507564"/>
                <a:chExt cx="3124348" cy="739775"/>
              </a:xfrm>
            </p:grpSpPr>
            <p:sp>
              <p:nvSpPr>
                <p:cNvPr id="60" name="شكل بيضاوي 299">
                  <a:extLst>
                    <a:ext uri="{FF2B5EF4-FFF2-40B4-BE49-F238E27FC236}">
                      <a16:creationId xmlns:a16="http://schemas.microsoft.com/office/drawing/2014/main" id="{A7B0D72C-AC5E-153B-AFE3-DEE78BE7B817}"/>
                    </a:ext>
                  </a:extLst>
                </p:cNvPr>
                <p:cNvSpPr/>
                <p:nvPr/>
              </p:nvSpPr>
              <p:spPr>
                <a:xfrm>
                  <a:off x="5440106" y="1543277"/>
                  <a:ext cx="668348" cy="668348"/>
                </a:xfrm>
                <a:prstGeom prst="ellipse">
                  <a:avLst/>
                </a:prstGeom>
                <a:noFill/>
                <a:ln w="19050">
                  <a:solidFill>
                    <a:srgbClr val="168489"/>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endParaRPr lang="en-US" sz="3200"/>
                </a:p>
              </p:txBody>
            </p:sp>
            <p:sp>
              <p:nvSpPr>
                <p:cNvPr id="61" name="شكل حر: شكل 300">
                  <a:extLst>
                    <a:ext uri="{FF2B5EF4-FFF2-40B4-BE49-F238E27FC236}">
                      <a16:creationId xmlns:a16="http://schemas.microsoft.com/office/drawing/2014/main" id="{F040A640-0C80-45C7-C3B5-75F74E3B9DEF}"/>
                    </a:ext>
                  </a:extLst>
                </p:cNvPr>
                <p:cNvSpPr/>
                <p:nvPr/>
              </p:nvSpPr>
              <p:spPr>
                <a:xfrm>
                  <a:off x="2984106" y="1507564"/>
                  <a:ext cx="2668043" cy="739775"/>
                </a:xfrm>
                <a:custGeom>
                  <a:avLst/>
                  <a:gdLst>
                    <a:gd name="connsiteX0" fmla="*/ 123298 w 2668043"/>
                    <a:gd name="connsiteY0" fmla="*/ 0 h 739775"/>
                    <a:gd name="connsiteX1" fmla="*/ 459528 w 2668043"/>
                    <a:gd name="connsiteY1" fmla="*/ 0 h 739775"/>
                    <a:gd name="connsiteX2" fmla="*/ 808650 w 2668043"/>
                    <a:gd name="connsiteY2" fmla="*/ 0 h 739775"/>
                    <a:gd name="connsiteX3" fmla="*/ 1148821 w 2668043"/>
                    <a:gd name="connsiteY3" fmla="*/ 0 h 739775"/>
                    <a:gd name="connsiteX4" fmla="*/ 2633872 w 2668043"/>
                    <a:gd name="connsiteY4" fmla="*/ 0 h 739775"/>
                    <a:gd name="connsiteX5" fmla="*/ 2668041 w 2668043"/>
                    <a:gd name="connsiteY5" fmla="*/ 6898 h 739775"/>
                    <a:gd name="connsiteX6" fmla="*/ 2611273 w 2668043"/>
                    <a:gd name="connsiteY6" fmla="*/ 24520 h 739775"/>
                    <a:gd name="connsiteX7" fmla="*/ 2382348 w 2668043"/>
                    <a:gd name="connsiteY7" fmla="*/ 369887 h 739775"/>
                    <a:gd name="connsiteX8" fmla="*/ 2611273 w 2668043"/>
                    <a:gd name="connsiteY8" fmla="*/ 715254 h 739775"/>
                    <a:gd name="connsiteX9" fmla="*/ 2668043 w 2668043"/>
                    <a:gd name="connsiteY9" fmla="*/ 732877 h 739775"/>
                    <a:gd name="connsiteX10" fmla="*/ 2633872 w 2668043"/>
                    <a:gd name="connsiteY10" fmla="*/ 739775 h 739775"/>
                    <a:gd name="connsiteX11" fmla="*/ 1148821 w 2668043"/>
                    <a:gd name="connsiteY11" fmla="*/ 739775 h 739775"/>
                    <a:gd name="connsiteX12" fmla="*/ 459528 w 2668043"/>
                    <a:gd name="connsiteY12" fmla="*/ 739775 h 739775"/>
                    <a:gd name="connsiteX13" fmla="*/ 123298 w 2668043"/>
                    <a:gd name="connsiteY13" fmla="*/ 739775 h 739775"/>
                    <a:gd name="connsiteX14" fmla="*/ 0 w 2668043"/>
                    <a:gd name="connsiteY14" fmla="*/ 616477 h 739775"/>
                    <a:gd name="connsiteX15" fmla="*/ 0 w 2668043"/>
                    <a:gd name="connsiteY15" fmla="*/ 308240 h 739775"/>
                    <a:gd name="connsiteX16" fmla="*/ 0 w 2668043"/>
                    <a:gd name="connsiteY16" fmla="*/ 123298 h 739775"/>
                    <a:gd name="connsiteX17" fmla="*/ 123298 w 2668043"/>
                    <a:gd name="connsiteY17" fmla="*/ 0 h 739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668043" h="739775">
                      <a:moveTo>
                        <a:pt x="123298" y="0"/>
                      </a:moveTo>
                      <a:lnTo>
                        <a:pt x="459528" y="0"/>
                      </a:lnTo>
                      <a:lnTo>
                        <a:pt x="808650" y="0"/>
                      </a:lnTo>
                      <a:lnTo>
                        <a:pt x="1148821" y="0"/>
                      </a:lnTo>
                      <a:lnTo>
                        <a:pt x="2633872" y="0"/>
                      </a:lnTo>
                      <a:lnTo>
                        <a:pt x="2668041" y="6898"/>
                      </a:lnTo>
                      <a:lnTo>
                        <a:pt x="2611273" y="24520"/>
                      </a:lnTo>
                      <a:cubicBezTo>
                        <a:pt x="2476744" y="81422"/>
                        <a:pt x="2382348" y="214631"/>
                        <a:pt x="2382348" y="369887"/>
                      </a:cubicBezTo>
                      <a:cubicBezTo>
                        <a:pt x="2382348" y="525143"/>
                        <a:pt x="2476744" y="658353"/>
                        <a:pt x="2611273" y="715254"/>
                      </a:cubicBezTo>
                      <a:lnTo>
                        <a:pt x="2668043" y="732877"/>
                      </a:lnTo>
                      <a:lnTo>
                        <a:pt x="2633872" y="739775"/>
                      </a:lnTo>
                      <a:lnTo>
                        <a:pt x="1148821" y="739775"/>
                      </a:lnTo>
                      <a:lnTo>
                        <a:pt x="459528" y="739775"/>
                      </a:lnTo>
                      <a:lnTo>
                        <a:pt x="123298" y="739775"/>
                      </a:lnTo>
                      <a:cubicBezTo>
                        <a:pt x="55202" y="739775"/>
                        <a:pt x="0" y="684573"/>
                        <a:pt x="0" y="616477"/>
                      </a:cubicBezTo>
                      <a:lnTo>
                        <a:pt x="0" y="308240"/>
                      </a:lnTo>
                      <a:lnTo>
                        <a:pt x="0" y="123298"/>
                      </a:lnTo>
                      <a:cubicBezTo>
                        <a:pt x="0" y="55202"/>
                        <a:pt x="55202" y="0"/>
                        <a:pt x="123298" y="0"/>
                      </a:cubicBezTo>
                      <a:close/>
                    </a:path>
                  </a:pathLst>
                </a:custGeom>
                <a:solidFill>
                  <a:schemeClr val="bg1">
                    <a:lumMod val="95000"/>
                  </a:schemeClr>
                </a:solidFill>
                <a:ln>
                  <a:solidFill>
                    <a:srgbClr val="168489"/>
                  </a:solidFill>
                </a:ln>
              </p:spPr>
              <p:style>
                <a:lnRef idx="2">
                  <a:schemeClr val="accent1">
                    <a:shade val="15000"/>
                  </a:schemeClr>
                </a:lnRef>
                <a:fillRef idx="1">
                  <a:schemeClr val="accent1"/>
                </a:fillRef>
                <a:effectRef idx="0">
                  <a:schemeClr val="accent1"/>
                </a:effectRef>
                <a:fontRef idx="minor">
                  <a:schemeClr val="lt1"/>
                </a:fontRef>
              </p:style>
              <p:txBody>
                <a:bodyPr wrap="square" rtlCol="1" anchor="ctr">
                  <a:noAutofit/>
                </a:bodyPr>
                <a:lstStyle/>
                <a:p>
                  <a:endParaRPr lang="en-US" sz="3200"/>
                </a:p>
              </p:txBody>
            </p:sp>
          </p:grpSp>
          <p:sp>
            <p:nvSpPr>
              <p:cNvPr id="59" name="مربع نص 298">
                <a:extLst>
                  <a:ext uri="{FF2B5EF4-FFF2-40B4-BE49-F238E27FC236}">
                    <a16:creationId xmlns:a16="http://schemas.microsoft.com/office/drawing/2014/main" id="{9779B7C7-8277-610D-4046-81370FC943FC}"/>
                  </a:ext>
                </a:extLst>
              </p:cNvPr>
              <p:cNvSpPr txBox="1"/>
              <p:nvPr/>
            </p:nvSpPr>
            <p:spPr>
              <a:xfrm>
                <a:off x="3072480" y="1673651"/>
                <a:ext cx="2255142" cy="356081"/>
              </a:xfrm>
              <a:prstGeom prst="rect">
                <a:avLst/>
              </a:prstGeom>
              <a:noFill/>
            </p:spPr>
            <p:txBody>
              <a:bodyPr wrap="square" rtlCol="1">
                <a:spAutoFit/>
              </a:bodyPr>
              <a:lstStyle/>
              <a:p>
                <a:pPr algn="r" rtl="1">
                  <a:lnSpc>
                    <a:spcPct val="115000"/>
                  </a:lnSpc>
                </a:pPr>
                <a:r>
                  <a:rPr lang="ar-SY" sz="32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التركيز على الأمور الرئيسية للمراجعة</a:t>
                </a:r>
                <a:endParaRPr lang="en-US"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
          <p:nvSpPr>
            <p:cNvPr id="12" name="TextBox 6">
              <a:extLst>
                <a:ext uri="{FF2B5EF4-FFF2-40B4-BE49-F238E27FC236}">
                  <a16:creationId xmlns:a16="http://schemas.microsoft.com/office/drawing/2014/main" id="{67D40782-68D7-400A-2682-CF83C8AA205D}"/>
                </a:ext>
              </a:extLst>
            </p:cNvPr>
            <p:cNvSpPr txBox="1"/>
            <p:nvPr/>
          </p:nvSpPr>
          <p:spPr>
            <a:xfrm>
              <a:off x="10459948" y="4458555"/>
              <a:ext cx="1389911" cy="1086965"/>
            </a:xfrm>
            <a:prstGeom prst="rect">
              <a:avLst/>
            </a:prstGeom>
            <a:noFill/>
          </p:spPr>
          <p:txBody>
            <a:bodyPr wrap="square" rtlCol="0">
              <a:spAutoFit/>
            </a:bodyPr>
            <a:lstStyle/>
            <a:p>
              <a:pPr algn="ctr" rtl="0">
                <a:lnSpc>
                  <a:spcPct val="115000"/>
                </a:lnSpc>
              </a:pPr>
              <a:r>
                <a:rPr lang="en-GB" sz="6000" b="1" kern="1200">
                  <a:solidFill>
                    <a:srgbClr val="168489"/>
                  </a:solidFill>
                  <a:effectLst/>
                  <a:latin typeface="Calibri" panose="020F0502020204030204" pitchFamily="34" charset="0"/>
                  <a:ea typeface="Calibri" panose="020F0502020204030204" pitchFamily="34" charset="0"/>
                  <a:cs typeface="Activist Light"/>
                </a:rPr>
                <a:t>05</a:t>
              </a:r>
              <a:endParaRPr lang="en-US" sz="60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65" name="Group 64">
            <a:extLst>
              <a:ext uri="{FF2B5EF4-FFF2-40B4-BE49-F238E27FC236}">
                <a16:creationId xmlns:a16="http://schemas.microsoft.com/office/drawing/2014/main" id="{161C86F5-01A2-4E54-0A69-18AECDE6F757}"/>
              </a:ext>
            </a:extLst>
          </p:cNvPr>
          <p:cNvGrpSpPr/>
          <p:nvPr/>
        </p:nvGrpSpPr>
        <p:grpSpPr>
          <a:xfrm>
            <a:off x="407541" y="4347890"/>
            <a:ext cx="5693518" cy="1329992"/>
            <a:chOff x="407541" y="4347890"/>
            <a:chExt cx="5693518" cy="1329992"/>
          </a:xfrm>
        </p:grpSpPr>
        <p:grpSp>
          <p:nvGrpSpPr>
            <p:cNvPr id="10" name="مجموعة 301">
              <a:extLst>
                <a:ext uri="{FF2B5EF4-FFF2-40B4-BE49-F238E27FC236}">
                  <a16:creationId xmlns:a16="http://schemas.microsoft.com/office/drawing/2014/main" id="{7DAF9DDD-2914-45FB-0FE3-3052FC435866}"/>
                </a:ext>
              </a:extLst>
            </p:cNvPr>
            <p:cNvGrpSpPr/>
            <p:nvPr/>
          </p:nvGrpSpPr>
          <p:grpSpPr>
            <a:xfrm>
              <a:off x="407541" y="4347890"/>
              <a:ext cx="5617415" cy="1329992"/>
              <a:chOff x="33554" y="1507560"/>
              <a:chExt cx="3124348" cy="739775"/>
            </a:xfrm>
          </p:grpSpPr>
          <p:grpSp>
            <p:nvGrpSpPr>
              <p:cNvPr id="39" name="مجموعة 302">
                <a:extLst>
                  <a:ext uri="{FF2B5EF4-FFF2-40B4-BE49-F238E27FC236}">
                    <a16:creationId xmlns:a16="http://schemas.microsoft.com/office/drawing/2014/main" id="{E1C41322-DDA0-D290-5F92-1F6FE313E912}"/>
                  </a:ext>
                </a:extLst>
              </p:cNvPr>
              <p:cNvGrpSpPr/>
              <p:nvPr/>
            </p:nvGrpSpPr>
            <p:grpSpPr>
              <a:xfrm>
                <a:off x="33554" y="1507560"/>
                <a:ext cx="3124348" cy="739775"/>
                <a:chOff x="33554" y="1507560"/>
                <a:chExt cx="3124348" cy="739775"/>
              </a:xfrm>
            </p:grpSpPr>
            <p:sp>
              <p:nvSpPr>
                <p:cNvPr id="56" name="شكل بيضاوي 304">
                  <a:extLst>
                    <a:ext uri="{FF2B5EF4-FFF2-40B4-BE49-F238E27FC236}">
                      <a16:creationId xmlns:a16="http://schemas.microsoft.com/office/drawing/2014/main" id="{BFF25AD1-B088-2A71-D2B3-D0F569947AE2}"/>
                    </a:ext>
                  </a:extLst>
                </p:cNvPr>
                <p:cNvSpPr/>
                <p:nvPr/>
              </p:nvSpPr>
              <p:spPr>
                <a:xfrm>
                  <a:off x="2489554" y="1543273"/>
                  <a:ext cx="668348" cy="668348"/>
                </a:xfrm>
                <a:prstGeom prst="ellipse">
                  <a:avLst/>
                </a:prstGeom>
                <a:noFill/>
                <a:ln w="19050">
                  <a:solidFill>
                    <a:srgbClr val="168489"/>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endParaRPr lang="en-US" sz="3200"/>
                </a:p>
              </p:txBody>
            </p:sp>
            <p:sp>
              <p:nvSpPr>
                <p:cNvPr id="57" name="شكل حر: شكل 305">
                  <a:extLst>
                    <a:ext uri="{FF2B5EF4-FFF2-40B4-BE49-F238E27FC236}">
                      <a16:creationId xmlns:a16="http://schemas.microsoft.com/office/drawing/2014/main" id="{D7B50B8B-A755-2FE8-4A1C-40C2A6FEC376}"/>
                    </a:ext>
                  </a:extLst>
                </p:cNvPr>
                <p:cNvSpPr/>
                <p:nvPr/>
              </p:nvSpPr>
              <p:spPr>
                <a:xfrm>
                  <a:off x="33554" y="1507560"/>
                  <a:ext cx="2668043" cy="739775"/>
                </a:xfrm>
                <a:custGeom>
                  <a:avLst/>
                  <a:gdLst>
                    <a:gd name="connsiteX0" fmla="*/ 123298 w 2668043"/>
                    <a:gd name="connsiteY0" fmla="*/ 0 h 739775"/>
                    <a:gd name="connsiteX1" fmla="*/ 459528 w 2668043"/>
                    <a:gd name="connsiteY1" fmla="*/ 0 h 739775"/>
                    <a:gd name="connsiteX2" fmla="*/ 808650 w 2668043"/>
                    <a:gd name="connsiteY2" fmla="*/ 0 h 739775"/>
                    <a:gd name="connsiteX3" fmla="*/ 1148821 w 2668043"/>
                    <a:gd name="connsiteY3" fmla="*/ 0 h 739775"/>
                    <a:gd name="connsiteX4" fmla="*/ 2633872 w 2668043"/>
                    <a:gd name="connsiteY4" fmla="*/ 0 h 739775"/>
                    <a:gd name="connsiteX5" fmla="*/ 2668041 w 2668043"/>
                    <a:gd name="connsiteY5" fmla="*/ 6898 h 739775"/>
                    <a:gd name="connsiteX6" fmla="*/ 2611273 w 2668043"/>
                    <a:gd name="connsiteY6" fmla="*/ 24520 h 739775"/>
                    <a:gd name="connsiteX7" fmla="*/ 2382348 w 2668043"/>
                    <a:gd name="connsiteY7" fmla="*/ 369887 h 739775"/>
                    <a:gd name="connsiteX8" fmla="*/ 2611273 w 2668043"/>
                    <a:gd name="connsiteY8" fmla="*/ 715254 h 739775"/>
                    <a:gd name="connsiteX9" fmla="*/ 2668043 w 2668043"/>
                    <a:gd name="connsiteY9" fmla="*/ 732877 h 739775"/>
                    <a:gd name="connsiteX10" fmla="*/ 2633872 w 2668043"/>
                    <a:gd name="connsiteY10" fmla="*/ 739775 h 739775"/>
                    <a:gd name="connsiteX11" fmla="*/ 1148821 w 2668043"/>
                    <a:gd name="connsiteY11" fmla="*/ 739775 h 739775"/>
                    <a:gd name="connsiteX12" fmla="*/ 459528 w 2668043"/>
                    <a:gd name="connsiteY12" fmla="*/ 739775 h 739775"/>
                    <a:gd name="connsiteX13" fmla="*/ 123298 w 2668043"/>
                    <a:gd name="connsiteY13" fmla="*/ 739775 h 739775"/>
                    <a:gd name="connsiteX14" fmla="*/ 0 w 2668043"/>
                    <a:gd name="connsiteY14" fmla="*/ 616477 h 739775"/>
                    <a:gd name="connsiteX15" fmla="*/ 0 w 2668043"/>
                    <a:gd name="connsiteY15" fmla="*/ 308240 h 739775"/>
                    <a:gd name="connsiteX16" fmla="*/ 0 w 2668043"/>
                    <a:gd name="connsiteY16" fmla="*/ 123298 h 739775"/>
                    <a:gd name="connsiteX17" fmla="*/ 123298 w 2668043"/>
                    <a:gd name="connsiteY17" fmla="*/ 0 h 739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668043" h="739775">
                      <a:moveTo>
                        <a:pt x="123298" y="0"/>
                      </a:moveTo>
                      <a:lnTo>
                        <a:pt x="459528" y="0"/>
                      </a:lnTo>
                      <a:lnTo>
                        <a:pt x="808650" y="0"/>
                      </a:lnTo>
                      <a:lnTo>
                        <a:pt x="1148821" y="0"/>
                      </a:lnTo>
                      <a:lnTo>
                        <a:pt x="2633872" y="0"/>
                      </a:lnTo>
                      <a:lnTo>
                        <a:pt x="2668041" y="6898"/>
                      </a:lnTo>
                      <a:lnTo>
                        <a:pt x="2611273" y="24520"/>
                      </a:lnTo>
                      <a:cubicBezTo>
                        <a:pt x="2476744" y="81422"/>
                        <a:pt x="2382348" y="214631"/>
                        <a:pt x="2382348" y="369887"/>
                      </a:cubicBezTo>
                      <a:cubicBezTo>
                        <a:pt x="2382348" y="525143"/>
                        <a:pt x="2476744" y="658353"/>
                        <a:pt x="2611273" y="715254"/>
                      </a:cubicBezTo>
                      <a:lnTo>
                        <a:pt x="2668043" y="732877"/>
                      </a:lnTo>
                      <a:lnTo>
                        <a:pt x="2633872" y="739775"/>
                      </a:lnTo>
                      <a:lnTo>
                        <a:pt x="1148821" y="739775"/>
                      </a:lnTo>
                      <a:lnTo>
                        <a:pt x="459528" y="739775"/>
                      </a:lnTo>
                      <a:lnTo>
                        <a:pt x="123298" y="739775"/>
                      </a:lnTo>
                      <a:cubicBezTo>
                        <a:pt x="55202" y="739775"/>
                        <a:pt x="0" y="684573"/>
                        <a:pt x="0" y="616477"/>
                      </a:cubicBezTo>
                      <a:lnTo>
                        <a:pt x="0" y="308240"/>
                      </a:lnTo>
                      <a:lnTo>
                        <a:pt x="0" y="123298"/>
                      </a:lnTo>
                      <a:cubicBezTo>
                        <a:pt x="0" y="55202"/>
                        <a:pt x="55202" y="0"/>
                        <a:pt x="123298" y="0"/>
                      </a:cubicBezTo>
                      <a:close/>
                    </a:path>
                  </a:pathLst>
                </a:custGeom>
                <a:solidFill>
                  <a:schemeClr val="bg1">
                    <a:lumMod val="95000"/>
                  </a:schemeClr>
                </a:solidFill>
                <a:ln>
                  <a:solidFill>
                    <a:srgbClr val="168489"/>
                  </a:solidFill>
                </a:ln>
              </p:spPr>
              <p:style>
                <a:lnRef idx="2">
                  <a:schemeClr val="accent1">
                    <a:shade val="15000"/>
                  </a:schemeClr>
                </a:lnRef>
                <a:fillRef idx="1">
                  <a:schemeClr val="accent1"/>
                </a:fillRef>
                <a:effectRef idx="0">
                  <a:schemeClr val="accent1"/>
                </a:effectRef>
                <a:fontRef idx="minor">
                  <a:schemeClr val="lt1"/>
                </a:fontRef>
              </p:style>
              <p:txBody>
                <a:bodyPr wrap="square" rtlCol="1" anchor="ctr">
                  <a:noAutofit/>
                </a:bodyPr>
                <a:lstStyle/>
                <a:p>
                  <a:endParaRPr lang="en-US" sz="3200"/>
                </a:p>
              </p:txBody>
            </p:sp>
          </p:grpSp>
          <p:sp>
            <p:nvSpPr>
              <p:cNvPr id="40" name="مربع نص 303">
                <a:extLst>
                  <a:ext uri="{FF2B5EF4-FFF2-40B4-BE49-F238E27FC236}">
                    <a16:creationId xmlns:a16="http://schemas.microsoft.com/office/drawing/2014/main" id="{CB45C1E5-6289-CCD6-E887-6675C0B8EC14}"/>
                  </a:ext>
                </a:extLst>
              </p:cNvPr>
              <p:cNvSpPr txBox="1"/>
              <p:nvPr/>
            </p:nvSpPr>
            <p:spPr>
              <a:xfrm>
                <a:off x="375638" y="1710208"/>
                <a:ext cx="1976347" cy="356081"/>
              </a:xfrm>
              <a:prstGeom prst="rect">
                <a:avLst/>
              </a:prstGeom>
              <a:noFill/>
            </p:spPr>
            <p:txBody>
              <a:bodyPr wrap="square" rtlCol="1">
                <a:spAutoFit/>
              </a:bodyPr>
              <a:lstStyle/>
              <a:p>
                <a:pPr algn="just" rtl="1">
                  <a:lnSpc>
                    <a:spcPct val="115000"/>
                  </a:lnSpc>
                </a:pPr>
                <a:r>
                  <a:rPr lang="ar-SY"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التمسك بالاستقلالية</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
          <p:nvSpPr>
            <p:cNvPr id="13" name="TextBox 6">
              <a:extLst>
                <a:ext uri="{FF2B5EF4-FFF2-40B4-BE49-F238E27FC236}">
                  <a16:creationId xmlns:a16="http://schemas.microsoft.com/office/drawing/2014/main" id="{2FE0E6E9-28BD-7B2C-0924-66471F06C1DC}"/>
                </a:ext>
              </a:extLst>
            </p:cNvPr>
            <p:cNvSpPr txBox="1"/>
            <p:nvPr/>
          </p:nvSpPr>
          <p:spPr>
            <a:xfrm>
              <a:off x="4711148" y="4458555"/>
              <a:ext cx="1389911" cy="1086965"/>
            </a:xfrm>
            <a:prstGeom prst="rect">
              <a:avLst/>
            </a:prstGeom>
            <a:noFill/>
          </p:spPr>
          <p:txBody>
            <a:bodyPr wrap="square" rtlCol="0">
              <a:spAutoFit/>
            </a:bodyPr>
            <a:lstStyle/>
            <a:p>
              <a:pPr algn="ctr" rtl="0">
                <a:lnSpc>
                  <a:spcPct val="115000"/>
                </a:lnSpc>
              </a:pPr>
              <a:r>
                <a:rPr lang="en-GB" sz="6000" b="1" kern="1200">
                  <a:solidFill>
                    <a:srgbClr val="168489"/>
                  </a:solidFill>
                  <a:effectLst/>
                  <a:latin typeface="Calibri" panose="020F0502020204030204" pitchFamily="34" charset="0"/>
                  <a:ea typeface="Calibri" panose="020F0502020204030204" pitchFamily="34" charset="0"/>
                  <a:cs typeface="Activist Light"/>
                </a:rPr>
                <a:t>06</a:t>
              </a:r>
              <a:endParaRPr lang="en-US" sz="60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62" name="Group 61">
            <a:extLst>
              <a:ext uri="{FF2B5EF4-FFF2-40B4-BE49-F238E27FC236}">
                <a16:creationId xmlns:a16="http://schemas.microsoft.com/office/drawing/2014/main" id="{FE174859-0A8E-5508-DAF4-93DE5D8E0735}"/>
              </a:ext>
            </a:extLst>
          </p:cNvPr>
          <p:cNvGrpSpPr/>
          <p:nvPr/>
        </p:nvGrpSpPr>
        <p:grpSpPr>
          <a:xfrm>
            <a:off x="6157924" y="1409705"/>
            <a:ext cx="5691935" cy="1329992"/>
            <a:chOff x="6157924" y="1409705"/>
            <a:chExt cx="5691935" cy="1329992"/>
          </a:xfrm>
        </p:grpSpPr>
        <p:grpSp>
          <p:nvGrpSpPr>
            <p:cNvPr id="17" name="مجموعة 286">
              <a:extLst>
                <a:ext uri="{FF2B5EF4-FFF2-40B4-BE49-F238E27FC236}">
                  <a16:creationId xmlns:a16="http://schemas.microsoft.com/office/drawing/2014/main" id="{0142FCF8-4B5F-2A10-AEF9-84F5DFA3EE9D}"/>
                </a:ext>
              </a:extLst>
            </p:cNvPr>
            <p:cNvGrpSpPr/>
            <p:nvPr/>
          </p:nvGrpSpPr>
          <p:grpSpPr>
            <a:xfrm>
              <a:off x="6157924" y="1409705"/>
              <a:ext cx="5617944" cy="1329992"/>
              <a:chOff x="2983812" y="3"/>
              <a:chExt cx="3124642" cy="739775"/>
            </a:xfrm>
          </p:grpSpPr>
          <p:grpSp>
            <p:nvGrpSpPr>
              <p:cNvPr id="27" name="مجموعة 287">
                <a:extLst>
                  <a:ext uri="{FF2B5EF4-FFF2-40B4-BE49-F238E27FC236}">
                    <a16:creationId xmlns:a16="http://schemas.microsoft.com/office/drawing/2014/main" id="{118D5F33-43D9-EBE3-B1E6-643DC2CAF462}"/>
                  </a:ext>
                </a:extLst>
              </p:cNvPr>
              <p:cNvGrpSpPr/>
              <p:nvPr/>
            </p:nvGrpSpPr>
            <p:grpSpPr>
              <a:xfrm>
                <a:off x="2984106" y="3"/>
                <a:ext cx="3124348" cy="739775"/>
                <a:chOff x="2984106" y="3"/>
                <a:chExt cx="3124348" cy="739775"/>
              </a:xfrm>
            </p:grpSpPr>
            <p:sp>
              <p:nvSpPr>
                <p:cNvPr id="29" name="شكل بيضاوي 289">
                  <a:extLst>
                    <a:ext uri="{FF2B5EF4-FFF2-40B4-BE49-F238E27FC236}">
                      <a16:creationId xmlns:a16="http://schemas.microsoft.com/office/drawing/2014/main" id="{7094F261-8131-BDBC-3A8B-A48DFDEC4058}"/>
                    </a:ext>
                  </a:extLst>
                </p:cNvPr>
                <p:cNvSpPr/>
                <p:nvPr/>
              </p:nvSpPr>
              <p:spPr>
                <a:xfrm>
                  <a:off x="5440106" y="35716"/>
                  <a:ext cx="668348" cy="668348"/>
                </a:xfrm>
                <a:prstGeom prst="ellipse">
                  <a:avLst/>
                </a:prstGeom>
                <a:noFill/>
                <a:ln w="19050">
                  <a:solidFill>
                    <a:srgbClr val="168489"/>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endParaRPr lang="en-US" sz="3200"/>
                </a:p>
              </p:txBody>
            </p:sp>
            <p:sp>
              <p:nvSpPr>
                <p:cNvPr id="30" name="شكل حر: شكل 290">
                  <a:extLst>
                    <a:ext uri="{FF2B5EF4-FFF2-40B4-BE49-F238E27FC236}">
                      <a16:creationId xmlns:a16="http://schemas.microsoft.com/office/drawing/2014/main" id="{6EA81671-DABE-A15F-1C59-CD4F1B19E10F}"/>
                    </a:ext>
                  </a:extLst>
                </p:cNvPr>
                <p:cNvSpPr/>
                <p:nvPr/>
              </p:nvSpPr>
              <p:spPr>
                <a:xfrm>
                  <a:off x="2984106" y="3"/>
                  <a:ext cx="2668043" cy="739775"/>
                </a:xfrm>
                <a:custGeom>
                  <a:avLst/>
                  <a:gdLst>
                    <a:gd name="connsiteX0" fmla="*/ 123298 w 2668043"/>
                    <a:gd name="connsiteY0" fmla="*/ 0 h 739775"/>
                    <a:gd name="connsiteX1" fmla="*/ 459528 w 2668043"/>
                    <a:gd name="connsiteY1" fmla="*/ 0 h 739775"/>
                    <a:gd name="connsiteX2" fmla="*/ 808650 w 2668043"/>
                    <a:gd name="connsiteY2" fmla="*/ 0 h 739775"/>
                    <a:gd name="connsiteX3" fmla="*/ 1148821 w 2668043"/>
                    <a:gd name="connsiteY3" fmla="*/ 0 h 739775"/>
                    <a:gd name="connsiteX4" fmla="*/ 2633872 w 2668043"/>
                    <a:gd name="connsiteY4" fmla="*/ 0 h 739775"/>
                    <a:gd name="connsiteX5" fmla="*/ 2668041 w 2668043"/>
                    <a:gd name="connsiteY5" fmla="*/ 6898 h 739775"/>
                    <a:gd name="connsiteX6" fmla="*/ 2611273 w 2668043"/>
                    <a:gd name="connsiteY6" fmla="*/ 24520 h 739775"/>
                    <a:gd name="connsiteX7" fmla="*/ 2382348 w 2668043"/>
                    <a:gd name="connsiteY7" fmla="*/ 369887 h 739775"/>
                    <a:gd name="connsiteX8" fmla="*/ 2611273 w 2668043"/>
                    <a:gd name="connsiteY8" fmla="*/ 715254 h 739775"/>
                    <a:gd name="connsiteX9" fmla="*/ 2668043 w 2668043"/>
                    <a:gd name="connsiteY9" fmla="*/ 732877 h 739775"/>
                    <a:gd name="connsiteX10" fmla="*/ 2633872 w 2668043"/>
                    <a:gd name="connsiteY10" fmla="*/ 739775 h 739775"/>
                    <a:gd name="connsiteX11" fmla="*/ 1148821 w 2668043"/>
                    <a:gd name="connsiteY11" fmla="*/ 739775 h 739775"/>
                    <a:gd name="connsiteX12" fmla="*/ 459528 w 2668043"/>
                    <a:gd name="connsiteY12" fmla="*/ 739775 h 739775"/>
                    <a:gd name="connsiteX13" fmla="*/ 123298 w 2668043"/>
                    <a:gd name="connsiteY13" fmla="*/ 739775 h 739775"/>
                    <a:gd name="connsiteX14" fmla="*/ 0 w 2668043"/>
                    <a:gd name="connsiteY14" fmla="*/ 616477 h 739775"/>
                    <a:gd name="connsiteX15" fmla="*/ 0 w 2668043"/>
                    <a:gd name="connsiteY15" fmla="*/ 308240 h 739775"/>
                    <a:gd name="connsiteX16" fmla="*/ 0 w 2668043"/>
                    <a:gd name="connsiteY16" fmla="*/ 123298 h 739775"/>
                    <a:gd name="connsiteX17" fmla="*/ 123298 w 2668043"/>
                    <a:gd name="connsiteY17" fmla="*/ 0 h 739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668043" h="739775">
                      <a:moveTo>
                        <a:pt x="123298" y="0"/>
                      </a:moveTo>
                      <a:lnTo>
                        <a:pt x="459528" y="0"/>
                      </a:lnTo>
                      <a:lnTo>
                        <a:pt x="808650" y="0"/>
                      </a:lnTo>
                      <a:lnTo>
                        <a:pt x="1148821" y="0"/>
                      </a:lnTo>
                      <a:lnTo>
                        <a:pt x="2633872" y="0"/>
                      </a:lnTo>
                      <a:lnTo>
                        <a:pt x="2668041" y="6898"/>
                      </a:lnTo>
                      <a:lnTo>
                        <a:pt x="2611273" y="24520"/>
                      </a:lnTo>
                      <a:cubicBezTo>
                        <a:pt x="2476744" y="81422"/>
                        <a:pt x="2382348" y="214631"/>
                        <a:pt x="2382348" y="369887"/>
                      </a:cubicBezTo>
                      <a:cubicBezTo>
                        <a:pt x="2382348" y="525143"/>
                        <a:pt x="2476744" y="658353"/>
                        <a:pt x="2611273" y="715254"/>
                      </a:cubicBezTo>
                      <a:lnTo>
                        <a:pt x="2668043" y="732877"/>
                      </a:lnTo>
                      <a:lnTo>
                        <a:pt x="2633872" y="739775"/>
                      </a:lnTo>
                      <a:lnTo>
                        <a:pt x="1148821" y="739775"/>
                      </a:lnTo>
                      <a:lnTo>
                        <a:pt x="459528" y="739775"/>
                      </a:lnTo>
                      <a:lnTo>
                        <a:pt x="123298" y="739775"/>
                      </a:lnTo>
                      <a:cubicBezTo>
                        <a:pt x="55202" y="739775"/>
                        <a:pt x="0" y="684573"/>
                        <a:pt x="0" y="616477"/>
                      </a:cubicBezTo>
                      <a:lnTo>
                        <a:pt x="0" y="308240"/>
                      </a:lnTo>
                      <a:lnTo>
                        <a:pt x="0" y="123298"/>
                      </a:lnTo>
                      <a:cubicBezTo>
                        <a:pt x="0" y="55202"/>
                        <a:pt x="55202" y="0"/>
                        <a:pt x="123298" y="0"/>
                      </a:cubicBezTo>
                      <a:close/>
                    </a:path>
                  </a:pathLst>
                </a:custGeom>
                <a:solidFill>
                  <a:schemeClr val="bg1">
                    <a:lumMod val="95000"/>
                  </a:schemeClr>
                </a:solidFill>
                <a:ln>
                  <a:solidFill>
                    <a:srgbClr val="168489"/>
                  </a:solidFill>
                </a:ln>
              </p:spPr>
              <p:style>
                <a:lnRef idx="2">
                  <a:schemeClr val="accent1">
                    <a:shade val="15000"/>
                  </a:schemeClr>
                </a:lnRef>
                <a:fillRef idx="1">
                  <a:schemeClr val="accent1"/>
                </a:fillRef>
                <a:effectRef idx="0">
                  <a:schemeClr val="accent1"/>
                </a:effectRef>
                <a:fontRef idx="minor">
                  <a:schemeClr val="lt1"/>
                </a:fontRef>
              </p:style>
              <p:txBody>
                <a:bodyPr wrap="square" rtlCol="1" anchor="ctr">
                  <a:noAutofit/>
                </a:bodyPr>
                <a:lstStyle/>
                <a:p>
                  <a:endParaRPr lang="en-US" sz="3200"/>
                </a:p>
              </p:txBody>
            </p:sp>
          </p:grpSp>
          <p:sp>
            <p:nvSpPr>
              <p:cNvPr id="28" name="مربع نص 288">
                <a:extLst>
                  <a:ext uri="{FF2B5EF4-FFF2-40B4-BE49-F238E27FC236}">
                    <a16:creationId xmlns:a16="http://schemas.microsoft.com/office/drawing/2014/main" id="{1473542F-21DE-5F79-1AEF-ABF2EF3FB108}"/>
                  </a:ext>
                </a:extLst>
              </p:cNvPr>
              <p:cNvSpPr txBox="1"/>
              <p:nvPr/>
            </p:nvSpPr>
            <p:spPr>
              <a:xfrm>
                <a:off x="2983812" y="191846"/>
                <a:ext cx="2318473" cy="356081"/>
              </a:xfrm>
              <a:prstGeom prst="rect">
                <a:avLst/>
              </a:prstGeom>
              <a:noFill/>
            </p:spPr>
            <p:txBody>
              <a:bodyPr wrap="square" rtlCol="1">
                <a:spAutoFit/>
              </a:bodyPr>
              <a:lstStyle/>
              <a:p>
                <a:pPr algn="just" rtl="1">
                  <a:lnSpc>
                    <a:spcPct val="115000"/>
                  </a:lnSpc>
                </a:pPr>
                <a:r>
                  <a:rPr lang="ar-SY" sz="32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الالتزام بالمعايير المهنية</a:t>
                </a:r>
                <a:endParaRPr lang="en-US"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
          <p:nvSpPr>
            <p:cNvPr id="19" name="TextBox 6">
              <a:extLst>
                <a:ext uri="{FF2B5EF4-FFF2-40B4-BE49-F238E27FC236}">
                  <a16:creationId xmlns:a16="http://schemas.microsoft.com/office/drawing/2014/main" id="{A1688577-FED1-E3B3-E4D7-142A733F5017}"/>
                </a:ext>
              </a:extLst>
            </p:cNvPr>
            <p:cNvSpPr txBox="1"/>
            <p:nvPr/>
          </p:nvSpPr>
          <p:spPr>
            <a:xfrm>
              <a:off x="10459948" y="1513433"/>
              <a:ext cx="1389911" cy="1086965"/>
            </a:xfrm>
            <a:prstGeom prst="rect">
              <a:avLst/>
            </a:prstGeom>
            <a:noFill/>
          </p:spPr>
          <p:txBody>
            <a:bodyPr wrap="square" rtlCol="0">
              <a:spAutoFit/>
            </a:bodyPr>
            <a:lstStyle/>
            <a:p>
              <a:pPr algn="ctr" rtl="1">
                <a:lnSpc>
                  <a:spcPct val="115000"/>
                </a:lnSpc>
              </a:pPr>
              <a:r>
                <a:rPr lang="en-GB" sz="6000" b="1" kern="1200" dirty="0">
                  <a:solidFill>
                    <a:srgbClr val="168489"/>
                  </a:solidFill>
                  <a:effectLst/>
                  <a:latin typeface="Calibri" panose="020F0502020204030204" pitchFamily="34" charset="0"/>
                  <a:ea typeface="Calibri" panose="020F0502020204030204" pitchFamily="34" charset="0"/>
                  <a:cs typeface="Activist Light"/>
                </a:rPr>
                <a:t>01</a:t>
              </a:r>
              <a:endParaRPr lang="en-US" sz="60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63" name="Group 62">
            <a:extLst>
              <a:ext uri="{FF2B5EF4-FFF2-40B4-BE49-F238E27FC236}">
                <a16:creationId xmlns:a16="http://schemas.microsoft.com/office/drawing/2014/main" id="{C618C776-DC4E-3150-CEEE-8C77875C5B90}"/>
              </a:ext>
            </a:extLst>
          </p:cNvPr>
          <p:cNvGrpSpPr/>
          <p:nvPr/>
        </p:nvGrpSpPr>
        <p:grpSpPr>
          <a:xfrm>
            <a:off x="6158452" y="2878800"/>
            <a:ext cx="5691407" cy="1329994"/>
            <a:chOff x="6158452" y="2878800"/>
            <a:chExt cx="5691407" cy="1329994"/>
          </a:xfrm>
        </p:grpSpPr>
        <p:grpSp>
          <p:nvGrpSpPr>
            <p:cNvPr id="15" name="مجموعة 296">
              <a:extLst>
                <a:ext uri="{FF2B5EF4-FFF2-40B4-BE49-F238E27FC236}">
                  <a16:creationId xmlns:a16="http://schemas.microsoft.com/office/drawing/2014/main" id="{431A2717-0A90-2E27-C81C-FCDFE94A74B7}"/>
                </a:ext>
              </a:extLst>
            </p:cNvPr>
            <p:cNvGrpSpPr/>
            <p:nvPr/>
          </p:nvGrpSpPr>
          <p:grpSpPr>
            <a:xfrm>
              <a:off x="6158452" y="2878800"/>
              <a:ext cx="5617415" cy="1329994"/>
              <a:chOff x="2984106" y="753783"/>
              <a:chExt cx="3124348" cy="739775"/>
            </a:xfrm>
          </p:grpSpPr>
          <p:grpSp>
            <p:nvGrpSpPr>
              <p:cNvPr id="35" name="مجموعة 297">
                <a:extLst>
                  <a:ext uri="{FF2B5EF4-FFF2-40B4-BE49-F238E27FC236}">
                    <a16:creationId xmlns:a16="http://schemas.microsoft.com/office/drawing/2014/main" id="{2B3BFD6B-BFA4-934C-5638-63E088DDDF12}"/>
                  </a:ext>
                </a:extLst>
              </p:cNvPr>
              <p:cNvGrpSpPr/>
              <p:nvPr/>
            </p:nvGrpSpPr>
            <p:grpSpPr>
              <a:xfrm>
                <a:off x="2984106" y="753783"/>
                <a:ext cx="3124348" cy="739775"/>
                <a:chOff x="2984106" y="753783"/>
                <a:chExt cx="3124348" cy="739775"/>
              </a:xfrm>
            </p:grpSpPr>
            <p:sp>
              <p:nvSpPr>
                <p:cNvPr id="37" name="شكل بيضاوي 299">
                  <a:extLst>
                    <a:ext uri="{FF2B5EF4-FFF2-40B4-BE49-F238E27FC236}">
                      <a16:creationId xmlns:a16="http://schemas.microsoft.com/office/drawing/2014/main" id="{08719867-F565-2BC5-6E32-876232C138E5}"/>
                    </a:ext>
                  </a:extLst>
                </p:cNvPr>
                <p:cNvSpPr/>
                <p:nvPr/>
              </p:nvSpPr>
              <p:spPr>
                <a:xfrm>
                  <a:off x="5440106" y="789496"/>
                  <a:ext cx="668348" cy="668348"/>
                </a:xfrm>
                <a:prstGeom prst="ellipse">
                  <a:avLst/>
                </a:prstGeom>
                <a:noFill/>
                <a:ln w="19050">
                  <a:solidFill>
                    <a:srgbClr val="168489"/>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endParaRPr lang="en-US" sz="3200"/>
                </a:p>
              </p:txBody>
            </p:sp>
            <p:sp>
              <p:nvSpPr>
                <p:cNvPr id="38" name="شكل حر: شكل 300">
                  <a:extLst>
                    <a:ext uri="{FF2B5EF4-FFF2-40B4-BE49-F238E27FC236}">
                      <a16:creationId xmlns:a16="http://schemas.microsoft.com/office/drawing/2014/main" id="{1C956F8A-E053-8EBF-E16A-CF129B45C46D}"/>
                    </a:ext>
                  </a:extLst>
                </p:cNvPr>
                <p:cNvSpPr/>
                <p:nvPr/>
              </p:nvSpPr>
              <p:spPr>
                <a:xfrm>
                  <a:off x="2984106" y="753783"/>
                  <a:ext cx="2668043" cy="739775"/>
                </a:xfrm>
                <a:custGeom>
                  <a:avLst/>
                  <a:gdLst>
                    <a:gd name="connsiteX0" fmla="*/ 123298 w 2668043"/>
                    <a:gd name="connsiteY0" fmla="*/ 0 h 739775"/>
                    <a:gd name="connsiteX1" fmla="*/ 459528 w 2668043"/>
                    <a:gd name="connsiteY1" fmla="*/ 0 h 739775"/>
                    <a:gd name="connsiteX2" fmla="*/ 808650 w 2668043"/>
                    <a:gd name="connsiteY2" fmla="*/ 0 h 739775"/>
                    <a:gd name="connsiteX3" fmla="*/ 1148821 w 2668043"/>
                    <a:gd name="connsiteY3" fmla="*/ 0 h 739775"/>
                    <a:gd name="connsiteX4" fmla="*/ 2633872 w 2668043"/>
                    <a:gd name="connsiteY4" fmla="*/ 0 h 739775"/>
                    <a:gd name="connsiteX5" fmla="*/ 2668041 w 2668043"/>
                    <a:gd name="connsiteY5" fmla="*/ 6898 h 739775"/>
                    <a:gd name="connsiteX6" fmla="*/ 2611273 w 2668043"/>
                    <a:gd name="connsiteY6" fmla="*/ 24520 h 739775"/>
                    <a:gd name="connsiteX7" fmla="*/ 2382348 w 2668043"/>
                    <a:gd name="connsiteY7" fmla="*/ 369887 h 739775"/>
                    <a:gd name="connsiteX8" fmla="*/ 2611273 w 2668043"/>
                    <a:gd name="connsiteY8" fmla="*/ 715254 h 739775"/>
                    <a:gd name="connsiteX9" fmla="*/ 2668043 w 2668043"/>
                    <a:gd name="connsiteY9" fmla="*/ 732877 h 739775"/>
                    <a:gd name="connsiteX10" fmla="*/ 2633872 w 2668043"/>
                    <a:gd name="connsiteY10" fmla="*/ 739775 h 739775"/>
                    <a:gd name="connsiteX11" fmla="*/ 1148821 w 2668043"/>
                    <a:gd name="connsiteY11" fmla="*/ 739775 h 739775"/>
                    <a:gd name="connsiteX12" fmla="*/ 459528 w 2668043"/>
                    <a:gd name="connsiteY12" fmla="*/ 739775 h 739775"/>
                    <a:gd name="connsiteX13" fmla="*/ 123298 w 2668043"/>
                    <a:gd name="connsiteY13" fmla="*/ 739775 h 739775"/>
                    <a:gd name="connsiteX14" fmla="*/ 0 w 2668043"/>
                    <a:gd name="connsiteY14" fmla="*/ 616477 h 739775"/>
                    <a:gd name="connsiteX15" fmla="*/ 0 w 2668043"/>
                    <a:gd name="connsiteY15" fmla="*/ 308240 h 739775"/>
                    <a:gd name="connsiteX16" fmla="*/ 0 w 2668043"/>
                    <a:gd name="connsiteY16" fmla="*/ 123298 h 739775"/>
                    <a:gd name="connsiteX17" fmla="*/ 123298 w 2668043"/>
                    <a:gd name="connsiteY17" fmla="*/ 0 h 739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668043" h="739775">
                      <a:moveTo>
                        <a:pt x="123298" y="0"/>
                      </a:moveTo>
                      <a:lnTo>
                        <a:pt x="459528" y="0"/>
                      </a:lnTo>
                      <a:lnTo>
                        <a:pt x="808650" y="0"/>
                      </a:lnTo>
                      <a:lnTo>
                        <a:pt x="1148821" y="0"/>
                      </a:lnTo>
                      <a:lnTo>
                        <a:pt x="2633872" y="0"/>
                      </a:lnTo>
                      <a:lnTo>
                        <a:pt x="2668041" y="6898"/>
                      </a:lnTo>
                      <a:lnTo>
                        <a:pt x="2611273" y="24520"/>
                      </a:lnTo>
                      <a:cubicBezTo>
                        <a:pt x="2476744" y="81422"/>
                        <a:pt x="2382348" y="214631"/>
                        <a:pt x="2382348" y="369887"/>
                      </a:cubicBezTo>
                      <a:cubicBezTo>
                        <a:pt x="2382348" y="525143"/>
                        <a:pt x="2476744" y="658353"/>
                        <a:pt x="2611273" y="715254"/>
                      </a:cubicBezTo>
                      <a:lnTo>
                        <a:pt x="2668043" y="732877"/>
                      </a:lnTo>
                      <a:lnTo>
                        <a:pt x="2633872" y="739775"/>
                      </a:lnTo>
                      <a:lnTo>
                        <a:pt x="1148821" y="739775"/>
                      </a:lnTo>
                      <a:lnTo>
                        <a:pt x="459528" y="739775"/>
                      </a:lnTo>
                      <a:lnTo>
                        <a:pt x="123298" y="739775"/>
                      </a:lnTo>
                      <a:cubicBezTo>
                        <a:pt x="55202" y="739775"/>
                        <a:pt x="0" y="684573"/>
                        <a:pt x="0" y="616477"/>
                      </a:cubicBezTo>
                      <a:lnTo>
                        <a:pt x="0" y="308240"/>
                      </a:lnTo>
                      <a:lnTo>
                        <a:pt x="0" y="123298"/>
                      </a:lnTo>
                      <a:cubicBezTo>
                        <a:pt x="0" y="55202"/>
                        <a:pt x="55202" y="0"/>
                        <a:pt x="123298" y="0"/>
                      </a:cubicBezTo>
                      <a:close/>
                    </a:path>
                  </a:pathLst>
                </a:custGeom>
                <a:solidFill>
                  <a:schemeClr val="bg1">
                    <a:lumMod val="95000"/>
                  </a:schemeClr>
                </a:solidFill>
                <a:ln>
                  <a:solidFill>
                    <a:srgbClr val="168489"/>
                  </a:solidFill>
                </a:ln>
              </p:spPr>
              <p:style>
                <a:lnRef idx="2">
                  <a:schemeClr val="accent1">
                    <a:shade val="15000"/>
                  </a:schemeClr>
                </a:lnRef>
                <a:fillRef idx="1">
                  <a:schemeClr val="accent1"/>
                </a:fillRef>
                <a:effectRef idx="0">
                  <a:schemeClr val="accent1"/>
                </a:effectRef>
                <a:fontRef idx="minor">
                  <a:schemeClr val="lt1"/>
                </a:fontRef>
              </p:style>
              <p:txBody>
                <a:bodyPr wrap="square" rtlCol="1" anchor="ctr">
                  <a:noAutofit/>
                </a:bodyPr>
                <a:lstStyle/>
                <a:p>
                  <a:endParaRPr lang="en-US" sz="3200"/>
                </a:p>
              </p:txBody>
            </p:sp>
          </p:grpSp>
          <p:sp>
            <p:nvSpPr>
              <p:cNvPr id="36" name="مربع نص 298">
                <a:extLst>
                  <a:ext uri="{FF2B5EF4-FFF2-40B4-BE49-F238E27FC236}">
                    <a16:creationId xmlns:a16="http://schemas.microsoft.com/office/drawing/2014/main" id="{2280D4F1-FB19-F1A3-0D00-6E4BBE209136}"/>
                  </a:ext>
                </a:extLst>
              </p:cNvPr>
              <p:cNvSpPr txBox="1"/>
              <p:nvPr/>
            </p:nvSpPr>
            <p:spPr>
              <a:xfrm>
                <a:off x="3072781" y="929987"/>
                <a:ext cx="2255830" cy="356081"/>
              </a:xfrm>
              <a:prstGeom prst="rect">
                <a:avLst/>
              </a:prstGeom>
              <a:noFill/>
            </p:spPr>
            <p:txBody>
              <a:bodyPr wrap="square" rtlCol="1">
                <a:spAutoFit/>
              </a:bodyPr>
              <a:lstStyle/>
              <a:p>
                <a:pPr algn="just" rtl="1">
                  <a:lnSpc>
                    <a:spcPct val="115000"/>
                  </a:lnSpc>
                </a:pPr>
                <a:r>
                  <a:rPr lang="ar-SY" sz="32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تعزيز مهارات المراجع</a:t>
                </a:r>
                <a:endParaRPr lang="en-US"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
          <p:nvSpPr>
            <p:cNvPr id="20" name="TextBox 6">
              <a:extLst>
                <a:ext uri="{FF2B5EF4-FFF2-40B4-BE49-F238E27FC236}">
                  <a16:creationId xmlns:a16="http://schemas.microsoft.com/office/drawing/2014/main" id="{743E0C92-3E82-FDEF-4DE2-83B32ABFAE6E}"/>
                </a:ext>
              </a:extLst>
            </p:cNvPr>
            <p:cNvSpPr txBox="1"/>
            <p:nvPr/>
          </p:nvSpPr>
          <p:spPr>
            <a:xfrm>
              <a:off x="10459948" y="2985994"/>
              <a:ext cx="1389911" cy="1086965"/>
            </a:xfrm>
            <a:prstGeom prst="rect">
              <a:avLst/>
            </a:prstGeom>
            <a:noFill/>
          </p:spPr>
          <p:txBody>
            <a:bodyPr wrap="square" rtlCol="0">
              <a:spAutoFit/>
            </a:bodyPr>
            <a:lstStyle/>
            <a:p>
              <a:pPr algn="ctr" rtl="0">
                <a:lnSpc>
                  <a:spcPct val="115000"/>
                </a:lnSpc>
              </a:pPr>
              <a:r>
                <a:rPr lang="en-GB" sz="6000" b="1" kern="1200">
                  <a:solidFill>
                    <a:srgbClr val="168489"/>
                  </a:solidFill>
                  <a:effectLst/>
                  <a:latin typeface="Calibri" panose="020F0502020204030204" pitchFamily="34" charset="0"/>
                  <a:ea typeface="Calibri" panose="020F0502020204030204" pitchFamily="34" charset="0"/>
                  <a:cs typeface="Activist Light"/>
                </a:rPr>
                <a:t>03</a:t>
              </a:r>
              <a:endParaRPr lang="en-US" sz="60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67" name="Group 66">
            <a:extLst>
              <a:ext uri="{FF2B5EF4-FFF2-40B4-BE49-F238E27FC236}">
                <a16:creationId xmlns:a16="http://schemas.microsoft.com/office/drawing/2014/main" id="{72A55428-DBB8-B3D0-E99A-48B086BE5C42}"/>
              </a:ext>
            </a:extLst>
          </p:cNvPr>
          <p:cNvGrpSpPr/>
          <p:nvPr/>
        </p:nvGrpSpPr>
        <p:grpSpPr>
          <a:xfrm>
            <a:off x="342141" y="1409699"/>
            <a:ext cx="5758918" cy="1329992"/>
            <a:chOff x="342141" y="1409699"/>
            <a:chExt cx="5758918" cy="1329992"/>
          </a:xfrm>
        </p:grpSpPr>
        <p:grpSp>
          <p:nvGrpSpPr>
            <p:cNvPr id="18" name="مجموعة 291">
              <a:extLst>
                <a:ext uri="{FF2B5EF4-FFF2-40B4-BE49-F238E27FC236}">
                  <a16:creationId xmlns:a16="http://schemas.microsoft.com/office/drawing/2014/main" id="{CBDF808A-E228-BCA7-F098-6D061C395BED}"/>
                </a:ext>
              </a:extLst>
            </p:cNvPr>
            <p:cNvGrpSpPr/>
            <p:nvPr/>
          </p:nvGrpSpPr>
          <p:grpSpPr>
            <a:xfrm>
              <a:off x="342141" y="1409699"/>
              <a:ext cx="5682815" cy="1329992"/>
              <a:chOff x="0" y="0"/>
              <a:chExt cx="3160723" cy="739775"/>
            </a:xfrm>
          </p:grpSpPr>
          <p:grpSp>
            <p:nvGrpSpPr>
              <p:cNvPr id="23" name="مجموعة 292">
                <a:extLst>
                  <a:ext uri="{FF2B5EF4-FFF2-40B4-BE49-F238E27FC236}">
                    <a16:creationId xmlns:a16="http://schemas.microsoft.com/office/drawing/2014/main" id="{7DC54C25-FC01-D4F8-E502-D14078A13E31}"/>
                  </a:ext>
                </a:extLst>
              </p:cNvPr>
              <p:cNvGrpSpPr/>
              <p:nvPr/>
            </p:nvGrpSpPr>
            <p:grpSpPr>
              <a:xfrm>
                <a:off x="36375" y="0"/>
                <a:ext cx="3124348" cy="739775"/>
                <a:chOff x="36375" y="0"/>
                <a:chExt cx="3124348" cy="739775"/>
              </a:xfrm>
            </p:grpSpPr>
            <p:sp>
              <p:nvSpPr>
                <p:cNvPr id="25" name="شكل بيضاوي 294">
                  <a:extLst>
                    <a:ext uri="{FF2B5EF4-FFF2-40B4-BE49-F238E27FC236}">
                      <a16:creationId xmlns:a16="http://schemas.microsoft.com/office/drawing/2014/main" id="{18D7F871-F5B4-2D11-FF65-D465B6918974}"/>
                    </a:ext>
                  </a:extLst>
                </p:cNvPr>
                <p:cNvSpPr/>
                <p:nvPr/>
              </p:nvSpPr>
              <p:spPr>
                <a:xfrm>
                  <a:off x="2492375" y="35713"/>
                  <a:ext cx="668348" cy="668348"/>
                </a:xfrm>
                <a:prstGeom prst="ellipse">
                  <a:avLst/>
                </a:prstGeom>
                <a:noFill/>
                <a:ln w="19050">
                  <a:solidFill>
                    <a:srgbClr val="168489"/>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endParaRPr lang="en-US" sz="3200"/>
                </a:p>
              </p:txBody>
            </p:sp>
            <p:sp>
              <p:nvSpPr>
                <p:cNvPr id="26" name="شكل حر: شكل 295">
                  <a:extLst>
                    <a:ext uri="{FF2B5EF4-FFF2-40B4-BE49-F238E27FC236}">
                      <a16:creationId xmlns:a16="http://schemas.microsoft.com/office/drawing/2014/main" id="{D4E23FBF-6579-3176-6598-5474A16701DC}"/>
                    </a:ext>
                  </a:extLst>
                </p:cNvPr>
                <p:cNvSpPr/>
                <p:nvPr/>
              </p:nvSpPr>
              <p:spPr>
                <a:xfrm>
                  <a:off x="36375" y="0"/>
                  <a:ext cx="2668043" cy="739775"/>
                </a:xfrm>
                <a:custGeom>
                  <a:avLst/>
                  <a:gdLst>
                    <a:gd name="connsiteX0" fmla="*/ 123298 w 2668043"/>
                    <a:gd name="connsiteY0" fmla="*/ 0 h 739775"/>
                    <a:gd name="connsiteX1" fmla="*/ 459528 w 2668043"/>
                    <a:gd name="connsiteY1" fmla="*/ 0 h 739775"/>
                    <a:gd name="connsiteX2" fmla="*/ 808650 w 2668043"/>
                    <a:gd name="connsiteY2" fmla="*/ 0 h 739775"/>
                    <a:gd name="connsiteX3" fmla="*/ 1148821 w 2668043"/>
                    <a:gd name="connsiteY3" fmla="*/ 0 h 739775"/>
                    <a:gd name="connsiteX4" fmla="*/ 2633872 w 2668043"/>
                    <a:gd name="connsiteY4" fmla="*/ 0 h 739775"/>
                    <a:gd name="connsiteX5" fmla="*/ 2668041 w 2668043"/>
                    <a:gd name="connsiteY5" fmla="*/ 6898 h 739775"/>
                    <a:gd name="connsiteX6" fmla="*/ 2611273 w 2668043"/>
                    <a:gd name="connsiteY6" fmla="*/ 24520 h 739775"/>
                    <a:gd name="connsiteX7" fmla="*/ 2382348 w 2668043"/>
                    <a:gd name="connsiteY7" fmla="*/ 369887 h 739775"/>
                    <a:gd name="connsiteX8" fmla="*/ 2611273 w 2668043"/>
                    <a:gd name="connsiteY8" fmla="*/ 715254 h 739775"/>
                    <a:gd name="connsiteX9" fmla="*/ 2668043 w 2668043"/>
                    <a:gd name="connsiteY9" fmla="*/ 732877 h 739775"/>
                    <a:gd name="connsiteX10" fmla="*/ 2633872 w 2668043"/>
                    <a:gd name="connsiteY10" fmla="*/ 739775 h 739775"/>
                    <a:gd name="connsiteX11" fmla="*/ 1148821 w 2668043"/>
                    <a:gd name="connsiteY11" fmla="*/ 739775 h 739775"/>
                    <a:gd name="connsiteX12" fmla="*/ 459528 w 2668043"/>
                    <a:gd name="connsiteY12" fmla="*/ 739775 h 739775"/>
                    <a:gd name="connsiteX13" fmla="*/ 123298 w 2668043"/>
                    <a:gd name="connsiteY13" fmla="*/ 739775 h 739775"/>
                    <a:gd name="connsiteX14" fmla="*/ 0 w 2668043"/>
                    <a:gd name="connsiteY14" fmla="*/ 616477 h 739775"/>
                    <a:gd name="connsiteX15" fmla="*/ 0 w 2668043"/>
                    <a:gd name="connsiteY15" fmla="*/ 308240 h 739775"/>
                    <a:gd name="connsiteX16" fmla="*/ 0 w 2668043"/>
                    <a:gd name="connsiteY16" fmla="*/ 123298 h 739775"/>
                    <a:gd name="connsiteX17" fmla="*/ 123298 w 2668043"/>
                    <a:gd name="connsiteY17" fmla="*/ 0 h 739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668043" h="739775">
                      <a:moveTo>
                        <a:pt x="123298" y="0"/>
                      </a:moveTo>
                      <a:lnTo>
                        <a:pt x="459528" y="0"/>
                      </a:lnTo>
                      <a:lnTo>
                        <a:pt x="808650" y="0"/>
                      </a:lnTo>
                      <a:lnTo>
                        <a:pt x="1148821" y="0"/>
                      </a:lnTo>
                      <a:lnTo>
                        <a:pt x="2633872" y="0"/>
                      </a:lnTo>
                      <a:lnTo>
                        <a:pt x="2668041" y="6898"/>
                      </a:lnTo>
                      <a:lnTo>
                        <a:pt x="2611273" y="24520"/>
                      </a:lnTo>
                      <a:cubicBezTo>
                        <a:pt x="2476744" y="81422"/>
                        <a:pt x="2382348" y="214631"/>
                        <a:pt x="2382348" y="369887"/>
                      </a:cubicBezTo>
                      <a:cubicBezTo>
                        <a:pt x="2382348" y="525143"/>
                        <a:pt x="2476744" y="658353"/>
                        <a:pt x="2611273" y="715254"/>
                      </a:cubicBezTo>
                      <a:lnTo>
                        <a:pt x="2668043" y="732877"/>
                      </a:lnTo>
                      <a:lnTo>
                        <a:pt x="2633872" y="739775"/>
                      </a:lnTo>
                      <a:lnTo>
                        <a:pt x="1148821" y="739775"/>
                      </a:lnTo>
                      <a:lnTo>
                        <a:pt x="459528" y="739775"/>
                      </a:lnTo>
                      <a:lnTo>
                        <a:pt x="123298" y="739775"/>
                      </a:lnTo>
                      <a:cubicBezTo>
                        <a:pt x="55202" y="739775"/>
                        <a:pt x="0" y="684573"/>
                        <a:pt x="0" y="616477"/>
                      </a:cubicBezTo>
                      <a:lnTo>
                        <a:pt x="0" y="308240"/>
                      </a:lnTo>
                      <a:lnTo>
                        <a:pt x="0" y="123298"/>
                      </a:lnTo>
                      <a:cubicBezTo>
                        <a:pt x="0" y="55202"/>
                        <a:pt x="55202" y="0"/>
                        <a:pt x="123298" y="0"/>
                      </a:cubicBezTo>
                      <a:close/>
                    </a:path>
                  </a:pathLst>
                </a:custGeom>
                <a:solidFill>
                  <a:schemeClr val="bg1">
                    <a:lumMod val="95000"/>
                  </a:schemeClr>
                </a:solidFill>
                <a:ln>
                  <a:solidFill>
                    <a:srgbClr val="168489"/>
                  </a:solidFill>
                </a:ln>
              </p:spPr>
              <p:style>
                <a:lnRef idx="2">
                  <a:schemeClr val="accent1">
                    <a:shade val="15000"/>
                  </a:schemeClr>
                </a:lnRef>
                <a:fillRef idx="1">
                  <a:schemeClr val="accent1"/>
                </a:fillRef>
                <a:effectRef idx="0">
                  <a:schemeClr val="accent1"/>
                </a:effectRef>
                <a:fontRef idx="minor">
                  <a:schemeClr val="lt1"/>
                </a:fontRef>
              </p:style>
              <p:txBody>
                <a:bodyPr wrap="square" rtlCol="1" anchor="ctr">
                  <a:noAutofit/>
                </a:bodyPr>
                <a:lstStyle/>
                <a:p>
                  <a:endParaRPr lang="en-US" sz="3200"/>
                </a:p>
              </p:txBody>
            </p:sp>
          </p:grpSp>
          <p:sp>
            <p:nvSpPr>
              <p:cNvPr id="24" name="مربع نص 293">
                <a:extLst>
                  <a:ext uri="{FF2B5EF4-FFF2-40B4-BE49-F238E27FC236}">
                    <a16:creationId xmlns:a16="http://schemas.microsoft.com/office/drawing/2014/main" id="{07353DB6-FC4A-C94B-15FB-B837B525BE2E}"/>
                  </a:ext>
                </a:extLst>
              </p:cNvPr>
              <p:cNvSpPr txBox="1"/>
              <p:nvPr/>
            </p:nvSpPr>
            <p:spPr>
              <a:xfrm>
                <a:off x="0" y="207489"/>
                <a:ext cx="2368725" cy="356081"/>
              </a:xfrm>
              <a:prstGeom prst="rect">
                <a:avLst/>
              </a:prstGeom>
              <a:noFill/>
            </p:spPr>
            <p:txBody>
              <a:bodyPr wrap="square" rtlCol="1">
                <a:spAutoFit/>
              </a:bodyPr>
              <a:lstStyle/>
              <a:p>
                <a:pPr algn="just" rtl="1">
                  <a:lnSpc>
                    <a:spcPct val="115000"/>
                  </a:lnSpc>
                </a:pPr>
                <a:r>
                  <a:rPr lang="ar-SY"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استخدام التكنولوجيا في المراجعة</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
          <p:nvSpPr>
            <p:cNvPr id="21" name="TextBox 6">
              <a:extLst>
                <a:ext uri="{FF2B5EF4-FFF2-40B4-BE49-F238E27FC236}">
                  <a16:creationId xmlns:a16="http://schemas.microsoft.com/office/drawing/2014/main" id="{F64AF4DB-DDBB-6B4B-958C-20AEB8F82D48}"/>
                </a:ext>
              </a:extLst>
            </p:cNvPr>
            <p:cNvSpPr txBox="1"/>
            <p:nvPr/>
          </p:nvSpPr>
          <p:spPr>
            <a:xfrm>
              <a:off x="4711148" y="1513433"/>
              <a:ext cx="1389911" cy="1086965"/>
            </a:xfrm>
            <a:prstGeom prst="rect">
              <a:avLst/>
            </a:prstGeom>
            <a:noFill/>
          </p:spPr>
          <p:txBody>
            <a:bodyPr wrap="square" rtlCol="0">
              <a:spAutoFit/>
            </a:bodyPr>
            <a:lstStyle/>
            <a:p>
              <a:pPr algn="ctr" rtl="1">
                <a:lnSpc>
                  <a:spcPct val="115000"/>
                </a:lnSpc>
              </a:pPr>
              <a:r>
                <a:rPr lang="en-GB" sz="6000" b="1" kern="1200">
                  <a:solidFill>
                    <a:srgbClr val="168489"/>
                  </a:solidFill>
                  <a:effectLst/>
                  <a:latin typeface="Calibri" panose="020F0502020204030204" pitchFamily="34" charset="0"/>
                  <a:ea typeface="Calibri" panose="020F0502020204030204" pitchFamily="34" charset="0"/>
                  <a:cs typeface="Activist Light"/>
                </a:rPr>
                <a:t>02</a:t>
              </a:r>
              <a:endParaRPr lang="en-US" sz="60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66" name="Group 65">
            <a:extLst>
              <a:ext uri="{FF2B5EF4-FFF2-40B4-BE49-F238E27FC236}">
                <a16:creationId xmlns:a16="http://schemas.microsoft.com/office/drawing/2014/main" id="{060B8284-17DF-1A68-BE58-F7014D9E7861}"/>
              </a:ext>
            </a:extLst>
          </p:cNvPr>
          <p:cNvGrpSpPr/>
          <p:nvPr/>
        </p:nvGrpSpPr>
        <p:grpSpPr>
          <a:xfrm>
            <a:off x="407541" y="2878795"/>
            <a:ext cx="5693518" cy="1329992"/>
            <a:chOff x="407541" y="2878795"/>
            <a:chExt cx="5693518" cy="1329992"/>
          </a:xfrm>
        </p:grpSpPr>
        <p:grpSp>
          <p:nvGrpSpPr>
            <p:cNvPr id="16" name="مجموعة 301">
              <a:extLst>
                <a:ext uri="{FF2B5EF4-FFF2-40B4-BE49-F238E27FC236}">
                  <a16:creationId xmlns:a16="http://schemas.microsoft.com/office/drawing/2014/main" id="{4BF06D71-D2C2-0618-C45D-F7418F4F689E}"/>
                </a:ext>
              </a:extLst>
            </p:cNvPr>
            <p:cNvGrpSpPr/>
            <p:nvPr/>
          </p:nvGrpSpPr>
          <p:grpSpPr>
            <a:xfrm>
              <a:off x="407541" y="2878795"/>
              <a:ext cx="5617415" cy="1329992"/>
              <a:chOff x="33554" y="753780"/>
              <a:chExt cx="3124348" cy="739775"/>
            </a:xfrm>
          </p:grpSpPr>
          <p:grpSp>
            <p:nvGrpSpPr>
              <p:cNvPr id="31" name="مجموعة 302">
                <a:extLst>
                  <a:ext uri="{FF2B5EF4-FFF2-40B4-BE49-F238E27FC236}">
                    <a16:creationId xmlns:a16="http://schemas.microsoft.com/office/drawing/2014/main" id="{06FED04B-1C05-1832-7C35-5AF87F57A0D2}"/>
                  </a:ext>
                </a:extLst>
              </p:cNvPr>
              <p:cNvGrpSpPr/>
              <p:nvPr/>
            </p:nvGrpSpPr>
            <p:grpSpPr>
              <a:xfrm>
                <a:off x="33554" y="753780"/>
                <a:ext cx="3124348" cy="739775"/>
                <a:chOff x="33554" y="753780"/>
                <a:chExt cx="3124348" cy="739775"/>
              </a:xfrm>
            </p:grpSpPr>
            <p:sp>
              <p:nvSpPr>
                <p:cNvPr id="33" name="شكل بيضاوي 304">
                  <a:extLst>
                    <a:ext uri="{FF2B5EF4-FFF2-40B4-BE49-F238E27FC236}">
                      <a16:creationId xmlns:a16="http://schemas.microsoft.com/office/drawing/2014/main" id="{465C5676-58A8-455E-0C22-195D473B59C3}"/>
                    </a:ext>
                  </a:extLst>
                </p:cNvPr>
                <p:cNvSpPr/>
                <p:nvPr/>
              </p:nvSpPr>
              <p:spPr>
                <a:xfrm>
                  <a:off x="2489554" y="789493"/>
                  <a:ext cx="668348" cy="668348"/>
                </a:xfrm>
                <a:prstGeom prst="ellipse">
                  <a:avLst/>
                </a:prstGeom>
                <a:noFill/>
                <a:ln w="19050">
                  <a:solidFill>
                    <a:srgbClr val="168489"/>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endParaRPr lang="en-US" sz="3200"/>
                </a:p>
              </p:txBody>
            </p:sp>
            <p:sp>
              <p:nvSpPr>
                <p:cNvPr id="34" name="شكل حر: شكل 305">
                  <a:extLst>
                    <a:ext uri="{FF2B5EF4-FFF2-40B4-BE49-F238E27FC236}">
                      <a16:creationId xmlns:a16="http://schemas.microsoft.com/office/drawing/2014/main" id="{8F0C2A9E-F732-99BE-2B38-56ED247B4D8A}"/>
                    </a:ext>
                  </a:extLst>
                </p:cNvPr>
                <p:cNvSpPr/>
                <p:nvPr/>
              </p:nvSpPr>
              <p:spPr>
                <a:xfrm>
                  <a:off x="33554" y="753780"/>
                  <a:ext cx="2668043" cy="739775"/>
                </a:xfrm>
                <a:custGeom>
                  <a:avLst/>
                  <a:gdLst>
                    <a:gd name="connsiteX0" fmla="*/ 123298 w 2668043"/>
                    <a:gd name="connsiteY0" fmla="*/ 0 h 739775"/>
                    <a:gd name="connsiteX1" fmla="*/ 459528 w 2668043"/>
                    <a:gd name="connsiteY1" fmla="*/ 0 h 739775"/>
                    <a:gd name="connsiteX2" fmla="*/ 808650 w 2668043"/>
                    <a:gd name="connsiteY2" fmla="*/ 0 h 739775"/>
                    <a:gd name="connsiteX3" fmla="*/ 1148821 w 2668043"/>
                    <a:gd name="connsiteY3" fmla="*/ 0 h 739775"/>
                    <a:gd name="connsiteX4" fmla="*/ 2633872 w 2668043"/>
                    <a:gd name="connsiteY4" fmla="*/ 0 h 739775"/>
                    <a:gd name="connsiteX5" fmla="*/ 2668041 w 2668043"/>
                    <a:gd name="connsiteY5" fmla="*/ 6898 h 739775"/>
                    <a:gd name="connsiteX6" fmla="*/ 2611273 w 2668043"/>
                    <a:gd name="connsiteY6" fmla="*/ 24520 h 739775"/>
                    <a:gd name="connsiteX7" fmla="*/ 2382348 w 2668043"/>
                    <a:gd name="connsiteY7" fmla="*/ 369887 h 739775"/>
                    <a:gd name="connsiteX8" fmla="*/ 2611273 w 2668043"/>
                    <a:gd name="connsiteY8" fmla="*/ 715254 h 739775"/>
                    <a:gd name="connsiteX9" fmla="*/ 2668043 w 2668043"/>
                    <a:gd name="connsiteY9" fmla="*/ 732877 h 739775"/>
                    <a:gd name="connsiteX10" fmla="*/ 2633872 w 2668043"/>
                    <a:gd name="connsiteY10" fmla="*/ 739775 h 739775"/>
                    <a:gd name="connsiteX11" fmla="*/ 1148821 w 2668043"/>
                    <a:gd name="connsiteY11" fmla="*/ 739775 h 739775"/>
                    <a:gd name="connsiteX12" fmla="*/ 459528 w 2668043"/>
                    <a:gd name="connsiteY12" fmla="*/ 739775 h 739775"/>
                    <a:gd name="connsiteX13" fmla="*/ 123298 w 2668043"/>
                    <a:gd name="connsiteY13" fmla="*/ 739775 h 739775"/>
                    <a:gd name="connsiteX14" fmla="*/ 0 w 2668043"/>
                    <a:gd name="connsiteY14" fmla="*/ 616477 h 739775"/>
                    <a:gd name="connsiteX15" fmla="*/ 0 w 2668043"/>
                    <a:gd name="connsiteY15" fmla="*/ 308240 h 739775"/>
                    <a:gd name="connsiteX16" fmla="*/ 0 w 2668043"/>
                    <a:gd name="connsiteY16" fmla="*/ 123298 h 739775"/>
                    <a:gd name="connsiteX17" fmla="*/ 123298 w 2668043"/>
                    <a:gd name="connsiteY17" fmla="*/ 0 h 739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668043" h="739775">
                      <a:moveTo>
                        <a:pt x="123298" y="0"/>
                      </a:moveTo>
                      <a:lnTo>
                        <a:pt x="459528" y="0"/>
                      </a:lnTo>
                      <a:lnTo>
                        <a:pt x="808650" y="0"/>
                      </a:lnTo>
                      <a:lnTo>
                        <a:pt x="1148821" y="0"/>
                      </a:lnTo>
                      <a:lnTo>
                        <a:pt x="2633872" y="0"/>
                      </a:lnTo>
                      <a:lnTo>
                        <a:pt x="2668041" y="6898"/>
                      </a:lnTo>
                      <a:lnTo>
                        <a:pt x="2611273" y="24520"/>
                      </a:lnTo>
                      <a:cubicBezTo>
                        <a:pt x="2476744" y="81422"/>
                        <a:pt x="2382348" y="214631"/>
                        <a:pt x="2382348" y="369887"/>
                      </a:cubicBezTo>
                      <a:cubicBezTo>
                        <a:pt x="2382348" y="525143"/>
                        <a:pt x="2476744" y="658353"/>
                        <a:pt x="2611273" y="715254"/>
                      </a:cubicBezTo>
                      <a:lnTo>
                        <a:pt x="2668043" y="732877"/>
                      </a:lnTo>
                      <a:lnTo>
                        <a:pt x="2633872" y="739775"/>
                      </a:lnTo>
                      <a:lnTo>
                        <a:pt x="1148821" y="739775"/>
                      </a:lnTo>
                      <a:lnTo>
                        <a:pt x="459528" y="739775"/>
                      </a:lnTo>
                      <a:lnTo>
                        <a:pt x="123298" y="739775"/>
                      </a:lnTo>
                      <a:cubicBezTo>
                        <a:pt x="55202" y="739775"/>
                        <a:pt x="0" y="684573"/>
                        <a:pt x="0" y="616477"/>
                      </a:cubicBezTo>
                      <a:lnTo>
                        <a:pt x="0" y="308240"/>
                      </a:lnTo>
                      <a:lnTo>
                        <a:pt x="0" y="123298"/>
                      </a:lnTo>
                      <a:cubicBezTo>
                        <a:pt x="0" y="55202"/>
                        <a:pt x="55202" y="0"/>
                        <a:pt x="123298" y="0"/>
                      </a:cubicBezTo>
                      <a:close/>
                    </a:path>
                  </a:pathLst>
                </a:custGeom>
                <a:solidFill>
                  <a:schemeClr val="bg1">
                    <a:lumMod val="95000"/>
                  </a:schemeClr>
                </a:solidFill>
                <a:ln>
                  <a:solidFill>
                    <a:srgbClr val="168489"/>
                  </a:solidFill>
                </a:ln>
              </p:spPr>
              <p:style>
                <a:lnRef idx="2">
                  <a:schemeClr val="accent1">
                    <a:shade val="15000"/>
                  </a:schemeClr>
                </a:lnRef>
                <a:fillRef idx="1">
                  <a:schemeClr val="accent1"/>
                </a:fillRef>
                <a:effectRef idx="0">
                  <a:schemeClr val="accent1"/>
                </a:effectRef>
                <a:fontRef idx="minor">
                  <a:schemeClr val="lt1"/>
                </a:fontRef>
              </p:style>
              <p:txBody>
                <a:bodyPr wrap="square" rtlCol="1" anchor="ctr">
                  <a:noAutofit/>
                </a:bodyPr>
                <a:lstStyle/>
                <a:p>
                  <a:endParaRPr lang="en-US" sz="3200"/>
                </a:p>
              </p:txBody>
            </p:sp>
          </p:grpSp>
          <p:sp>
            <p:nvSpPr>
              <p:cNvPr id="32" name="مربع نص 303">
                <a:extLst>
                  <a:ext uri="{FF2B5EF4-FFF2-40B4-BE49-F238E27FC236}">
                    <a16:creationId xmlns:a16="http://schemas.microsoft.com/office/drawing/2014/main" id="{3B11C1DD-653A-B20E-5EB2-D6B9509CD434}"/>
                  </a:ext>
                </a:extLst>
              </p:cNvPr>
              <p:cNvSpPr txBox="1"/>
              <p:nvPr/>
            </p:nvSpPr>
            <p:spPr>
              <a:xfrm>
                <a:off x="375603" y="789534"/>
                <a:ext cx="1975658" cy="671077"/>
              </a:xfrm>
              <a:prstGeom prst="rect">
                <a:avLst/>
              </a:prstGeom>
              <a:noFill/>
            </p:spPr>
            <p:txBody>
              <a:bodyPr wrap="square" rtlCol="1">
                <a:spAutoFit/>
              </a:bodyPr>
              <a:lstStyle/>
              <a:p>
                <a:pPr algn="just" rtl="1">
                  <a:lnSpc>
                    <a:spcPct val="115000"/>
                  </a:lnSpc>
                </a:pPr>
                <a:r>
                  <a:rPr lang="ar-SY" sz="32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بناء علاقة شفافة مع إدارة الشركة</a:t>
                </a:r>
                <a:endParaRPr lang="en-US"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
          <p:nvSpPr>
            <p:cNvPr id="22" name="TextBox 6">
              <a:extLst>
                <a:ext uri="{FF2B5EF4-FFF2-40B4-BE49-F238E27FC236}">
                  <a16:creationId xmlns:a16="http://schemas.microsoft.com/office/drawing/2014/main" id="{1E6C2617-3484-1A25-74EB-64E83CA7B5B7}"/>
                </a:ext>
              </a:extLst>
            </p:cNvPr>
            <p:cNvSpPr txBox="1"/>
            <p:nvPr/>
          </p:nvSpPr>
          <p:spPr>
            <a:xfrm>
              <a:off x="4711148" y="2985994"/>
              <a:ext cx="1389911" cy="1086965"/>
            </a:xfrm>
            <a:prstGeom prst="rect">
              <a:avLst/>
            </a:prstGeom>
            <a:noFill/>
          </p:spPr>
          <p:txBody>
            <a:bodyPr wrap="square" rtlCol="0">
              <a:spAutoFit/>
            </a:bodyPr>
            <a:lstStyle/>
            <a:p>
              <a:pPr algn="ctr" rtl="0">
                <a:lnSpc>
                  <a:spcPct val="115000"/>
                </a:lnSpc>
              </a:pPr>
              <a:r>
                <a:rPr lang="en-GB" sz="6000" b="1" kern="1200">
                  <a:solidFill>
                    <a:srgbClr val="168489"/>
                  </a:solidFill>
                  <a:effectLst/>
                  <a:latin typeface="Calibri" panose="020F0502020204030204" pitchFamily="34" charset="0"/>
                  <a:ea typeface="Calibri" panose="020F0502020204030204" pitchFamily="34" charset="0"/>
                  <a:cs typeface="Activist Light"/>
                </a:rPr>
                <a:t>04</a:t>
              </a:r>
              <a:endParaRPr lang="en-US" sz="60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Tree>
    <p:extLst>
      <p:ext uri="{BB962C8B-B14F-4D97-AF65-F5344CB8AC3E}">
        <p14:creationId xmlns:p14="http://schemas.microsoft.com/office/powerpoint/2010/main" val="2038538239"/>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62"/>
                                        </p:tgtEl>
                                        <p:attrNameLst>
                                          <p:attrName>style.visibility</p:attrName>
                                        </p:attrNameLst>
                                      </p:cBhvr>
                                      <p:to>
                                        <p:strVal val="visible"/>
                                      </p:to>
                                    </p:set>
                                    <p:anim calcmode="lin" valueType="num">
                                      <p:cBhvr additive="base">
                                        <p:cTn id="7" dur="500" fill="hold"/>
                                        <p:tgtEl>
                                          <p:spTgt spid="62"/>
                                        </p:tgtEl>
                                        <p:attrNameLst>
                                          <p:attrName>ppt_x</p:attrName>
                                        </p:attrNameLst>
                                      </p:cBhvr>
                                      <p:tavLst>
                                        <p:tav tm="0">
                                          <p:val>
                                            <p:strVal val="#ppt_x"/>
                                          </p:val>
                                        </p:tav>
                                        <p:tav tm="100000">
                                          <p:val>
                                            <p:strVal val="#ppt_x"/>
                                          </p:val>
                                        </p:tav>
                                      </p:tavLst>
                                    </p:anim>
                                    <p:anim calcmode="lin" valueType="num">
                                      <p:cBhvr additive="base">
                                        <p:cTn id="8" dur="500" fill="hold"/>
                                        <p:tgtEl>
                                          <p:spTgt spid="6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67"/>
                                        </p:tgtEl>
                                        <p:attrNameLst>
                                          <p:attrName>style.visibility</p:attrName>
                                        </p:attrNameLst>
                                      </p:cBhvr>
                                      <p:to>
                                        <p:strVal val="visible"/>
                                      </p:to>
                                    </p:set>
                                    <p:anim calcmode="lin" valueType="num">
                                      <p:cBhvr additive="base">
                                        <p:cTn id="13" dur="500" fill="hold"/>
                                        <p:tgtEl>
                                          <p:spTgt spid="67"/>
                                        </p:tgtEl>
                                        <p:attrNameLst>
                                          <p:attrName>ppt_x</p:attrName>
                                        </p:attrNameLst>
                                      </p:cBhvr>
                                      <p:tavLst>
                                        <p:tav tm="0">
                                          <p:val>
                                            <p:strVal val="#ppt_x"/>
                                          </p:val>
                                        </p:tav>
                                        <p:tav tm="100000">
                                          <p:val>
                                            <p:strVal val="#ppt_x"/>
                                          </p:val>
                                        </p:tav>
                                      </p:tavLst>
                                    </p:anim>
                                    <p:anim calcmode="lin" valueType="num">
                                      <p:cBhvr additive="base">
                                        <p:cTn id="14" dur="500" fill="hold"/>
                                        <p:tgtEl>
                                          <p:spTgt spid="67"/>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63"/>
                                        </p:tgtEl>
                                        <p:attrNameLst>
                                          <p:attrName>style.visibility</p:attrName>
                                        </p:attrNameLst>
                                      </p:cBhvr>
                                      <p:to>
                                        <p:strVal val="visible"/>
                                      </p:to>
                                    </p:set>
                                    <p:anim calcmode="lin" valueType="num">
                                      <p:cBhvr additive="base">
                                        <p:cTn id="19" dur="500" fill="hold"/>
                                        <p:tgtEl>
                                          <p:spTgt spid="63"/>
                                        </p:tgtEl>
                                        <p:attrNameLst>
                                          <p:attrName>ppt_x</p:attrName>
                                        </p:attrNameLst>
                                      </p:cBhvr>
                                      <p:tavLst>
                                        <p:tav tm="0">
                                          <p:val>
                                            <p:strVal val="#ppt_x"/>
                                          </p:val>
                                        </p:tav>
                                        <p:tav tm="100000">
                                          <p:val>
                                            <p:strVal val="#ppt_x"/>
                                          </p:val>
                                        </p:tav>
                                      </p:tavLst>
                                    </p:anim>
                                    <p:anim calcmode="lin" valueType="num">
                                      <p:cBhvr additive="base">
                                        <p:cTn id="20" dur="500" fill="hold"/>
                                        <p:tgtEl>
                                          <p:spTgt spid="63"/>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66"/>
                                        </p:tgtEl>
                                        <p:attrNameLst>
                                          <p:attrName>style.visibility</p:attrName>
                                        </p:attrNameLst>
                                      </p:cBhvr>
                                      <p:to>
                                        <p:strVal val="visible"/>
                                      </p:to>
                                    </p:set>
                                    <p:anim calcmode="lin" valueType="num">
                                      <p:cBhvr additive="base">
                                        <p:cTn id="25" dur="500" fill="hold"/>
                                        <p:tgtEl>
                                          <p:spTgt spid="66"/>
                                        </p:tgtEl>
                                        <p:attrNameLst>
                                          <p:attrName>ppt_x</p:attrName>
                                        </p:attrNameLst>
                                      </p:cBhvr>
                                      <p:tavLst>
                                        <p:tav tm="0">
                                          <p:val>
                                            <p:strVal val="#ppt_x"/>
                                          </p:val>
                                        </p:tav>
                                        <p:tav tm="100000">
                                          <p:val>
                                            <p:strVal val="#ppt_x"/>
                                          </p:val>
                                        </p:tav>
                                      </p:tavLst>
                                    </p:anim>
                                    <p:anim calcmode="lin" valueType="num">
                                      <p:cBhvr additive="base">
                                        <p:cTn id="26" dur="500" fill="hold"/>
                                        <p:tgtEl>
                                          <p:spTgt spid="66"/>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64"/>
                                        </p:tgtEl>
                                        <p:attrNameLst>
                                          <p:attrName>style.visibility</p:attrName>
                                        </p:attrNameLst>
                                      </p:cBhvr>
                                      <p:to>
                                        <p:strVal val="visible"/>
                                      </p:to>
                                    </p:set>
                                    <p:anim calcmode="lin" valueType="num">
                                      <p:cBhvr additive="base">
                                        <p:cTn id="31" dur="500" fill="hold"/>
                                        <p:tgtEl>
                                          <p:spTgt spid="64"/>
                                        </p:tgtEl>
                                        <p:attrNameLst>
                                          <p:attrName>ppt_x</p:attrName>
                                        </p:attrNameLst>
                                      </p:cBhvr>
                                      <p:tavLst>
                                        <p:tav tm="0">
                                          <p:val>
                                            <p:strVal val="#ppt_x"/>
                                          </p:val>
                                        </p:tav>
                                        <p:tav tm="100000">
                                          <p:val>
                                            <p:strVal val="#ppt_x"/>
                                          </p:val>
                                        </p:tav>
                                      </p:tavLst>
                                    </p:anim>
                                    <p:anim calcmode="lin" valueType="num">
                                      <p:cBhvr additive="base">
                                        <p:cTn id="32" dur="500" fill="hold"/>
                                        <p:tgtEl>
                                          <p:spTgt spid="64"/>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65"/>
                                        </p:tgtEl>
                                        <p:attrNameLst>
                                          <p:attrName>style.visibility</p:attrName>
                                        </p:attrNameLst>
                                      </p:cBhvr>
                                      <p:to>
                                        <p:strVal val="visible"/>
                                      </p:to>
                                    </p:set>
                                    <p:anim calcmode="lin" valueType="num">
                                      <p:cBhvr additive="base">
                                        <p:cTn id="37" dur="500" fill="hold"/>
                                        <p:tgtEl>
                                          <p:spTgt spid="65"/>
                                        </p:tgtEl>
                                        <p:attrNameLst>
                                          <p:attrName>ppt_x</p:attrName>
                                        </p:attrNameLst>
                                      </p:cBhvr>
                                      <p:tavLst>
                                        <p:tav tm="0">
                                          <p:val>
                                            <p:strVal val="#ppt_x"/>
                                          </p:val>
                                        </p:tav>
                                        <p:tav tm="100000">
                                          <p:val>
                                            <p:strVal val="#ppt_x"/>
                                          </p:val>
                                        </p:tav>
                                      </p:tavLst>
                                    </p:anim>
                                    <p:anim calcmode="lin" valueType="num">
                                      <p:cBhvr additive="base">
                                        <p:cTn id="38" dur="500" fill="hold"/>
                                        <p:tgtEl>
                                          <p:spTgt spid="6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26A3990-4C2E-9A43-1DC1-3F1D41EF7C99}"/>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EC9C7427-D77C-B2F1-AE71-D60FBD7269C8}"/>
              </a:ext>
            </a:extLst>
          </p:cNvPr>
          <p:cNvSpPr txBox="1"/>
          <p:nvPr/>
        </p:nvSpPr>
        <p:spPr>
          <a:xfrm>
            <a:off x="1638300" y="-181335"/>
            <a:ext cx="8915400" cy="729430"/>
          </a:xfrm>
          <a:prstGeom prst="rect">
            <a:avLst/>
          </a:prstGeom>
          <a:noFill/>
        </p:spPr>
        <p:txBody>
          <a:bodyPr wrap="square">
            <a:spAutoFit/>
          </a:bodyPr>
          <a:lstStyle/>
          <a:p>
            <a:pPr algn="ctr" rtl="1">
              <a:lnSpc>
                <a:spcPct val="115000"/>
              </a:lnSpc>
            </a:pPr>
            <a:r>
              <a:rPr lang="ar-EG" sz="3600" b="1" dirty="0">
                <a:solidFill>
                  <a:schemeClr val="bg1"/>
                </a:solidFill>
                <a:latin typeface="Adobe Arabic" panose="02040503050201020203" pitchFamily="18" charset="-78"/>
                <a:cs typeface="Adobe Arabic" panose="02040503050201020203" pitchFamily="18" charset="-78"/>
              </a:rPr>
              <a:t>دور الهيئات الرقابية في تنظيم مهنة المراجعة الخارجية</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3F3BF952-57B9-722C-C8A5-493423FC1AB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pic>
        <p:nvPicPr>
          <p:cNvPr id="4" name="Picture 3">
            <a:extLst>
              <a:ext uri="{FF2B5EF4-FFF2-40B4-BE49-F238E27FC236}">
                <a16:creationId xmlns:a16="http://schemas.microsoft.com/office/drawing/2014/main" id="{ABCEFFDF-9BB8-7B94-81B9-86CA4C6A1978}"/>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81394" y="1576795"/>
            <a:ext cx="5014505" cy="5014505"/>
          </a:xfrm>
          <a:prstGeom prst="rect">
            <a:avLst/>
          </a:prstGeom>
        </p:spPr>
      </p:pic>
      <p:sp>
        <p:nvSpPr>
          <p:cNvPr id="5" name="TextBox 4">
            <a:extLst>
              <a:ext uri="{FF2B5EF4-FFF2-40B4-BE49-F238E27FC236}">
                <a16:creationId xmlns:a16="http://schemas.microsoft.com/office/drawing/2014/main" id="{59A1DCBA-2B33-2F06-FE57-5C77FC01611B}"/>
              </a:ext>
            </a:extLst>
          </p:cNvPr>
          <p:cNvSpPr txBox="1"/>
          <p:nvPr/>
        </p:nvSpPr>
        <p:spPr>
          <a:xfrm>
            <a:off x="5692878" y="2890272"/>
            <a:ext cx="5338916" cy="1815882"/>
          </a:xfrm>
          <a:prstGeom prst="rect">
            <a:avLst/>
          </a:prstGeom>
          <a:noFill/>
        </p:spPr>
        <p:txBody>
          <a:bodyPr wrap="square">
            <a:spAutoFit/>
          </a:bodyPr>
          <a:lstStyle>
            <a:defPPr>
              <a:defRPr lang="en-US"/>
            </a:defPPr>
            <a:lvl1pPr algn="just" rtl="1">
              <a:defRPr sz="2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defRPr>
            </a:lvl1pPr>
          </a:lstStyle>
          <a:p>
            <a:r>
              <a:rPr lang="ar-SA"/>
              <a:t>الهيئات الرقابية هي مؤسسات أو منظمات حكومية أو مستقلة تُشرف على تنظيم مهنة المراجعة، لضمان التزام المراجعين بالمعايير المهنية والأخلاقية، وتعزيز الشفافية في التقارير المالية</a:t>
            </a:r>
            <a:endParaRPr lang="en-US" dirty="0"/>
          </a:p>
        </p:txBody>
      </p:sp>
    </p:spTree>
    <p:extLst>
      <p:ext uri="{BB962C8B-B14F-4D97-AF65-F5344CB8AC3E}">
        <p14:creationId xmlns:p14="http://schemas.microsoft.com/office/powerpoint/2010/main" val="2691009515"/>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down)">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001D22B-1F14-A435-7C18-9FBFB15F059C}"/>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9EECD9FB-BC02-40EA-7455-2ED8E6E184E8}"/>
              </a:ext>
            </a:extLst>
          </p:cNvPr>
          <p:cNvSpPr txBox="1"/>
          <p:nvPr/>
        </p:nvSpPr>
        <p:spPr>
          <a:xfrm>
            <a:off x="1638300" y="-181335"/>
            <a:ext cx="8915400" cy="729430"/>
          </a:xfrm>
          <a:prstGeom prst="rect">
            <a:avLst/>
          </a:prstGeom>
          <a:noFill/>
        </p:spPr>
        <p:txBody>
          <a:bodyPr wrap="square">
            <a:spAutoFit/>
          </a:bodyPr>
          <a:lstStyle/>
          <a:p>
            <a:pPr algn="ctr" rtl="1">
              <a:lnSpc>
                <a:spcPct val="115000"/>
              </a:lnSpc>
            </a:pPr>
            <a:r>
              <a:rPr lang="ar-SA" sz="3600" b="1" dirty="0">
                <a:solidFill>
                  <a:schemeClr val="bg1"/>
                </a:solidFill>
                <a:latin typeface="Adobe Arabic" panose="02040503050201020203" pitchFamily="18" charset="-78"/>
                <a:cs typeface="Adobe Arabic" panose="02040503050201020203" pitchFamily="18" charset="-78"/>
              </a:rPr>
              <a:t>أهداف الهيئات الرقابية</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E6329CAD-248B-04D2-6B64-4813ADDFB17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grpSp>
        <p:nvGrpSpPr>
          <p:cNvPr id="2" name="Group 1">
            <a:extLst>
              <a:ext uri="{FF2B5EF4-FFF2-40B4-BE49-F238E27FC236}">
                <a16:creationId xmlns:a16="http://schemas.microsoft.com/office/drawing/2014/main" id="{B3701723-8A3D-BAE3-0397-4BCA25E1DCC2}"/>
              </a:ext>
            </a:extLst>
          </p:cNvPr>
          <p:cNvGrpSpPr/>
          <p:nvPr/>
        </p:nvGrpSpPr>
        <p:grpSpPr>
          <a:xfrm>
            <a:off x="235317" y="2015384"/>
            <a:ext cx="4941787" cy="4303827"/>
            <a:chOff x="-1283629" y="172580"/>
            <a:chExt cx="6719877" cy="5852379"/>
          </a:xfrm>
        </p:grpSpPr>
        <p:sp>
          <p:nvSpPr>
            <p:cNvPr id="3" name="Shape">
              <a:extLst>
                <a:ext uri="{FF2B5EF4-FFF2-40B4-BE49-F238E27FC236}">
                  <a16:creationId xmlns:a16="http://schemas.microsoft.com/office/drawing/2014/main" id="{19555258-6F7C-5E8F-4649-CB004B590663}"/>
                </a:ext>
              </a:extLst>
            </p:cNvPr>
            <p:cNvSpPr/>
            <p:nvPr/>
          </p:nvSpPr>
          <p:spPr>
            <a:xfrm>
              <a:off x="-1283629" y="561401"/>
              <a:ext cx="4701152" cy="5463558"/>
            </a:xfrm>
            <a:custGeom>
              <a:avLst/>
              <a:gdLst/>
              <a:ahLst/>
              <a:cxnLst>
                <a:cxn ang="0">
                  <a:pos x="wd2" y="hd2"/>
                </a:cxn>
                <a:cxn ang="5400000">
                  <a:pos x="wd2" y="hd2"/>
                </a:cxn>
                <a:cxn ang="10800000">
                  <a:pos x="wd2" y="hd2"/>
                </a:cxn>
                <a:cxn ang="16200000">
                  <a:pos x="wd2" y="hd2"/>
                </a:cxn>
              </a:cxnLst>
              <a:rect l="0" t="0" r="r" b="b"/>
              <a:pathLst>
                <a:path w="21232" h="21571" extrusionOk="0">
                  <a:moveTo>
                    <a:pt x="17037" y="20725"/>
                  </a:moveTo>
                  <a:cubicBezTo>
                    <a:pt x="16235" y="20824"/>
                    <a:pt x="15392" y="20839"/>
                    <a:pt x="14516" y="20767"/>
                  </a:cubicBezTo>
                  <a:cubicBezTo>
                    <a:pt x="10304" y="20414"/>
                    <a:pt x="6360" y="18065"/>
                    <a:pt x="3872" y="14812"/>
                  </a:cubicBezTo>
                  <a:cubicBezTo>
                    <a:pt x="2467" y="12974"/>
                    <a:pt x="1526" y="10847"/>
                    <a:pt x="1263" y="8628"/>
                  </a:cubicBezTo>
                  <a:cubicBezTo>
                    <a:pt x="821" y="4902"/>
                    <a:pt x="2389" y="1768"/>
                    <a:pt x="5159" y="0"/>
                  </a:cubicBezTo>
                  <a:lnTo>
                    <a:pt x="3970" y="759"/>
                  </a:lnTo>
                  <a:cubicBezTo>
                    <a:pt x="1200" y="2529"/>
                    <a:pt x="-368" y="5660"/>
                    <a:pt x="74" y="9387"/>
                  </a:cubicBezTo>
                  <a:cubicBezTo>
                    <a:pt x="337" y="11606"/>
                    <a:pt x="1278" y="13733"/>
                    <a:pt x="2683" y="15571"/>
                  </a:cubicBezTo>
                  <a:cubicBezTo>
                    <a:pt x="5171" y="18826"/>
                    <a:pt x="9115" y="21172"/>
                    <a:pt x="13327" y="21525"/>
                  </a:cubicBezTo>
                  <a:cubicBezTo>
                    <a:pt x="14203" y="21600"/>
                    <a:pt x="15046" y="21582"/>
                    <a:pt x="15848" y="21484"/>
                  </a:cubicBezTo>
                  <a:cubicBezTo>
                    <a:pt x="17426" y="21291"/>
                    <a:pt x="18846" y="20782"/>
                    <a:pt x="20043" y="20017"/>
                  </a:cubicBezTo>
                  <a:lnTo>
                    <a:pt x="21232" y="19258"/>
                  </a:lnTo>
                  <a:cubicBezTo>
                    <a:pt x="20035" y="20021"/>
                    <a:pt x="18615" y="20532"/>
                    <a:pt x="17037" y="20725"/>
                  </a:cubicBezTo>
                  <a:close/>
                </a:path>
              </a:pathLst>
            </a:custGeom>
            <a:solidFill>
              <a:srgbClr val="303030"/>
            </a:solidFill>
            <a:ln w="12700">
              <a:miter lim="400000"/>
            </a:ln>
            <a:extLst>
              <a:ext uri="{91240B29-F687-4F45-9708-019B960494DF}">
                <a14:hiddenLine xmlns:a14="http://schemas.microsoft.com/office/drawing/2010/main" w="9525">
                  <a:solidFill>
                    <a:srgbClr val="000000"/>
                  </a:solidFill>
                  <a:round/>
                  <a:headEnd/>
                  <a:tailEnd/>
                </a14:hiddenLine>
              </a:ext>
            </a:extLst>
          </p:spPr>
          <p:txBody>
            <a:bodyPr lIns="38100" tIns="38100" rIns="38100" bIns="38100" anchor="ctr"/>
            <a:lstStyle/>
            <a:p>
              <a:pPr>
                <a:defRPr sz="3000"/>
              </a:pPr>
              <a:endParaRPr/>
            </a:p>
          </p:txBody>
        </p:sp>
        <p:sp>
          <p:nvSpPr>
            <p:cNvPr id="6" name="Shape">
              <a:extLst>
                <a:ext uri="{FF2B5EF4-FFF2-40B4-BE49-F238E27FC236}">
                  <a16:creationId xmlns:a16="http://schemas.microsoft.com/office/drawing/2014/main" id="{851899EF-AE07-08E8-CDCC-B5E3B2EFC0C0}"/>
                </a:ext>
              </a:extLst>
            </p:cNvPr>
            <p:cNvSpPr/>
            <p:nvPr/>
          </p:nvSpPr>
          <p:spPr>
            <a:xfrm>
              <a:off x="-1005896" y="172580"/>
              <a:ext cx="5317290" cy="5665677"/>
            </a:xfrm>
            <a:custGeom>
              <a:avLst/>
              <a:gdLst/>
              <a:ahLst/>
              <a:cxnLst>
                <a:cxn ang="0">
                  <a:pos x="wd2" y="hd2"/>
                </a:cxn>
                <a:cxn ang="5400000">
                  <a:pos x="wd2" y="hd2"/>
                </a:cxn>
                <a:cxn ang="10800000">
                  <a:pos x="wd2" y="hd2"/>
                </a:cxn>
                <a:cxn ang="16200000">
                  <a:pos x="wd2" y="hd2"/>
                </a:cxn>
              </a:cxnLst>
              <a:rect l="0" t="0" r="r" b="b"/>
              <a:pathLst>
                <a:path w="19417" h="18919" extrusionOk="0">
                  <a:moveTo>
                    <a:pt x="3205" y="1320"/>
                  </a:moveTo>
                  <a:cubicBezTo>
                    <a:pt x="7186" y="-1340"/>
                    <a:pt x="13325" y="149"/>
                    <a:pt x="16916" y="4645"/>
                  </a:cubicBezTo>
                  <a:cubicBezTo>
                    <a:pt x="20508" y="9140"/>
                    <a:pt x="20192" y="14941"/>
                    <a:pt x="16211" y="17601"/>
                  </a:cubicBezTo>
                  <a:cubicBezTo>
                    <a:pt x="12230" y="20260"/>
                    <a:pt x="6091" y="18771"/>
                    <a:pt x="2500" y="14275"/>
                  </a:cubicBezTo>
                  <a:cubicBezTo>
                    <a:pt x="-1092" y="9780"/>
                    <a:pt x="-776" y="3979"/>
                    <a:pt x="3205" y="1320"/>
                  </a:cubicBezTo>
                  <a:close/>
                </a:path>
              </a:pathLst>
            </a:custGeom>
            <a:solidFill>
              <a:srgbClr val="FDFDFD"/>
            </a:solidFill>
            <a:ln w="12700">
              <a:miter lim="400000"/>
            </a:ln>
            <a:extLst>
              <a:ext uri="{91240B29-F687-4F45-9708-019B960494DF}">
                <a14:hiddenLine xmlns:a14="http://schemas.microsoft.com/office/drawing/2010/main" w="9525">
                  <a:solidFill>
                    <a:srgbClr val="000000"/>
                  </a:solidFill>
                  <a:round/>
                  <a:headEnd/>
                  <a:tailEnd/>
                </a14:hiddenLine>
              </a:ext>
            </a:extLst>
          </p:spPr>
          <p:txBody>
            <a:bodyPr lIns="38100" tIns="38100" rIns="38100" bIns="38100" anchor="ctr"/>
            <a:lstStyle/>
            <a:p>
              <a:pPr>
                <a:defRPr sz="3000"/>
              </a:pPr>
              <a:endParaRPr/>
            </a:p>
          </p:txBody>
        </p:sp>
        <p:sp>
          <p:nvSpPr>
            <p:cNvPr id="7" name="Shape">
              <a:extLst>
                <a:ext uri="{FF2B5EF4-FFF2-40B4-BE49-F238E27FC236}">
                  <a16:creationId xmlns:a16="http://schemas.microsoft.com/office/drawing/2014/main" id="{159E26ED-8B99-C4B4-E5DF-679B876BAC92}"/>
                </a:ext>
              </a:extLst>
            </p:cNvPr>
            <p:cNvSpPr/>
            <p:nvPr/>
          </p:nvSpPr>
          <p:spPr>
            <a:xfrm>
              <a:off x="-283793" y="672495"/>
              <a:ext cx="4177057" cy="4521888"/>
            </a:xfrm>
            <a:custGeom>
              <a:avLst/>
              <a:gdLst/>
              <a:ahLst/>
              <a:cxnLst>
                <a:cxn ang="0">
                  <a:pos x="wd2" y="hd2"/>
                </a:cxn>
                <a:cxn ang="5400000">
                  <a:pos x="wd2" y="hd2"/>
                </a:cxn>
                <a:cxn ang="10800000">
                  <a:pos x="wd2" y="hd2"/>
                </a:cxn>
                <a:cxn ang="16200000">
                  <a:pos x="wd2" y="hd2"/>
                </a:cxn>
              </a:cxnLst>
              <a:rect l="0" t="0" r="r" b="b"/>
              <a:pathLst>
                <a:path w="20496" h="20748" extrusionOk="0">
                  <a:moveTo>
                    <a:pt x="9137" y="34"/>
                  </a:moveTo>
                  <a:cubicBezTo>
                    <a:pt x="14763" y="495"/>
                    <a:pt x="19822" y="5498"/>
                    <a:pt x="20435" y="11207"/>
                  </a:cubicBezTo>
                  <a:cubicBezTo>
                    <a:pt x="21048" y="16919"/>
                    <a:pt x="16984" y="21175"/>
                    <a:pt x="11361" y="20714"/>
                  </a:cubicBezTo>
                  <a:cubicBezTo>
                    <a:pt x="5733" y="20252"/>
                    <a:pt x="674" y="15252"/>
                    <a:pt x="61" y="9540"/>
                  </a:cubicBezTo>
                  <a:cubicBezTo>
                    <a:pt x="-552" y="3831"/>
                    <a:pt x="3512" y="-425"/>
                    <a:pt x="9137" y="34"/>
                  </a:cubicBezTo>
                  <a:close/>
                  <a:moveTo>
                    <a:pt x="11424" y="19128"/>
                  </a:moveTo>
                  <a:cubicBezTo>
                    <a:pt x="16175" y="19518"/>
                    <a:pt x="19606" y="15922"/>
                    <a:pt x="19088" y="11098"/>
                  </a:cubicBezTo>
                  <a:cubicBezTo>
                    <a:pt x="18570" y="6275"/>
                    <a:pt x="14300" y="2050"/>
                    <a:pt x="9546" y="1662"/>
                  </a:cubicBezTo>
                  <a:cubicBezTo>
                    <a:pt x="4796" y="1272"/>
                    <a:pt x="1364" y="4869"/>
                    <a:pt x="1882" y="9691"/>
                  </a:cubicBezTo>
                  <a:cubicBezTo>
                    <a:pt x="2400" y="14515"/>
                    <a:pt x="6673" y="18738"/>
                    <a:pt x="11424" y="19128"/>
                  </a:cubicBezTo>
                </a:path>
              </a:pathLst>
            </a:custGeom>
            <a:solidFill>
              <a:srgbClr val="FDFDFD"/>
            </a:solidFill>
            <a:ln w="12700">
              <a:miter lim="400000"/>
            </a:ln>
            <a:extLst>
              <a:ext uri="{91240B29-F687-4F45-9708-019B960494DF}">
                <a14:hiddenLine xmlns:a14="http://schemas.microsoft.com/office/drawing/2010/main" w="9525">
                  <a:solidFill>
                    <a:srgbClr val="000000"/>
                  </a:solidFill>
                  <a:round/>
                  <a:headEnd/>
                  <a:tailEnd/>
                </a14:hiddenLine>
              </a:ext>
            </a:extLst>
          </p:spPr>
          <p:txBody>
            <a:bodyPr lIns="38100" tIns="38100" rIns="38100" bIns="38100" anchor="ctr"/>
            <a:lstStyle/>
            <a:p>
              <a:pPr>
                <a:defRPr sz="3000"/>
              </a:pPr>
              <a:endParaRPr/>
            </a:p>
          </p:txBody>
        </p:sp>
        <p:sp>
          <p:nvSpPr>
            <p:cNvPr id="10" name="Shape">
              <a:extLst>
                <a:ext uri="{FF2B5EF4-FFF2-40B4-BE49-F238E27FC236}">
                  <a16:creationId xmlns:a16="http://schemas.microsoft.com/office/drawing/2014/main" id="{44B44DC0-102E-E1C9-3D37-46CCD549FB1A}"/>
                </a:ext>
              </a:extLst>
            </p:cNvPr>
            <p:cNvSpPr/>
            <p:nvPr/>
          </p:nvSpPr>
          <p:spPr>
            <a:xfrm>
              <a:off x="882686" y="1783428"/>
              <a:ext cx="2150318" cy="2328382"/>
            </a:xfrm>
            <a:custGeom>
              <a:avLst/>
              <a:gdLst/>
              <a:ahLst/>
              <a:cxnLst>
                <a:cxn ang="0">
                  <a:pos x="wd2" y="hd2"/>
                </a:cxn>
                <a:cxn ang="5400000">
                  <a:pos x="wd2" y="hd2"/>
                </a:cxn>
                <a:cxn ang="10800000">
                  <a:pos x="wd2" y="hd2"/>
                </a:cxn>
                <a:cxn ang="16200000">
                  <a:pos x="wd2" y="hd2"/>
                </a:cxn>
              </a:cxnLst>
              <a:rect l="0" t="0" r="r" b="b"/>
              <a:pathLst>
                <a:path w="20495" h="20747" extrusionOk="0">
                  <a:moveTo>
                    <a:pt x="9135" y="34"/>
                  </a:moveTo>
                  <a:cubicBezTo>
                    <a:pt x="14763" y="495"/>
                    <a:pt x="19819" y="5494"/>
                    <a:pt x="20433" y="11206"/>
                  </a:cubicBezTo>
                  <a:cubicBezTo>
                    <a:pt x="21047" y="16917"/>
                    <a:pt x="16986" y="21174"/>
                    <a:pt x="11359" y="20714"/>
                  </a:cubicBezTo>
                  <a:cubicBezTo>
                    <a:pt x="5736" y="20253"/>
                    <a:pt x="675" y="15249"/>
                    <a:pt x="61" y="9542"/>
                  </a:cubicBezTo>
                  <a:cubicBezTo>
                    <a:pt x="-553" y="3836"/>
                    <a:pt x="3513" y="-426"/>
                    <a:pt x="9135" y="34"/>
                  </a:cubicBezTo>
                  <a:close/>
                  <a:moveTo>
                    <a:pt x="10930" y="16709"/>
                  </a:moveTo>
                  <a:cubicBezTo>
                    <a:pt x="14382" y="16992"/>
                    <a:pt x="16875" y="14383"/>
                    <a:pt x="16499" y="10879"/>
                  </a:cubicBezTo>
                  <a:cubicBezTo>
                    <a:pt x="16123" y="7379"/>
                    <a:pt x="13021" y="4311"/>
                    <a:pt x="9569" y="4029"/>
                  </a:cubicBezTo>
                  <a:cubicBezTo>
                    <a:pt x="6118" y="3746"/>
                    <a:pt x="3629" y="6360"/>
                    <a:pt x="4005" y="9859"/>
                  </a:cubicBezTo>
                  <a:cubicBezTo>
                    <a:pt x="4381" y="13364"/>
                    <a:pt x="7478" y="16427"/>
                    <a:pt x="10930" y="16709"/>
                  </a:cubicBezTo>
                </a:path>
              </a:pathLst>
            </a:custGeom>
            <a:solidFill>
              <a:srgbClr val="168489"/>
            </a:solidFill>
            <a:ln w="12700">
              <a:miter lim="400000"/>
            </a:ln>
            <a:extLst>
              <a:ext uri="{91240B29-F687-4F45-9708-019B960494DF}">
                <a14:hiddenLine xmlns:a14="http://schemas.microsoft.com/office/drawing/2010/main" w="9525">
                  <a:solidFill>
                    <a:srgbClr val="000000"/>
                  </a:solidFill>
                  <a:round/>
                  <a:headEnd/>
                  <a:tailEnd/>
                </a14:hiddenLine>
              </a:ext>
            </a:extLst>
          </p:spPr>
          <p:txBody>
            <a:bodyPr lIns="38100" tIns="38100" rIns="38100" bIns="38100" anchor="ctr"/>
            <a:lstStyle/>
            <a:p>
              <a:pPr>
                <a:defRPr sz="3000"/>
              </a:pPr>
              <a:endParaRPr/>
            </a:p>
          </p:txBody>
        </p:sp>
        <p:sp>
          <p:nvSpPr>
            <p:cNvPr id="11" name="Shape">
              <a:extLst>
                <a:ext uri="{FF2B5EF4-FFF2-40B4-BE49-F238E27FC236}">
                  <a16:creationId xmlns:a16="http://schemas.microsoft.com/office/drawing/2014/main" id="{8422379B-687B-B3F2-6E5A-B2B45F5CFFA4}"/>
                </a:ext>
              </a:extLst>
            </p:cNvPr>
            <p:cNvSpPr/>
            <p:nvPr/>
          </p:nvSpPr>
          <p:spPr>
            <a:xfrm>
              <a:off x="1715880" y="2616621"/>
              <a:ext cx="562310" cy="609087"/>
            </a:xfrm>
            <a:custGeom>
              <a:avLst/>
              <a:gdLst/>
              <a:ahLst/>
              <a:cxnLst>
                <a:cxn ang="0">
                  <a:pos x="wd2" y="hd2"/>
                </a:cxn>
                <a:cxn ang="5400000">
                  <a:pos x="wd2" y="hd2"/>
                </a:cxn>
                <a:cxn ang="10800000">
                  <a:pos x="wd2" y="hd2"/>
                </a:cxn>
                <a:cxn ang="16200000">
                  <a:pos x="wd2" y="hd2"/>
                </a:cxn>
              </a:cxnLst>
              <a:rect l="0" t="0" r="r" b="b"/>
              <a:pathLst>
                <a:path w="20474" h="20758" extrusionOk="0">
                  <a:moveTo>
                    <a:pt x="9125" y="33"/>
                  </a:moveTo>
                  <a:cubicBezTo>
                    <a:pt x="14747" y="488"/>
                    <a:pt x="19783" y="5485"/>
                    <a:pt x="20410" y="11203"/>
                  </a:cubicBezTo>
                  <a:cubicBezTo>
                    <a:pt x="21037" y="16920"/>
                    <a:pt x="16972" y="21179"/>
                    <a:pt x="11349" y="20725"/>
                  </a:cubicBezTo>
                  <a:cubicBezTo>
                    <a:pt x="5727" y="20270"/>
                    <a:pt x="671" y="15254"/>
                    <a:pt x="64" y="9537"/>
                  </a:cubicBezTo>
                  <a:cubicBezTo>
                    <a:pt x="-563" y="3820"/>
                    <a:pt x="3502" y="-421"/>
                    <a:pt x="9125" y="33"/>
                  </a:cubicBezTo>
                  <a:close/>
                </a:path>
              </a:pathLst>
            </a:custGeom>
            <a:solidFill>
              <a:srgbClr val="168489"/>
            </a:solidFill>
            <a:ln w="12700">
              <a:miter lim="400000"/>
            </a:ln>
            <a:extLst>
              <a:ext uri="{91240B29-F687-4F45-9708-019B960494DF}">
                <a14:hiddenLine xmlns:a14="http://schemas.microsoft.com/office/drawing/2010/main" w="9525">
                  <a:solidFill>
                    <a:srgbClr val="000000"/>
                  </a:solidFill>
                  <a:round/>
                  <a:headEnd/>
                  <a:tailEnd/>
                </a14:hiddenLine>
              </a:ext>
            </a:extLst>
          </p:spPr>
          <p:txBody>
            <a:bodyPr lIns="38100" tIns="38100" rIns="38100" bIns="38100" anchor="ctr"/>
            <a:lstStyle/>
            <a:p>
              <a:pPr>
                <a:defRPr sz="3000"/>
              </a:pPr>
              <a:endParaRPr/>
            </a:p>
          </p:txBody>
        </p:sp>
        <p:sp>
          <p:nvSpPr>
            <p:cNvPr id="12" name="Shape">
              <a:extLst>
                <a:ext uri="{FF2B5EF4-FFF2-40B4-BE49-F238E27FC236}">
                  <a16:creationId xmlns:a16="http://schemas.microsoft.com/office/drawing/2014/main" id="{04EC81C8-937E-0DF1-A7FE-42B2B7C23E5A}"/>
                </a:ext>
              </a:extLst>
            </p:cNvPr>
            <p:cNvSpPr/>
            <p:nvPr/>
          </p:nvSpPr>
          <p:spPr>
            <a:xfrm>
              <a:off x="493862" y="1394603"/>
              <a:ext cx="2801962" cy="3033967"/>
            </a:xfrm>
            <a:custGeom>
              <a:avLst/>
              <a:gdLst/>
              <a:ahLst/>
              <a:cxnLst>
                <a:cxn ang="0">
                  <a:pos x="wd2" y="hd2"/>
                </a:cxn>
                <a:cxn ang="5400000">
                  <a:pos x="wd2" y="hd2"/>
                </a:cxn>
                <a:cxn ang="10800000">
                  <a:pos x="wd2" y="hd2"/>
                </a:cxn>
                <a:cxn ang="16200000">
                  <a:pos x="wd2" y="hd2"/>
                </a:cxn>
              </a:cxnLst>
              <a:rect l="0" t="0" r="r" b="b"/>
              <a:pathLst>
                <a:path w="20492" h="20746" extrusionOk="0">
                  <a:moveTo>
                    <a:pt x="9134" y="34"/>
                  </a:moveTo>
                  <a:cubicBezTo>
                    <a:pt x="14760" y="494"/>
                    <a:pt x="19818" y="5496"/>
                    <a:pt x="20432" y="11205"/>
                  </a:cubicBezTo>
                  <a:cubicBezTo>
                    <a:pt x="21045" y="16913"/>
                    <a:pt x="16983" y="21171"/>
                    <a:pt x="11360" y="20711"/>
                  </a:cubicBezTo>
                  <a:cubicBezTo>
                    <a:pt x="5734" y="20252"/>
                    <a:pt x="676" y="15250"/>
                    <a:pt x="62" y="9541"/>
                  </a:cubicBezTo>
                  <a:cubicBezTo>
                    <a:pt x="-555" y="3829"/>
                    <a:pt x="3507" y="-429"/>
                    <a:pt x="9134" y="34"/>
                  </a:cubicBezTo>
                  <a:close/>
                  <a:moveTo>
                    <a:pt x="11450" y="18334"/>
                  </a:moveTo>
                  <a:cubicBezTo>
                    <a:pt x="15768" y="18687"/>
                    <a:pt x="18884" y="15421"/>
                    <a:pt x="18413" y="11038"/>
                  </a:cubicBezTo>
                  <a:cubicBezTo>
                    <a:pt x="17941" y="6654"/>
                    <a:pt x="14062" y="2818"/>
                    <a:pt x="9743" y="2465"/>
                  </a:cubicBezTo>
                  <a:cubicBezTo>
                    <a:pt x="5429" y="2112"/>
                    <a:pt x="2309" y="5375"/>
                    <a:pt x="2780" y="9758"/>
                  </a:cubicBezTo>
                  <a:cubicBezTo>
                    <a:pt x="3252" y="14141"/>
                    <a:pt x="7135" y="17981"/>
                    <a:pt x="11450" y="18334"/>
                  </a:cubicBezTo>
                </a:path>
              </a:pathLst>
            </a:custGeom>
            <a:solidFill>
              <a:srgbClr val="FDFDFD"/>
            </a:solidFill>
            <a:ln w="12700">
              <a:miter lim="400000"/>
            </a:ln>
            <a:extLst>
              <a:ext uri="{91240B29-F687-4F45-9708-019B960494DF}">
                <a14:hiddenLine xmlns:a14="http://schemas.microsoft.com/office/drawing/2010/main" w="9525">
                  <a:solidFill>
                    <a:srgbClr val="000000"/>
                  </a:solidFill>
                  <a:round/>
                  <a:headEnd/>
                  <a:tailEnd/>
                </a14:hiddenLine>
              </a:ext>
            </a:extLst>
          </p:spPr>
          <p:txBody>
            <a:bodyPr lIns="38100" tIns="38100" rIns="38100" bIns="38100" anchor="ctr"/>
            <a:lstStyle/>
            <a:p>
              <a:pPr>
                <a:defRPr sz="3000"/>
              </a:pPr>
              <a:endParaRPr/>
            </a:p>
          </p:txBody>
        </p:sp>
        <p:sp>
          <p:nvSpPr>
            <p:cNvPr id="13" name="Shape">
              <a:extLst>
                <a:ext uri="{FF2B5EF4-FFF2-40B4-BE49-F238E27FC236}">
                  <a16:creationId xmlns:a16="http://schemas.microsoft.com/office/drawing/2014/main" id="{5ED8E21D-6C4A-022B-3DE9-3064529D0C5D}"/>
                </a:ext>
              </a:extLst>
            </p:cNvPr>
            <p:cNvSpPr/>
            <p:nvPr/>
          </p:nvSpPr>
          <p:spPr>
            <a:xfrm>
              <a:off x="1271514" y="2227800"/>
              <a:ext cx="1318774" cy="1427795"/>
            </a:xfrm>
            <a:custGeom>
              <a:avLst/>
              <a:gdLst/>
              <a:ahLst/>
              <a:cxnLst>
                <a:cxn ang="0">
                  <a:pos x="wd2" y="hd2"/>
                </a:cxn>
                <a:cxn ang="5400000">
                  <a:pos x="wd2" y="hd2"/>
                </a:cxn>
                <a:cxn ang="10800000">
                  <a:pos x="wd2" y="hd2"/>
                </a:cxn>
                <a:cxn ang="16200000">
                  <a:pos x="wd2" y="hd2"/>
                </a:cxn>
              </a:cxnLst>
              <a:rect l="0" t="0" r="r" b="b"/>
              <a:pathLst>
                <a:path w="20496" h="20748" extrusionOk="0">
                  <a:moveTo>
                    <a:pt x="9134" y="34"/>
                  </a:moveTo>
                  <a:cubicBezTo>
                    <a:pt x="14763" y="494"/>
                    <a:pt x="19822" y="5499"/>
                    <a:pt x="20435" y="11205"/>
                  </a:cubicBezTo>
                  <a:cubicBezTo>
                    <a:pt x="21048" y="16920"/>
                    <a:pt x="16990" y="21174"/>
                    <a:pt x="11353" y="20714"/>
                  </a:cubicBezTo>
                  <a:cubicBezTo>
                    <a:pt x="5724" y="20254"/>
                    <a:pt x="674" y="15257"/>
                    <a:pt x="61" y="9543"/>
                  </a:cubicBezTo>
                  <a:cubicBezTo>
                    <a:pt x="-552" y="3836"/>
                    <a:pt x="3514" y="-426"/>
                    <a:pt x="9134" y="34"/>
                  </a:cubicBezTo>
                  <a:close/>
                  <a:moveTo>
                    <a:pt x="11474" y="14854"/>
                  </a:moveTo>
                  <a:cubicBezTo>
                    <a:pt x="13874" y="15048"/>
                    <a:pt x="15601" y="13231"/>
                    <a:pt x="15342" y="10794"/>
                  </a:cubicBezTo>
                  <a:cubicBezTo>
                    <a:pt x="15083" y="8356"/>
                    <a:pt x="12924" y="6225"/>
                    <a:pt x="10524" y="6031"/>
                  </a:cubicBezTo>
                  <a:cubicBezTo>
                    <a:pt x="8124" y="5838"/>
                    <a:pt x="6389" y="7646"/>
                    <a:pt x="6648" y="10083"/>
                  </a:cubicBezTo>
                  <a:cubicBezTo>
                    <a:pt x="6916" y="12513"/>
                    <a:pt x="9074" y="14652"/>
                    <a:pt x="11474" y="14854"/>
                  </a:cubicBezTo>
                </a:path>
              </a:pathLst>
            </a:custGeom>
            <a:solidFill>
              <a:srgbClr val="FDFDFD"/>
            </a:solidFill>
            <a:ln w="12700">
              <a:miter lim="400000"/>
            </a:ln>
            <a:extLst>
              <a:ext uri="{91240B29-F687-4F45-9708-019B960494DF}">
                <a14:hiddenLine xmlns:a14="http://schemas.microsoft.com/office/drawing/2010/main" w="9525">
                  <a:solidFill>
                    <a:srgbClr val="000000"/>
                  </a:solidFill>
                  <a:round/>
                  <a:headEnd/>
                  <a:tailEnd/>
                </a14:hiddenLine>
              </a:ext>
            </a:extLst>
          </p:spPr>
          <p:txBody>
            <a:bodyPr lIns="38100" tIns="38100" rIns="38100" bIns="38100" anchor="ctr"/>
            <a:lstStyle/>
            <a:p>
              <a:pPr>
                <a:defRPr sz="3000"/>
              </a:pPr>
              <a:endParaRPr/>
            </a:p>
          </p:txBody>
        </p:sp>
        <p:sp>
          <p:nvSpPr>
            <p:cNvPr id="14" name="Shape">
              <a:extLst>
                <a:ext uri="{FF2B5EF4-FFF2-40B4-BE49-F238E27FC236}">
                  <a16:creationId xmlns:a16="http://schemas.microsoft.com/office/drawing/2014/main" id="{B68A9016-B81F-C54E-1ADF-BD61E3B353F2}"/>
                </a:ext>
              </a:extLst>
            </p:cNvPr>
            <p:cNvSpPr/>
            <p:nvPr/>
          </p:nvSpPr>
          <p:spPr>
            <a:xfrm>
              <a:off x="49490" y="1005777"/>
              <a:ext cx="3527724" cy="3819069"/>
            </a:xfrm>
            <a:custGeom>
              <a:avLst/>
              <a:gdLst/>
              <a:ahLst/>
              <a:cxnLst>
                <a:cxn ang="0">
                  <a:pos x="wd2" y="hd2"/>
                </a:cxn>
                <a:cxn ang="5400000">
                  <a:pos x="wd2" y="hd2"/>
                </a:cxn>
                <a:cxn ang="10800000">
                  <a:pos x="wd2" y="hd2"/>
                </a:cxn>
                <a:cxn ang="16200000">
                  <a:pos x="wd2" y="hd2"/>
                </a:cxn>
              </a:cxnLst>
              <a:rect l="0" t="0" r="r" b="b"/>
              <a:pathLst>
                <a:path w="20496" h="20750" extrusionOk="0">
                  <a:moveTo>
                    <a:pt x="9136" y="34"/>
                  </a:moveTo>
                  <a:cubicBezTo>
                    <a:pt x="14761" y="496"/>
                    <a:pt x="19818" y="5496"/>
                    <a:pt x="20435" y="11206"/>
                  </a:cubicBezTo>
                  <a:cubicBezTo>
                    <a:pt x="21048" y="16920"/>
                    <a:pt x="16985" y="21175"/>
                    <a:pt x="11360" y="20716"/>
                  </a:cubicBezTo>
                  <a:cubicBezTo>
                    <a:pt x="5735" y="20255"/>
                    <a:pt x="678" y="15254"/>
                    <a:pt x="61" y="9541"/>
                  </a:cubicBezTo>
                  <a:cubicBezTo>
                    <a:pt x="-552" y="3830"/>
                    <a:pt x="3511" y="-425"/>
                    <a:pt x="9136" y="34"/>
                  </a:cubicBezTo>
                  <a:close/>
                  <a:moveTo>
                    <a:pt x="11408" y="18613"/>
                  </a:moveTo>
                  <a:cubicBezTo>
                    <a:pt x="15878" y="18978"/>
                    <a:pt x="19105" y="15598"/>
                    <a:pt x="18615" y="11059"/>
                  </a:cubicBezTo>
                  <a:cubicBezTo>
                    <a:pt x="18127" y="6522"/>
                    <a:pt x="14109" y="2548"/>
                    <a:pt x="9640" y="2183"/>
                  </a:cubicBezTo>
                  <a:cubicBezTo>
                    <a:pt x="5170" y="1817"/>
                    <a:pt x="1943" y="5198"/>
                    <a:pt x="2433" y="9737"/>
                  </a:cubicBezTo>
                  <a:cubicBezTo>
                    <a:pt x="2924" y="14273"/>
                    <a:pt x="6942" y="18245"/>
                    <a:pt x="11408" y="18613"/>
                  </a:cubicBezTo>
                </a:path>
              </a:pathLst>
            </a:custGeom>
            <a:solidFill>
              <a:srgbClr val="168489"/>
            </a:solidFill>
            <a:ln w="12700">
              <a:miter lim="400000"/>
            </a:ln>
            <a:extLst>
              <a:ext uri="{91240B29-F687-4F45-9708-019B960494DF}">
                <a14:hiddenLine xmlns:a14="http://schemas.microsoft.com/office/drawing/2010/main" w="9525">
                  <a:solidFill>
                    <a:srgbClr val="000000"/>
                  </a:solidFill>
                  <a:round/>
                  <a:headEnd/>
                  <a:tailEnd/>
                </a14:hiddenLine>
              </a:ext>
            </a:extLst>
          </p:spPr>
          <p:txBody>
            <a:bodyPr lIns="38100" tIns="38100" rIns="38100" bIns="38100" anchor="ctr"/>
            <a:lstStyle/>
            <a:p>
              <a:pPr>
                <a:defRPr sz="3000"/>
              </a:pPr>
              <a:endParaRPr/>
            </a:p>
          </p:txBody>
        </p:sp>
        <p:sp>
          <p:nvSpPr>
            <p:cNvPr id="15" name="Shape">
              <a:extLst>
                <a:ext uri="{FF2B5EF4-FFF2-40B4-BE49-F238E27FC236}">
                  <a16:creationId xmlns:a16="http://schemas.microsoft.com/office/drawing/2014/main" id="{388FD721-7189-C14E-A198-860BDE38C63F}"/>
                </a:ext>
              </a:extLst>
            </p:cNvPr>
            <p:cNvSpPr/>
            <p:nvPr/>
          </p:nvSpPr>
          <p:spPr>
            <a:xfrm>
              <a:off x="-672612" y="283674"/>
              <a:ext cx="4861613" cy="5263074"/>
            </a:xfrm>
            <a:custGeom>
              <a:avLst/>
              <a:gdLst/>
              <a:ahLst/>
              <a:cxnLst>
                <a:cxn ang="0">
                  <a:pos x="wd2" y="hd2"/>
                </a:cxn>
                <a:cxn ang="5400000">
                  <a:pos x="wd2" y="hd2"/>
                </a:cxn>
                <a:cxn ang="10800000">
                  <a:pos x="wd2" y="hd2"/>
                </a:cxn>
                <a:cxn ang="16200000">
                  <a:pos x="wd2" y="hd2"/>
                </a:cxn>
              </a:cxnLst>
              <a:rect l="0" t="0" r="r" b="b"/>
              <a:pathLst>
                <a:path w="20495" h="20748" extrusionOk="0">
                  <a:moveTo>
                    <a:pt x="9136" y="34"/>
                  </a:moveTo>
                  <a:cubicBezTo>
                    <a:pt x="14763" y="494"/>
                    <a:pt x="19819" y="5495"/>
                    <a:pt x="20434" y="11206"/>
                  </a:cubicBezTo>
                  <a:cubicBezTo>
                    <a:pt x="21048" y="16917"/>
                    <a:pt x="16985" y="21174"/>
                    <a:pt x="11360" y="20714"/>
                  </a:cubicBezTo>
                  <a:cubicBezTo>
                    <a:pt x="5736" y="20254"/>
                    <a:pt x="675" y="15251"/>
                    <a:pt x="62" y="9540"/>
                  </a:cubicBezTo>
                  <a:cubicBezTo>
                    <a:pt x="-552" y="3829"/>
                    <a:pt x="3513" y="-426"/>
                    <a:pt x="9136" y="34"/>
                  </a:cubicBezTo>
                  <a:close/>
                  <a:moveTo>
                    <a:pt x="11407" y="19275"/>
                  </a:moveTo>
                  <a:cubicBezTo>
                    <a:pt x="16240" y="19672"/>
                    <a:pt x="19732" y="16015"/>
                    <a:pt x="19203" y="11108"/>
                  </a:cubicBezTo>
                  <a:cubicBezTo>
                    <a:pt x="18676" y="6202"/>
                    <a:pt x="14330" y="1902"/>
                    <a:pt x="9496" y="1508"/>
                  </a:cubicBezTo>
                  <a:cubicBezTo>
                    <a:pt x="4661" y="1111"/>
                    <a:pt x="1172" y="4770"/>
                    <a:pt x="1698" y="9675"/>
                  </a:cubicBezTo>
                  <a:cubicBezTo>
                    <a:pt x="2225" y="14583"/>
                    <a:pt x="6572" y="18879"/>
                    <a:pt x="11407" y="19275"/>
                  </a:cubicBezTo>
                </a:path>
              </a:pathLst>
            </a:custGeom>
            <a:solidFill>
              <a:srgbClr val="168489"/>
            </a:solidFill>
            <a:ln w="12700">
              <a:miter lim="400000"/>
            </a:ln>
            <a:extLst>
              <a:ext uri="{91240B29-F687-4F45-9708-019B960494DF}">
                <a14:hiddenLine xmlns:a14="http://schemas.microsoft.com/office/drawing/2010/main" w="9525">
                  <a:solidFill>
                    <a:srgbClr val="000000"/>
                  </a:solidFill>
                  <a:round/>
                  <a:headEnd/>
                  <a:tailEnd/>
                </a14:hiddenLine>
              </a:ext>
            </a:extLst>
          </p:spPr>
          <p:txBody>
            <a:bodyPr lIns="38100" tIns="38100" rIns="38100" bIns="38100" anchor="ctr"/>
            <a:lstStyle/>
            <a:p>
              <a:pPr>
                <a:defRPr sz="3000"/>
              </a:pPr>
              <a:endParaRPr/>
            </a:p>
          </p:txBody>
        </p:sp>
        <p:sp>
          <p:nvSpPr>
            <p:cNvPr id="16" name="Shape">
              <a:extLst>
                <a:ext uri="{FF2B5EF4-FFF2-40B4-BE49-F238E27FC236}">
                  <a16:creationId xmlns:a16="http://schemas.microsoft.com/office/drawing/2014/main" id="{556780BE-E967-FDD3-8980-51DCB7503C32}"/>
                </a:ext>
              </a:extLst>
            </p:cNvPr>
            <p:cNvSpPr/>
            <p:nvPr/>
          </p:nvSpPr>
          <p:spPr>
            <a:xfrm>
              <a:off x="3993286" y="728044"/>
              <a:ext cx="1277854" cy="1049185"/>
            </a:xfrm>
            <a:custGeom>
              <a:avLst/>
              <a:gdLst/>
              <a:ahLst/>
              <a:cxnLst>
                <a:cxn ang="0">
                  <a:pos x="wd2" y="hd2"/>
                </a:cxn>
                <a:cxn ang="5400000">
                  <a:pos x="wd2" y="hd2"/>
                </a:cxn>
                <a:cxn ang="10800000">
                  <a:pos x="wd2" y="hd2"/>
                </a:cxn>
                <a:cxn ang="16200000">
                  <a:pos x="wd2" y="hd2"/>
                </a:cxn>
              </a:cxnLst>
              <a:rect l="0" t="0" r="r" b="b"/>
              <a:pathLst>
                <a:path w="21029" h="20679" extrusionOk="0">
                  <a:moveTo>
                    <a:pt x="0" y="20679"/>
                  </a:moveTo>
                  <a:cubicBezTo>
                    <a:pt x="0" y="20679"/>
                    <a:pt x="6874" y="9644"/>
                    <a:pt x="9717" y="5626"/>
                  </a:cubicBezTo>
                  <a:cubicBezTo>
                    <a:pt x="12560" y="1608"/>
                    <a:pt x="15192" y="-921"/>
                    <a:pt x="18291" y="316"/>
                  </a:cubicBezTo>
                  <a:cubicBezTo>
                    <a:pt x="21390" y="1553"/>
                    <a:pt x="21600" y="6502"/>
                    <a:pt x="20201" y="8976"/>
                  </a:cubicBezTo>
                  <a:lnTo>
                    <a:pt x="0" y="20679"/>
                  </a:lnTo>
                  <a:close/>
                </a:path>
              </a:pathLst>
            </a:custGeom>
            <a:solidFill>
              <a:srgbClr val="168489"/>
            </a:solidFill>
            <a:ln w="12700">
              <a:miter lim="400000"/>
            </a:ln>
            <a:extLst>
              <a:ext uri="{91240B29-F687-4F45-9708-019B960494DF}">
                <a14:hiddenLine xmlns:a14="http://schemas.microsoft.com/office/drawing/2010/main" w="9525">
                  <a:solidFill>
                    <a:srgbClr val="000000"/>
                  </a:solidFill>
                  <a:round/>
                  <a:headEnd/>
                  <a:tailEnd/>
                </a14:hiddenLine>
              </a:ext>
            </a:extLst>
          </p:spPr>
          <p:txBody>
            <a:bodyPr lIns="38100" tIns="38100" rIns="38100" bIns="38100" anchor="ctr"/>
            <a:lstStyle/>
            <a:p>
              <a:pPr>
                <a:defRPr sz="3000"/>
              </a:pPr>
              <a:endParaRPr/>
            </a:p>
          </p:txBody>
        </p:sp>
        <p:sp>
          <p:nvSpPr>
            <p:cNvPr id="17" name="Shape">
              <a:extLst>
                <a:ext uri="{FF2B5EF4-FFF2-40B4-BE49-F238E27FC236}">
                  <a16:creationId xmlns:a16="http://schemas.microsoft.com/office/drawing/2014/main" id="{FA8D30EB-B43C-5B1D-7C14-E85519ABC68A}"/>
                </a:ext>
              </a:extLst>
            </p:cNvPr>
            <p:cNvSpPr/>
            <p:nvPr/>
          </p:nvSpPr>
          <p:spPr>
            <a:xfrm>
              <a:off x="1993618" y="2727719"/>
              <a:ext cx="356758" cy="212336"/>
            </a:xfrm>
            <a:custGeom>
              <a:avLst/>
              <a:gdLst/>
              <a:ahLst/>
              <a:cxnLst>
                <a:cxn ang="0">
                  <a:pos x="wd2" y="hd2"/>
                </a:cxn>
                <a:cxn ang="5400000">
                  <a:pos x="wd2" y="hd2"/>
                </a:cxn>
                <a:cxn ang="10800000">
                  <a:pos x="wd2" y="hd2"/>
                </a:cxn>
                <a:cxn ang="16200000">
                  <a:pos x="wd2" y="hd2"/>
                </a:cxn>
              </a:cxnLst>
              <a:rect l="0" t="0" r="r" b="b"/>
              <a:pathLst>
                <a:path w="21343" h="21171" extrusionOk="0">
                  <a:moveTo>
                    <a:pt x="18576" y="513"/>
                  </a:moveTo>
                  <a:lnTo>
                    <a:pt x="0" y="21171"/>
                  </a:lnTo>
                  <a:lnTo>
                    <a:pt x="20304" y="5663"/>
                  </a:lnTo>
                  <a:cubicBezTo>
                    <a:pt x="21201" y="4999"/>
                    <a:pt x="21600" y="3227"/>
                    <a:pt x="21168" y="1731"/>
                  </a:cubicBezTo>
                  <a:cubicBezTo>
                    <a:pt x="20769" y="236"/>
                    <a:pt x="19706" y="-429"/>
                    <a:pt x="18809" y="291"/>
                  </a:cubicBezTo>
                  <a:cubicBezTo>
                    <a:pt x="18742" y="346"/>
                    <a:pt x="18642" y="402"/>
                    <a:pt x="18576" y="513"/>
                  </a:cubicBezTo>
                  <a:close/>
                </a:path>
              </a:pathLst>
            </a:custGeom>
            <a:solidFill>
              <a:srgbClr val="F7C054"/>
            </a:solidFill>
            <a:ln w="12700">
              <a:miter lim="400000"/>
            </a:ln>
            <a:extLst>
              <a:ext uri="{91240B29-F687-4F45-9708-019B960494DF}">
                <a14:hiddenLine xmlns:a14="http://schemas.microsoft.com/office/drawing/2010/main" w="9525">
                  <a:solidFill>
                    <a:srgbClr val="000000"/>
                  </a:solidFill>
                  <a:round/>
                  <a:headEnd/>
                  <a:tailEnd/>
                </a14:hiddenLine>
              </a:ext>
            </a:extLst>
          </p:spPr>
          <p:txBody>
            <a:bodyPr lIns="38100" tIns="38100" rIns="38100" bIns="38100" anchor="ctr"/>
            <a:lstStyle/>
            <a:p>
              <a:pPr>
                <a:defRPr sz="3000"/>
              </a:pPr>
              <a:endParaRPr/>
            </a:p>
          </p:txBody>
        </p:sp>
        <p:sp>
          <p:nvSpPr>
            <p:cNvPr id="18" name="Shape">
              <a:extLst>
                <a:ext uri="{FF2B5EF4-FFF2-40B4-BE49-F238E27FC236}">
                  <a16:creationId xmlns:a16="http://schemas.microsoft.com/office/drawing/2014/main" id="{4BBF4C5D-6AA5-BAE5-1EE5-8773F4043217}"/>
                </a:ext>
              </a:extLst>
            </p:cNvPr>
            <p:cNvSpPr/>
            <p:nvPr/>
          </p:nvSpPr>
          <p:spPr>
            <a:xfrm>
              <a:off x="2271350" y="1172417"/>
              <a:ext cx="2935251" cy="1649004"/>
            </a:xfrm>
            <a:custGeom>
              <a:avLst/>
              <a:gdLst/>
              <a:ahLst/>
              <a:cxnLst>
                <a:cxn ang="0">
                  <a:pos x="wd2" y="hd2"/>
                </a:cxn>
                <a:cxn ang="5400000">
                  <a:pos x="wd2" y="hd2"/>
                </a:cxn>
                <a:cxn ang="10800000">
                  <a:pos x="wd2" y="hd2"/>
                </a:cxn>
                <a:cxn ang="16200000">
                  <a:pos x="wd2" y="hd2"/>
                </a:cxn>
              </a:cxnLst>
              <a:rect l="0" t="0" r="r" b="b"/>
              <a:pathLst>
                <a:path w="21504" h="21489" extrusionOk="0">
                  <a:moveTo>
                    <a:pt x="376" y="18748"/>
                  </a:moveTo>
                  <a:cubicBezTo>
                    <a:pt x="474" y="18560"/>
                    <a:pt x="592" y="18364"/>
                    <a:pt x="730" y="18169"/>
                  </a:cubicBezTo>
                  <a:cubicBezTo>
                    <a:pt x="840" y="18010"/>
                    <a:pt x="962" y="17843"/>
                    <a:pt x="1096" y="17677"/>
                  </a:cubicBezTo>
                  <a:cubicBezTo>
                    <a:pt x="1210" y="17532"/>
                    <a:pt x="1332" y="17387"/>
                    <a:pt x="1463" y="17242"/>
                  </a:cubicBezTo>
                  <a:cubicBezTo>
                    <a:pt x="1581" y="17112"/>
                    <a:pt x="1703" y="16975"/>
                    <a:pt x="1829" y="16837"/>
                  </a:cubicBezTo>
                  <a:cubicBezTo>
                    <a:pt x="2517" y="16113"/>
                    <a:pt x="3387" y="15303"/>
                    <a:pt x="4425" y="14361"/>
                  </a:cubicBezTo>
                  <a:cubicBezTo>
                    <a:pt x="4539" y="14260"/>
                    <a:pt x="4657" y="14152"/>
                    <a:pt x="4775" y="14043"/>
                  </a:cubicBezTo>
                  <a:cubicBezTo>
                    <a:pt x="4889" y="13942"/>
                    <a:pt x="5007" y="13833"/>
                    <a:pt x="5125" y="13732"/>
                  </a:cubicBezTo>
                  <a:cubicBezTo>
                    <a:pt x="5239" y="13630"/>
                    <a:pt x="5357" y="13522"/>
                    <a:pt x="5475" y="13420"/>
                  </a:cubicBezTo>
                  <a:cubicBezTo>
                    <a:pt x="5589" y="13319"/>
                    <a:pt x="5707" y="13211"/>
                    <a:pt x="5825" y="13109"/>
                  </a:cubicBezTo>
                  <a:cubicBezTo>
                    <a:pt x="5963" y="12986"/>
                    <a:pt x="6106" y="12856"/>
                    <a:pt x="6252" y="12726"/>
                  </a:cubicBezTo>
                  <a:cubicBezTo>
                    <a:pt x="10692" y="8715"/>
                    <a:pt x="21504" y="0"/>
                    <a:pt x="21504" y="0"/>
                  </a:cubicBezTo>
                  <a:cubicBezTo>
                    <a:pt x="21504" y="0"/>
                    <a:pt x="12140" y="10757"/>
                    <a:pt x="8067" y="15064"/>
                  </a:cubicBezTo>
                  <a:cubicBezTo>
                    <a:pt x="7615" y="15541"/>
                    <a:pt x="7168" y="16012"/>
                    <a:pt x="6736" y="16468"/>
                  </a:cubicBezTo>
                  <a:cubicBezTo>
                    <a:pt x="6622" y="16584"/>
                    <a:pt x="6513" y="16707"/>
                    <a:pt x="6403" y="16823"/>
                  </a:cubicBezTo>
                  <a:cubicBezTo>
                    <a:pt x="6289" y="16938"/>
                    <a:pt x="6179" y="17061"/>
                    <a:pt x="6069" y="17170"/>
                  </a:cubicBezTo>
                  <a:cubicBezTo>
                    <a:pt x="5955" y="17286"/>
                    <a:pt x="5845" y="17402"/>
                    <a:pt x="5735" y="17517"/>
                  </a:cubicBezTo>
                  <a:cubicBezTo>
                    <a:pt x="5621" y="17633"/>
                    <a:pt x="5512" y="17749"/>
                    <a:pt x="5398" y="17865"/>
                  </a:cubicBezTo>
                  <a:cubicBezTo>
                    <a:pt x="4445" y="18849"/>
                    <a:pt x="3575" y="19704"/>
                    <a:pt x="2822" y="20333"/>
                  </a:cubicBezTo>
                  <a:cubicBezTo>
                    <a:pt x="2687" y="20442"/>
                    <a:pt x="2561" y="20550"/>
                    <a:pt x="2435" y="20645"/>
                  </a:cubicBezTo>
                  <a:cubicBezTo>
                    <a:pt x="2297" y="20753"/>
                    <a:pt x="2162" y="20854"/>
                    <a:pt x="2036" y="20941"/>
                  </a:cubicBezTo>
                  <a:cubicBezTo>
                    <a:pt x="1890" y="21043"/>
                    <a:pt x="1747" y="21130"/>
                    <a:pt x="1617" y="21209"/>
                  </a:cubicBezTo>
                  <a:cubicBezTo>
                    <a:pt x="1454" y="21296"/>
                    <a:pt x="1304" y="21368"/>
                    <a:pt x="1165" y="21419"/>
                  </a:cubicBezTo>
                  <a:cubicBezTo>
                    <a:pt x="624" y="21600"/>
                    <a:pt x="250" y="21441"/>
                    <a:pt x="91" y="20833"/>
                  </a:cubicBezTo>
                  <a:cubicBezTo>
                    <a:pt x="-96" y="20123"/>
                    <a:pt x="10" y="19457"/>
                    <a:pt x="376" y="18748"/>
                  </a:cubicBezTo>
                  <a:close/>
                </a:path>
              </a:pathLst>
            </a:custGeom>
            <a:solidFill>
              <a:srgbClr val="B2CDE3"/>
            </a:solidFill>
            <a:ln w="12700">
              <a:miter lim="400000"/>
            </a:ln>
            <a:extLst>
              <a:ext uri="{91240B29-F687-4F45-9708-019B960494DF}">
                <a14:hiddenLine xmlns:a14="http://schemas.microsoft.com/office/drawing/2010/main" w="9525">
                  <a:solidFill>
                    <a:srgbClr val="000000"/>
                  </a:solidFill>
                  <a:round/>
                  <a:headEnd/>
                  <a:tailEnd/>
                </a14:hiddenLine>
              </a:ext>
            </a:extLst>
          </p:spPr>
          <p:txBody>
            <a:bodyPr lIns="38100" tIns="38100" rIns="38100" bIns="38100" anchor="ctr"/>
            <a:lstStyle/>
            <a:p>
              <a:pPr>
                <a:defRPr sz="3000"/>
              </a:pPr>
              <a:endParaRPr/>
            </a:p>
          </p:txBody>
        </p:sp>
        <p:sp>
          <p:nvSpPr>
            <p:cNvPr id="19" name="Shape">
              <a:extLst>
                <a:ext uri="{FF2B5EF4-FFF2-40B4-BE49-F238E27FC236}">
                  <a16:creationId xmlns:a16="http://schemas.microsoft.com/office/drawing/2014/main" id="{8EED619D-C49D-0D77-95F6-FC57268B3E3F}"/>
                </a:ext>
              </a:extLst>
            </p:cNvPr>
            <p:cNvSpPr/>
            <p:nvPr/>
          </p:nvSpPr>
          <p:spPr>
            <a:xfrm>
              <a:off x="3937744" y="1005772"/>
              <a:ext cx="1299188" cy="820002"/>
            </a:xfrm>
            <a:custGeom>
              <a:avLst/>
              <a:gdLst/>
              <a:ahLst/>
              <a:cxnLst>
                <a:cxn ang="0">
                  <a:pos x="wd2" y="hd2"/>
                </a:cxn>
                <a:cxn ang="5400000">
                  <a:pos x="wd2" y="hd2"/>
                </a:cxn>
                <a:cxn ang="10800000">
                  <a:pos x="wd2" y="hd2"/>
                </a:cxn>
                <a:cxn ang="16200000">
                  <a:pos x="wd2" y="hd2"/>
                </a:cxn>
              </a:cxnLst>
              <a:rect l="0" t="0" r="r" b="b"/>
              <a:pathLst>
                <a:path w="21174" h="20440" extrusionOk="0">
                  <a:moveTo>
                    <a:pt x="0" y="20440"/>
                  </a:moveTo>
                  <a:cubicBezTo>
                    <a:pt x="0" y="20440"/>
                    <a:pt x="9976" y="4628"/>
                    <a:pt x="13923" y="1734"/>
                  </a:cubicBezTo>
                  <a:cubicBezTo>
                    <a:pt x="17861" y="-1160"/>
                    <a:pt x="20477" y="86"/>
                    <a:pt x="21039" y="1734"/>
                  </a:cubicBezTo>
                  <a:cubicBezTo>
                    <a:pt x="21600" y="3382"/>
                    <a:pt x="20287" y="4365"/>
                    <a:pt x="19391" y="4988"/>
                  </a:cubicBezTo>
                  <a:cubicBezTo>
                    <a:pt x="18495" y="5611"/>
                    <a:pt x="0" y="20440"/>
                    <a:pt x="0" y="20440"/>
                  </a:cubicBezTo>
                  <a:close/>
                </a:path>
              </a:pathLst>
            </a:custGeom>
            <a:solidFill>
              <a:srgbClr val="A0C9CA"/>
            </a:solidFill>
            <a:ln w="12700">
              <a:miter lim="400000"/>
            </a:ln>
            <a:extLst>
              <a:ext uri="{91240B29-F687-4F45-9708-019B960494DF}">
                <a14:hiddenLine xmlns:a14="http://schemas.microsoft.com/office/drawing/2010/main" w="9525">
                  <a:solidFill>
                    <a:srgbClr val="000000"/>
                  </a:solidFill>
                  <a:round/>
                  <a:headEnd/>
                  <a:tailEnd/>
                </a14:hiddenLine>
              </a:ext>
            </a:extLst>
          </p:spPr>
          <p:txBody>
            <a:bodyPr lIns="38100" tIns="38100" rIns="38100" bIns="38100" anchor="ctr"/>
            <a:lstStyle/>
            <a:p>
              <a:pPr>
                <a:defRPr sz="3000"/>
              </a:pPr>
              <a:endParaRPr/>
            </a:p>
          </p:txBody>
        </p:sp>
        <p:sp>
          <p:nvSpPr>
            <p:cNvPr id="20" name="Shape">
              <a:extLst>
                <a:ext uri="{FF2B5EF4-FFF2-40B4-BE49-F238E27FC236}">
                  <a16:creationId xmlns:a16="http://schemas.microsoft.com/office/drawing/2014/main" id="{059F7078-9099-56AD-22B0-EE6BF36C79FA}"/>
                </a:ext>
              </a:extLst>
            </p:cNvPr>
            <p:cNvSpPr/>
            <p:nvPr/>
          </p:nvSpPr>
          <p:spPr>
            <a:xfrm>
              <a:off x="3993286" y="1172412"/>
              <a:ext cx="1442962" cy="731552"/>
            </a:xfrm>
            <a:custGeom>
              <a:avLst/>
              <a:gdLst/>
              <a:ahLst/>
              <a:cxnLst>
                <a:cxn ang="0">
                  <a:pos x="wd2" y="hd2"/>
                </a:cxn>
                <a:cxn ang="5400000">
                  <a:pos x="wd2" y="hd2"/>
                </a:cxn>
                <a:cxn ang="10800000">
                  <a:pos x="wd2" y="hd2"/>
                </a:cxn>
                <a:cxn ang="16200000">
                  <a:pos x="wd2" y="hd2"/>
                </a:cxn>
              </a:cxnLst>
              <a:rect l="0" t="0" r="r" b="b"/>
              <a:pathLst>
                <a:path w="21023" h="21600" extrusionOk="0">
                  <a:moveTo>
                    <a:pt x="0" y="21600"/>
                  </a:moveTo>
                  <a:cubicBezTo>
                    <a:pt x="0" y="21600"/>
                    <a:pt x="13450" y="21600"/>
                    <a:pt x="17343" y="19845"/>
                  </a:cubicBezTo>
                  <a:cubicBezTo>
                    <a:pt x="21236" y="18090"/>
                    <a:pt x="21600" y="8348"/>
                    <a:pt x="20451" y="4363"/>
                  </a:cubicBezTo>
                  <a:cubicBezTo>
                    <a:pt x="19302" y="377"/>
                    <a:pt x="17343" y="0"/>
                    <a:pt x="17343" y="0"/>
                  </a:cubicBezTo>
                  <a:lnTo>
                    <a:pt x="0" y="21600"/>
                  </a:lnTo>
                  <a:close/>
                </a:path>
              </a:pathLst>
            </a:custGeom>
            <a:solidFill>
              <a:srgbClr val="B2CDE3"/>
            </a:solidFill>
            <a:ln w="12700">
              <a:miter lim="400000"/>
            </a:ln>
            <a:extLst>
              <a:ext uri="{91240B29-F687-4F45-9708-019B960494DF}">
                <a14:hiddenLine xmlns:a14="http://schemas.microsoft.com/office/drawing/2010/main" w="9525">
                  <a:solidFill>
                    <a:srgbClr val="000000"/>
                  </a:solidFill>
                  <a:round/>
                  <a:headEnd/>
                  <a:tailEnd/>
                </a14:hiddenLine>
              </a:ext>
            </a:extLst>
          </p:spPr>
          <p:txBody>
            <a:bodyPr lIns="38100" tIns="38100" rIns="38100" bIns="38100" anchor="ctr"/>
            <a:lstStyle/>
            <a:p>
              <a:pPr>
                <a:defRPr sz="3000"/>
              </a:pPr>
              <a:endParaRPr/>
            </a:p>
          </p:txBody>
        </p:sp>
        <p:sp>
          <p:nvSpPr>
            <p:cNvPr id="21" name="Shape">
              <a:extLst>
                <a:ext uri="{FF2B5EF4-FFF2-40B4-BE49-F238E27FC236}">
                  <a16:creationId xmlns:a16="http://schemas.microsoft.com/office/drawing/2014/main" id="{95AFE0C5-90A8-DE31-B942-E5A775E11F69}"/>
                </a:ext>
              </a:extLst>
            </p:cNvPr>
            <p:cNvSpPr/>
            <p:nvPr/>
          </p:nvSpPr>
          <p:spPr>
            <a:xfrm>
              <a:off x="2889925" y="2240298"/>
              <a:ext cx="182486" cy="289961"/>
            </a:xfrm>
            <a:custGeom>
              <a:avLst/>
              <a:gdLst/>
              <a:ahLst/>
              <a:cxnLst>
                <a:cxn ang="0">
                  <a:pos x="wd2" y="hd2"/>
                </a:cxn>
                <a:cxn ang="5400000">
                  <a:pos x="wd2" y="hd2"/>
                </a:cxn>
                <a:cxn ang="10800000">
                  <a:pos x="wd2" y="hd2"/>
                </a:cxn>
                <a:cxn ang="16200000">
                  <a:pos x="wd2" y="hd2"/>
                </a:cxn>
              </a:cxnLst>
              <a:rect l="0" t="0" r="r" b="b"/>
              <a:pathLst>
                <a:path w="20689" h="21600" extrusionOk="0">
                  <a:moveTo>
                    <a:pt x="4127" y="13490"/>
                  </a:moveTo>
                  <a:cubicBezTo>
                    <a:pt x="348" y="8814"/>
                    <a:pt x="-911" y="4179"/>
                    <a:pt x="663" y="1779"/>
                  </a:cubicBezTo>
                  <a:cubicBezTo>
                    <a:pt x="2427" y="1200"/>
                    <a:pt x="4253" y="579"/>
                    <a:pt x="6079" y="0"/>
                  </a:cubicBezTo>
                  <a:cubicBezTo>
                    <a:pt x="4631" y="2400"/>
                    <a:pt x="5890" y="6993"/>
                    <a:pt x="9669" y="11586"/>
                  </a:cubicBezTo>
                  <a:cubicBezTo>
                    <a:pt x="12880" y="15559"/>
                    <a:pt x="17099" y="18497"/>
                    <a:pt x="20689" y="19614"/>
                  </a:cubicBezTo>
                  <a:cubicBezTo>
                    <a:pt x="18926" y="20276"/>
                    <a:pt x="17225" y="20938"/>
                    <a:pt x="15525" y="21600"/>
                  </a:cubicBezTo>
                  <a:cubicBezTo>
                    <a:pt x="11747" y="20566"/>
                    <a:pt x="7402" y="17545"/>
                    <a:pt x="4127" y="13490"/>
                  </a:cubicBezTo>
                  <a:close/>
                </a:path>
              </a:pathLst>
            </a:custGeom>
            <a:solidFill>
              <a:srgbClr val="B08A4A"/>
            </a:solidFill>
            <a:ln w="12700">
              <a:miter lim="400000"/>
            </a:ln>
            <a:extLst>
              <a:ext uri="{91240B29-F687-4F45-9708-019B960494DF}">
                <a14:hiddenLine xmlns:a14="http://schemas.microsoft.com/office/drawing/2010/main" w="9525">
                  <a:solidFill>
                    <a:srgbClr val="000000"/>
                  </a:solidFill>
                  <a:round/>
                  <a:headEnd/>
                  <a:tailEnd/>
                </a14:hiddenLine>
              </a:ext>
            </a:extLst>
          </p:spPr>
          <p:txBody>
            <a:bodyPr lIns="38100" tIns="38100" rIns="38100" bIns="38100" anchor="ctr"/>
            <a:lstStyle/>
            <a:p>
              <a:pPr>
                <a:defRPr sz="3000"/>
              </a:pPr>
              <a:endParaRPr/>
            </a:p>
          </p:txBody>
        </p:sp>
        <p:sp>
          <p:nvSpPr>
            <p:cNvPr id="22" name="Shape">
              <a:extLst>
                <a:ext uri="{FF2B5EF4-FFF2-40B4-BE49-F238E27FC236}">
                  <a16:creationId xmlns:a16="http://schemas.microsoft.com/office/drawing/2014/main" id="{5E7CB832-3BFB-061C-0BBF-9496432D0A61}"/>
                </a:ext>
              </a:extLst>
            </p:cNvPr>
            <p:cNvSpPr/>
            <p:nvPr/>
          </p:nvSpPr>
          <p:spPr>
            <a:xfrm>
              <a:off x="2937822" y="2220117"/>
              <a:ext cx="179490" cy="287180"/>
            </a:xfrm>
            <a:custGeom>
              <a:avLst/>
              <a:gdLst/>
              <a:ahLst/>
              <a:cxnLst>
                <a:cxn ang="0">
                  <a:pos x="wd2" y="hd2"/>
                </a:cxn>
                <a:cxn ang="5400000">
                  <a:pos x="wd2" y="hd2"/>
                </a:cxn>
                <a:cxn ang="10800000">
                  <a:pos x="wd2" y="hd2"/>
                </a:cxn>
                <a:cxn ang="16200000">
                  <a:pos x="wd2" y="hd2"/>
                </a:cxn>
              </a:cxnLst>
              <a:rect l="0" t="0" r="r" b="b"/>
              <a:pathLst>
                <a:path w="20711" h="21600" extrusionOk="0">
                  <a:moveTo>
                    <a:pt x="4239" y="13495"/>
                  </a:moveTo>
                  <a:cubicBezTo>
                    <a:pt x="457" y="8857"/>
                    <a:pt x="-889" y="4261"/>
                    <a:pt x="585" y="1796"/>
                  </a:cubicBezTo>
                  <a:cubicBezTo>
                    <a:pt x="2380" y="1212"/>
                    <a:pt x="4239" y="585"/>
                    <a:pt x="6097" y="0"/>
                  </a:cubicBezTo>
                  <a:cubicBezTo>
                    <a:pt x="4751" y="2465"/>
                    <a:pt x="6033" y="7019"/>
                    <a:pt x="9815" y="11573"/>
                  </a:cubicBezTo>
                  <a:cubicBezTo>
                    <a:pt x="13020" y="15459"/>
                    <a:pt x="17186" y="18425"/>
                    <a:pt x="20711" y="19595"/>
                  </a:cubicBezTo>
                  <a:cubicBezTo>
                    <a:pt x="18916" y="20263"/>
                    <a:pt x="17186" y="20973"/>
                    <a:pt x="15455" y="21600"/>
                  </a:cubicBezTo>
                  <a:cubicBezTo>
                    <a:pt x="11866" y="20514"/>
                    <a:pt x="7572" y="17505"/>
                    <a:pt x="4239" y="13495"/>
                  </a:cubicBezTo>
                  <a:close/>
                </a:path>
              </a:pathLst>
            </a:custGeom>
            <a:solidFill>
              <a:srgbClr val="CDA553"/>
            </a:solidFill>
            <a:ln w="12700">
              <a:miter lim="400000"/>
            </a:ln>
            <a:extLst>
              <a:ext uri="{91240B29-F687-4F45-9708-019B960494DF}">
                <a14:hiddenLine xmlns:a14="http://schemas.microsoft.com/office/drawing/2010/main" w="9525">
                  <a:solidFill>
                    <a:srgbClr val="000000"/>
                  </a:solidFill>
                  <a:round/>
                  <a:headEnd/>
                  <a:tailEnd/>
                </a14:hiddenLine>
              </a:ext>
            </a:extLst>
          </p:spPr>
          <p:txBody>
            <a:bodyPr lIns="38100" tIns="38100" rIns="38100" bIns="38100" anchor="ctr"/>
            <a:lstStyle/>
            <a:p>
              <a:pPr>
                <a:defRPr sz="3000"/>
              </a:pPr>
              <a:endParaRPr/>
            </a:p>
          </p:txBody>
        </p:sp>
        <p:sp>
          <p:nvSpPr>
            <p:cNvPr id="23" name="Shape">
              <a:extLst>
                <a:ext uri="{FF2B5EF4-FFF2-40B4-BE49-F238E27FC236}">
                  <a16:creationId xmlns:a16="http://schemas.microsoft.com/office/drawing/2014/main" id="{CFF74A2D-3B41-5439-C182-F5AADDDD23D6}"/>
                </a:ext>
              </a:extLst>
            </p:cNvPr>
            <p:cNvSpPr/>
            <p:nvPr/>
          </p:nvSpPr>
          <p:spPr>
            <a:xfrm>
              <a:off x="2842432" y="2264583"/>
              <a:ext cx="184296" cy="292730"/>
            </a:xfrm>
            <a:custGeom>
              <a:avLst/>
              <a:gdLst/>
              <a:ahLst/>
              <a:cxnLst>
                <a:cxn ang="0">
                  <a:pos x="wd2" y="hd2"/>
                </a:cxn>
                <a:cxn ang="5400000">
                  <a:pos x="wd2" y="hd2"/>
                </a:cxn>
                <a:cxn ang="10800000">
                  <a:pos x="wd2" y="hd2"/>
                </a:cxn>
                <a:cxn ang="16200000">
                  <a:pos x="wd2" y="hd2"/>
                </a:cxn>
              </a:cxnLst>
              <a:rect l="0" t="0" r="r" b="b"/>
              <a:pathLst>
                <a:path w="20653" h="21600" extrusionOk="0">
                  <a:moveTo>
                    <a:pt x="4095" y="13526"/>
                  </a:moveTo>
                  <a:cubicBezTo>
                    <a:pt x="298" y="8812"/>
                    <a:pt x="-947" y="4140"/>
                    <a:pt x="734" y="1803"/>
                  </a:cubicBezTo>
                  <a:cubicBezTo>
                    <a:pt x="2477" y="1230"/>
                    <a:pt x="4282" y="615"/>
                    <a:pt x="6087" y="0"/>
                  </a:cubicBezTo>
                  <a:cubicBezTo>
                    <a:pt x="4531" y="2377"/>
                    <a:pt x="5776" y="6968"/>
                    <a:pt x="9511" y="11599"/>
                  </a:cubicBezTo>
                  <a:cubicBezTo>
                    <a:pt x="12810" y="15616"/>
                    <a:pt x="17105" y="18608"/>
                    <a:pt x="20653" y="19633"/>
                  </a:cubicBezTo>
                  <a:cubicBezTo>
                    <a:pt x="18910" y="20288"/>
                    <a:pt x="17229" y="20944"/>
                    <a:pt x="15486" y="21600"/>
                  </a:cubicBezTo>
                  <a:cubicBezTo>
                    <a:pt x="11876" y="20698"/>
                    <a:pt x="7456" y="17665"/>
                    <a:pt x="4095" y="13526"/>
                  </a:cubicBezTo>
                  <a:close/>
                </a:path>
              </a:pathLst>
            </a:custGeom>
            <a:solidFill>
              <a:srgbClr val="CDA553"/>
            </a:solidFill>
            <a:ln w="12700">
              <a:miter lim="400000"/>
            </a:ln>
            <a:extLst>
              <a:ext uri="{91240B29-F687-4F45-9708-019B960494DF}">
                <a14:hiddenLine xmlns:a14="http://schemas.microsoft.com/office/drawing/2010/main" w="9525">
                  <a:solidFill>
                    <a:srgbClr val="000000"/>
                  </a:solidFill>
                  <a:round/>
                  <a:headEnd/>
                  <a:tailEnd/>
                </a14:hiddenLine>
              </a:ext>
            </a:extLst>
          </p:spPr>
          <p:txBody>
            <a:bodyPr lIns="38100" tIns="38100" rIns="38100" bIns="38100" anchor="ctr"/>
            <a:lstStyle/>
            <a:p>
              <a:pPr>
                <a:defRPr sz="3000"/>
              </a:pPr>
              <a:endParaRPr/>
            </a:p>
          </p:txBody>
        </p:sp>
        <p:sp>
          <p:nvSpPr>
            <p:cNvPr id="24" name="Shape">
              <a:extLst>
                <a:ext uri="{FF2B5EF4-FFF2-40B4-BE49-F238E27FC236}">
                  <a16:creationId xmlns:a16="http://schemas.microsoft.com/office/drawing/2014/main" id="{5B9568C0-6B34-5397-296D-BFE8A6360679}"/>
                </a:ext>
              </a:extLst>
            </p:cNvPr>
            <p:cNvSpPr/>
            <p:nvPr/>
          </p:nvSpPr>
          <p:spPr>
            <a:xfrm>
              <a:off x="2979081" y="2200628"/>
              <a:ext cx="177171" cy="284399"/>
            </a:xfrm>
            <a:custGeom>
              <a:avLst/>
              <a:gdLst/>
              <a:ahLst/>
              <a:cxnLst>
                <a:cxn ang="0">
                  <a:pos x="wd2" y="hd2"/>
                </a:cxn>
                <a:cxn ang="5400000">
                  <a:pos x="wd2" y="hd2"/>
                </a:cxn>
                <a:cxn ang="10800000">
                  <a:pos x="wd2" y="hd2"/>
                </a:cxn>
                <a:cxn ang="16200000">
                  <a:pos x="wd2" y="hd2"/>
                </a:cxn>
              </a:cxnLst>
              <a:rect l="0" t="0" r="r" b="b"/>
              <a:pathLst>
                <a:path w="20751" h="21600" extrusionOk="0">
                  <a:moveTo>
                    <a:pt x="4291" y="13500"/>
                  </a:moveTo>
                  <a:cubicBezTo>
                    <a:pt x="517" y="8902"/>
                    <a:pt x="-849" y="4303"/>
                    <a:pt x="517" y="1814"/>
                  </a:cubicBezTo>
                  <a:cubicBezTo>
                    <a:pt x="2339" y="1223"/>
                    <a:pt x="4226" y="591"/>
                    <a:pt x="6112" y="0"/>
                  </a:cubicBezTo>
                  <a:cubicBezTo>
                    <a:pt x="4876" y="2531"/>
                    <a:pt x="6177" y="7045"/>
                    <a:pt x="9951" y="11559"/>
                  </a:cubicBezTo>
                  <a:cubicBezTo>
                    <a:pt x="13074" y="15398"/>
                    <a:pt x="17173" y="18309"/>
                    <a:pt x="20751" y="19533"/>
                  </a:cubicBezTo>
                  <a:cubicBezTo>
                    <a:pt x="18929" y="20208"/>
                    <a:pt x="17173" y="20925"/>
                    <a:pt x="15416" y="21600"/>
                  </a:cubicBezTo>
                  <a:cubicBezTo>
                    <a:pt x="11773" y="20419"/>
                    <a:pt x="7544" y="17423"/>
                    <a:pt x="4291" y="13500"/>
                  </a:cubicBezTo>
                  <a:close/>
                </a:path>
              </a:pathLst>
            </a:custGeom>
            <a:solidFill>
              <a:srgbClr val="B08A4A"/>
            </a:solidFill>
            <a:ln w="12700">
              <a:miter lim="400000"/>
            </a:ln>
            <a:extLst>
              <a:ext uri="{91240B29-F687-4F45-9708-019B960494DF}">
                <a14:hiddenLine xmlns:a14="http://schemas.microsoft.com/office/drawing/2010/main" w="9525">
                  <a:solidFill>
                    <a:srgbClr val="000000"/>
                  </a:solidFill>
                  <a:round/>
                  <a:headEnd/>
                  <a:tailEnd/>
                </a14:hiddenLine>
              </a:ext>
            </a:extLst>
          </p:spPr>
          <p:txBody>
            <a:bodyPr lIns="38100" tIns="38100" rIns="38100" bIns="38100" anchor="ctr"/>
            <a:lstStyle/>
            <a:p>
              <a:pPr>
                <a:defRPr sz="3000"/>
              </a:pPr>
              <a:endParaRPr/>
            </a:p>
          </p:txBody>
        </p:sp>
        <p:sp>
          <p:nvSpPr>
            <p:cNvPr id="25" name="Shape">
              <a:extLst>
                <a:ext uri="{FF2B5EF4-FFF2-40B4-BE49-F238E27FC236}">
                  <a16:creationId xmlns:a16="http://schemas.microsoft.com/office/drawing/2014/main" id="{27BF1136-31D1-97FB-8F2B-77836D2CC1DF}"/>
                </a:ext>
              </a:extLst>
            </p:cNvPr>
            <p:cNvSpPr/>
            <p:nvPr/>
          </p:nvSpPr>
          <p:spPr>
            <a:xfrm>
              <a:off x="2268969" y="2615620"/>
              <a:ext cx="158277" cy="209804"/>
            </a:xfrm>
            <a:custGeom>
              <a:avLst/>
              <a:gdLst/>
              <a:ahLst/>
              <a:cxnLst>
                <a:cxn ang="0">
                  <a:pos x="wd2" y="hd2"/>
                </a:cxn>
                <a:cxn ang="5400000">
                  <a:pos x="wd2" y="hd2"/>
                </a:cxn>
                <a:cxn ang="10800000">
                  <a:pos x="wd2" y="hd2"/>
                </a:cxn>
                <a:cxn ang="16200000">
                  <a:pos x="wd2" y="hd2"/>
                </a:cxn>
              </a:cxnLst>
              <a:rect l="0" t="0" r="r" b="b"/>
              <a:pathLst>
                <a:path w="19982" h="20760" extrusionOk="0">
                  <a:moveTo>
                    <a:pt x="6517" y="0"/>
                  </a:moveTo>
                  <a:cubicBezTo>
                    <a:pt x="6798" y="3188"/>
                    <a:pt x="8340" y="7200"/>
                    <a:pt x="11075" y="11267"/>
                  </a:cubicBezTo>
                  <a:cubicBezTo>
                    <a:pt x="13670" y="15115"/>
                    <a:pt x="16896" y="18247"/>
                    <a:pt x="19982" y="20226"/>
                  </a:cubicBezTo>
                  <a:cubicBezTo>
                    <a:pt x="10655" y="21600"/>
                    <a:pt x="4203" y="20391"/>
                    <a:pt x="1468" y="15774"/>
                  </a:cubicBezTo>
                  <a:cubicBezTo>
                    <a:pt x="-1618" y="10443"/>
                    <a:pt x="205" y="5386"/>
                    <a:pt x="6517" y="0"/>
                  </a:cubicBezTo>
                  <a:close/>
                </a:path>
              </a:pathLst>
            </a:custGeom>
            <a:solidFill>
              <a:srgbClr val="B08A4A"/>
            </a:solidFill>
            <a:ln w="12700">
              <a:miter lim="400000"/>
            </a:ln>
            <a:extLst>
              <a:ext uri="{91240B29-F687-4F45-9708-019B960494DF}">
                <a14:hiddenLine xmlns:a14="http://schemas.microsoft.com/office/drawing/2010/main" w="9525">
                  <a:solidFill>
                    <a:srgbClr val="000000"/>
                  </a:solidFill>
                  <a:round/>
                  <a:headEnd/>
                  <a:tailEnd/>
                </a14:hiddenLine>
              </a:ext>
            </a:extLst>
          </p:spPr>
          <p:txBody>
            <a:bodyPr lIns="38100" tIns="38100" rIns="38100" bIns="38100" anchor="ctr"/>
            <a:lstStyle/>
            <a:p>
              <a:pPr>
                <a:defRPr sz="3000"/>
              </a:pPr>
              <a:endParaRPr/>
            </a:p>
          </p:txBody>
        </p:sp>
        <p:sp>
          <p:nvSpPr>
            <p:cNvPr id="26" name="Shape">
              <a:extLst>
                <a:ext uri="{FF2B5EF4-FFF2-40B4-BE49-F238E27FC236}">
                  <a16:creationId xmlns:a16="http://schemas.microsoft.com/office/drawing/2014/main" id="{21BC95FF-4650-F963-5B04-A6C22188FA6B}"/>
                </a:ext>
              </a:extLst>
            </p:cNvPr>
            <p:cNvSpPr/>
            <p:nvPr/>
          </p:nvSpPr>
          <p:spPr>
            <a:xfrm>
              <a:off x="2318901" y="2572833"/>
              <a:ext cx="168305" cy="249403"/>
            </a:xfrm>
            <a:custGeom>
              <a:avLst/>
              <a:gdLst/>
              <a:ahLst/>
              <a:cxnLst>
                <a:cxn ang="0">
                  <a:pos x="wd2" y="hd2"/>
                </a:cxn>
                <a:cxn ang="5400000">
                  <a:pos x="wd2" y="hd2"/>
                </a:cxn>
                <a:cxn ang="10800000">
                  <a:pos x="wd2" y="hd2"/>
                </a:cxn>
                <a:cxn ang="16200000">
                  <a:pos x="wd2" y="hd2"/>
                </a:cxn>
              </a:cxnLst>
              <a:rect l="0" t="0" r="r" b="b"/>
              <a:pathLst>
                <a:path w="21600" h="21600" extrusionOk="0">
                  <a:moveTo>
                    <a:pt x="4634" y="13710"/>
                  </a:moveTo>
                  <a:cubicBezTo>
                    <a:pt x="1853" y="10151"/>
                    <a:pt x="285" y="6639"/>
                    <a:pt x="0" y="3849"/>
                  </a:cubicBezTo>
                  <a:cubicBezTo>
                    <a:pt x="1711" y="2598"/>
                    <a:pt x="3778" y="1299"/>
                    <a:pt x="6202" y="0"/>
                  </a:cubicBezTo>
                  <a:cubicBezTo>
                    <a:pt x="5846" y="2983"/>
                    <a:pt x="7485" y="7216"/>
                    <a:pt x="10836" y="11498"/>
                  </a:cubicBezTo>
                  <a:cubicBezTo>
                    <a:pt x="13972" y="15491"/>
                    <a:pt x="17964" y="18569"/>
                    <a:pt x="21600" y="20205"/>
                  </a:cubicBezTo>
                  <a:cubicBezTo>
                    <a:pt x="18749" y="20782"/>
                    <a:pt x="16111" y="21263"/>
                    <a:pt x="13687" y="21600"/>
                  </a:cubicBezTo>
                  <a:cubicBezTo>
                    <a:pt x="10551" y="19820"/>
                    <a:pt x="7343" y="17078"/>
                    <a:pt x="4634" y="13710"/>
                  </a:cubicBezTo>
                  <a:close/>
                </a:path>
              </a:pathLst>
            </a:custGeom>
            <a:solidFill>
              <a:srgbClr val="CDA553"/>
            </a:solidFill>
            <a:ln w="12700">
              <a:miter lim="400000"/>
            </a:ln>
            <a:extLst>
              <a:ext uri="{91240B29-F687-4F45-9708-019B960494DF}">
                <a14:hiddenLine xmlns:a14="http://schemas.microsoft.com/office/drawing/2010/main" w="9525">
                  <a:solidFill>
                    <a:srgbClr val="000000"/>
                  </a:solidFill>
                  <a:round/>
                  <a:headEnd/>
                  <a:tailEnd/>
                </a14:hiddenLine>
              </a:ext>
            </a:extLst>
          </p:spPr>
          <p:txBody>
            <a:bodyPr lIns="38100" tIns="38100" rIns="38100" bIns="38100" anchor="ctr"/>
            <a:lstStyle/>
            <a:p>
              <a:pPr>
                <a:defRPr sz="3000"/>
              </a:pPr>
              <a:endParaRPr/>
            </a:p>
          </p:txBody>
        </p:sp>
        <p:sp>
          <p:nvSpPr>
            <p:cNvPr id="27" name="Shape">
              <a:extLst>
                <a:ext uri="{FF2B5EF4-FFF2-40B4-BE49-F238E27FC236}">
                  <a16:creationId xmlns:a16="http://schemas.microsoft.com/office/drawing/2014/main" id="{181201AC-A5E5-6C72-45BE-C21894E1F33D}"/>
                </a:ext>
              </a:extLst>
            </p:cNvPr>
            <p:cNvSpPr/>
            <p:nvPr/>
          </p:nvSpPr>
          <p:spPr>
            <a:xfrm>
              <a:off x="2365685" y="2534847"/>
              <a:ext cx="178125" cy="270512"/>
            </a:xfrm>
            <a:custGeom>
              <a:avLst/>
              <a:gdLst/>
              <a:ahLst/>
              <a:cxnLst>
                <a:cxn ang="0">
                  <a:pos x="wd2" y="hd2"/>
                </a:cxn>
                <a:cxn ang="5400000">
                  <a:pos x="wd2" y="hd2"/>
                </a:cxn>
                <a:cxn ang="10800000">
                  <a:pos x="wd2" y="hd2"/>
                </a:cxn>
                <a:cxn ang="16200000">
                  <a:pos x="wd2" y="hd2"/>
                </a:cxn>
              </a:cxnLst>
              <a:rect l="0" t="0" r="r" b="b"/>
              <a:pathLst>
                <a:path w="21312" h="21600" extrusionOk="0">
                  <a:moveTo>
                    <a:pt x="4364" y="13616"/>
                  </a:moveTo>
                  <a:cubicBezTo>
                    <a:pt x="1241" y="9669"/>
                    <a:pt x="-288" y="5766"/>
                    <a:pt x="44" y="3016"/>
                  </a:cubicBezTo>
                  <a:cubicBezTo>
                    <a:pt x="1839" y="2040"/>
                    <a:pt x="3833" y="1020"/>
                    <a:pt x="6026" y="0"/>
                  </a:cubicBezTo>
                  <a:cubicBezTo>
                    <a:pt x="5162" y="2705"/>
                    <a:pt x="6624" y="7141"/>
                    <a:pt x="10146" y="11532"/>
                  </a:cubicBezTo>
                  <a:cubicBezTo>
                    <a:pt x="13403" y="15612"/>
                    <a:pt x="17657" y="18673"/>
                    <a:pt x="21312" y="19959"/>
                  </a:cubicBezTo>
                  <a:cubicBezTo>
                    <a:pt x="18919" y="20580"/>
                    <a:pt x="16593" y="21112"/>
                    <a:pt x="14466" y="21600"/>
                  </a:cubicBezTo>
                  <a:cubicBezTo>
                    <a:pt x="11010" y="20137"/>
                    <a:pt x="7289" y="17298"/>
                    <a:pt x="4364" y="13616"/>
                  </a:cubicBezTo>
                  <a:close/>
                </a:path>
              </a:pathLst>
            </a:custGeom>
            <a:solidFill>
              <a:srgbClr val="B08A4A"/>
            </a:solidFill>
            <a:ln w="12700">
              <a:miter lim="400000"/>
            </a:ln>
            <a:extLst>
              <a:ext uri="{91240B29-F687-4F45-9708-019B960494DF}">
                <a14:hiddenLine xmlns:a14="http://schemas.microsoft.com/office/drawing/2010/main" w="9525">
                  <a:solidFill>
                    <a:srgbClr val="000000"/>
                  </a:solidFill>
                  <a:round/>
                  <a:headEnd/>
                  <a:tailEnd/>
                </a14:hiddenLine>
              </a:ext>
            </a:extLst>
          </p:spPr>
          <p:txBody>
            <a:bodyPr lIns="38100" tIns="38100" rIns="38100" bIns="38100" anchor="ctr"/>
            <a:lstStyle/>
            <a:p>
              <a:pPr>
                <a:defRPr sz="3000"/>
              </a:pPr>
              <a:endParaRPr/>
            </a:p>
          </p:txBody>
        </p:sp>
        <p:sp>
          <p:nvSpPr>
            <p:cNvPr id="28" name="Shape">
              <a:extLst>
                <a:ext uri="{FF2B5EF4-FFF2-40B4-BE49-F238E27FC236}">
                  <a16:creationId xmlns:a16="http://schemas.microsoft.com/office/drawing/2014/main" id="{99655C0F-0D82-4AD9-516E-9DE11E0BE4F9}"/>
                </a:ext>
              </a:extLst>
            </p:cNvPr>
            <p:cNvSpPr/>
            <p:nvPr/>
          </p:nvSpPr>
          <p:spPr>
            <a:xfrm>
              <a:off x="2450338" y="2476026"/>
              <a:ext cx="188211" cy="291619"/>
            </a:xfrm>
            <a:custGeom>
              <a:avLst/>
              <a:gdLst/>
              <a:ahLst/>
              <a:cxnLst>
                <a:cxn ang="0">
                  <a:pos x="wd2" y="hd2"/>
                </a:cxn>
                <a:cxn ang="5400000">
                  <a:pos x="wd2" y="hd2"/>
                </a:cxn>
                <a:cxn ang="10800000">
                  <a:pos x="wd2" y="hd2"/>
                </a:cxn>
                <a:cxn ang="16200000">
                  <a:pos x="wd2" y="hd2"/>
                </a:cxn>
              </a:cxnLst>
              <a:rect l="0" t="0" r="r" b="b"/>
              <a:pathLst>
                <a:path w="20851" h="21600" extrusionOk="0">
                  <a:moveTo>
                    <a:pt x="4051" y="13577"/>
                  </a:moveTo>
                  <a:cubicBezTo>
                    <a:pt x="543" y="9134"/>
                    <a:pt x="-749" y="4731"/>
                    <a:pt x="420" y="2304"/>
                  </a:cubicBezTo>
                  <a:cubicBezTo>
                    <a:pt x="2205" y="1563"/>
                    <a:pt x="4051" y="782"/>
                    <a:pt x="5959" y="0"/>
                  </a:cubicBezTo>
                  <a:cubicBezTo>
                    <a:pt x="4420" y="2345"/>
                    <a:pt x="5651" y="6994"/>
                    <a:pt x="9343" y="11643"/>
                  </a:cubicBezTo>
                  <a:cubicBezTo>
                    <a:pt x="12728" y="15881"/>
                    <a:pt x="17220" y="18967"/>
                    <a:pt x="20851" y="19831"/>
                  </a:cubicBezTo>
                  <a:cubicBezTo>
                    <a:pt x="18820" y="20448"/>
                    <a:pt x="16913" y="21065"/>
                    <a:pt x="15005" y="21600"/>
                  </a:cubicBezTo>
                  <a:cubicBezTo>
                    <a:pt x="11559" y="20613"/>
                    <a:pt x="7251" y="17650"/>
                    <a:pt x="4051" y="13577"/>
                  </a:cubicBezTo>
                  <a:close/>
                </a:path>
              </a:pathLst>
            </a:custGeom>
            <a:solidFill>
              <a:srgbClr val="B08A4A"/>
            </a:solidFill>
            <a:ln w="12700">
              <a:miter lim="400000"/>
            </a:ln>
            <a:extLst>
              <a:ext uri="{91240B29-F687-4F45-9708-019B960494DF}">
                <a14:hiddenLine xmlns:a14="http://schemas.microsoft.com/office/drawing/2010/main" w="9525">
                  <a:solidFill>
                    <a:srgbClr val="000000"/>
                  </a:solidFill>
                  <a:round/>
                  <a:headEnd/>
                  <a:tailEnd/>
                </a14:hiddenLine>
              </a:ext>
            </a:extLst>
          </p:spPr>
          <p:txBody>
            <a:bodyPr lIns="38100" tIns="38100" rIns="38100" bIns="38100" anchor="ctr"/>
            <a:lstStyle/>
            <a:p>
              <a:pPr>
                <a:defRPr sz="3000"/>
              </a:pPr>
              <a:endParaRPr/>
            </a:p>
          </p:txBody>
        </p:sp>
        <p:sp>
          <p:nvSpPr>
            <p:cNvPr id="29" name="Shape">
              <a:extLst>
                <a:ext uri="{FF2B5EF4-FFF2-40B4-BE49-F238E27FC236}">
                  <a16:creationId xmlns:a16="http://schemas.microsoft.com/office/drawing/2014/main" id="{3E8E6E2C-4058-F3AE-5B6B-752564BEDA74}"/>
                </a:ext>
              </a:extLst>
            </p:cNvPr>
            <p:cNvSpPr/>
            <p:nvPr/>
          </p:nvSpPr>
          <p:spPr>
            <a:xfrm>
              <a:off x="2494089" y="2286524"/>
              <a:ext cx="492434" cy="458255"/>
            </a:xfrm>
            <a:custGeom>
              <a:avLst/>
              <a:gdLst/>
              <a:ahLst/>
              <a:cxnLst>
                <a:cxn ang="0">
                  <a:pos x="wd2" y="hd2"/>
                </a:cxn>
                <a:cxn ang="5400000">
                  <a:pos x="wd2" y="hd2"/>
                </a:cxn>
                <a:cxn ang="10800000">
                  <a:pos x="wd2" y="hd2"/>
                </a:cxn>
                <a:cxn ang="16200000">
                  <a:pos x="wd2" y="hd2"/>
                </a:cxn>
              </a:cxnLst>
              <a:rect l="0" t="0" r="r" b="b"/>
              <a:pathLst>
                <a:path w="21253" h="21600" extrusionOk="0">
                  <a:moveTo>
                    <a:pt x="1571" y="16364"/>
                  </a:moveTo>
                  <a:cubicBezTo>
                    <a:pt x="132" y="13405"/>
                    <a:pt x="-347" y="10447"/>
                    <a:pt x="252" y="8954"/>
                  </a:cubicBezTo>
                  <a:cubicBezTo>
                    <a:pt x="4304" y="6336"/>
                    <a:pt x="9434" y="3404"/>
                    <a:pt x="15547" y="0"/>
                  </a:cubicBezTo>
                  <a:cubicBezTo>
                    <a:pt x="14900" y="1492"/>
                    <a:pt x="15380" y="4477"/>
                    <a:pt x="16842" y="7488"/>
                  </a:cubicBezTo>
                  <a:cubicBezTo>
                    <a:pt x="18136" y="10132"/>
                    <a:pt x="19839" y="12070"/>
                    <a:pt x="21253" y="12672"/>
                  </a:cubicBezTo>
                  <a:cubicBezTo>
                    <a:pt x="15643" y="16233"/>
                    <a:pt x="10513" y="19322"/>
                    <a:pt x="6078" y="21600"/>
                  </a:cubicBezTo>
                  <a:cubicBezTo>
                    <a:pt x="4639" y="21024"/>
                    <a:pt x="2889" y="19061"/>
                    <a:pt x="1571" y="16364"/>
                  </a:cubicBezTo>
                  <a:close/>
                </a:path>
              </a:pathLst>
            </a:custGeom>
            <a:solidFill>
              <a:srgbClr val="F7C054"/>
            </a:solidFill>
            <a:ln w="12700">
              <a:miter lim="400000"/>
            </a:ln>
            <a:extLst>
              <a:ext uri="{91240B29-F687-4F45-9708-019B960494DF}">
                <a14:hiddenLine xmlns:a14="http://schemas.microsoft.com/office/drawing/2010/main" w="9525">
                  <a:solidFill>
                    <a:srgbClr val="000000"/>
                  </a:solidFill>
                  <a:round/>
                  <a:headEnd/>
                  <a:tailEnd/>
                </a14:hiddenLine>
              </a:ext>
            </a:extLst>
          </p:spPr>
          <p:txBody>
            <a:bodyPr lIns="38100" tIns="38100" rIns="38100" bIns="38100" anchor="ctr"/>
            <a:lstStyle/>
            <a:p>
              <a:pPr>
                <a:defRPr sz="3000"/>
              </a:pPr>
              <a:endParaRPr/>
            </a:p>
          </p:txBody>
        </p:sp>
        <p:sp>
          <p:nvSpPr>
            <p:cNvPr id="30" name="Shape">
              <a:extLst>
                <a:ext uri="{FF2B5EF4-FFF2-40B4-BE49-F238E27FC236}">
                  <a16:creationId xmlns:a16="http://schemas.microsoft.com/office/drawing/2014/main" id="{54403A67-235B-81B5-F4AB-DCAABBFA03D6}"/>
                </a:ext>
              </a:extLst>
            </p:cNvPr>
            <p:cNvSpPr/>
            <p:nvPr/>
          </p:nvSpPr>
          <p:spPr>
            <a:xfrm>
              <a:off x="2409368" y="2505462"/>
              <a:ext cx="184778" cy="283847"/>
            </a:xfrm>
            <a:custGeom>
              <a:avLst/>
              <a:gdLst/>
              <a:ahLst/>
              <a:cxnLst>
                <a:cxn ang="0">
                  <a:pos x="wd2" y="hd2"/>
                </a:cxn>
                <a:cxn ang="5400000">
                  <a:pos x="wd2" y="hd2"/>
                </a:cxn>
                <a:cxn ang="10800000">
                  <a:pos x="wd2" y="hd2"/>
                </a:cxn>
                <a:cxn ang="16200000">
                  <a:pos x="wd2" y="hd2"/>
                </a:cxn>
              </a:cxnLst>
              <a:rect l="0" t="0" r="r" b="b"/>
              <a:pathLst>
                <a:path w="21009" h="21600" extrusionOk="0">
                  <a:moveTo>
                    <a:pt x="4146" y="13526"/>
                  </a:moveTo>
                  <a:cubicBezTo>
                    <a:pt x="798" y="9299"/>
                    <a:pt x="-591" y="5115"/>
                    <a:pt x="230" y="2536"/>
                  </a:cubicBezTo>
                  <a:cubicBezTo>
                    <a:pt x="1998" y="1691"/>
                    <a:pt x="3893" y="845"/>
                    <a:pt x="5914" y="0"/>
                  </a:cubicBezTo>
                  <a:cubicBezTo>
                    <a:pt x="4651" y="2536"/>
                    <a:pt x="5977" y="7059"/>
                    <a:pt x="9641" y="11582"/>
                  </a:cubicBezTo>
                  <a:cubicBezTo>
                    <a:pt x="12988" y="15724"/>
                    <a:pt x="17346" y="18810"/>
                    <a:pt x="21009" y="19867"/>
                  </a:cubicBezTo>
                  <a:cubicBezTo>
                    <a:pt x="18862" y="20501"/>
                    <a:pt x="16777" y="21093"/>
                    <a:pt x="14820" y="21600"/>
                  </a:cubicBezTo>
                  <a:cubicBezTo>
                    <a:pt x="11283" y="20374"/>
                    <a:pt x="7241" y="17415"/>
                    <a:pt x="4146" y="13526"/>
                  </a:cubicBezTo>
                  <a:close/>
                </a:path>
              </a:pathLst>
            </a:custGeom>
            <a:solidFill>
              <a:srgbClr val="CDA553"/>
            </a:solidFill>
            <a:ln w="12700">
              <a:miter lim="400000"/>
            </a:ln>
            <a:extLst>
              <a:ext uri="{91240B29-F687-4F45-9708-019B960494DF}">
                <a14:hiddenLine xmlns:a14="http://schemas.microsoft.com/office/drawing/2010/main" w="9525">
                  <a:solidFill>
                    <a:srgbClr val="000000"/>
                  </a:solidFill>
                  <a:round/>
                  <a:headEnd/>
                  <a:tailEnd/>
                </a14:hiddenLine>
              </a:ext>
            </a:extLst>
          </p:spPr>
          <p:txBody>
            <a:bodyPr lIns="38100" tIns="38100" rIns="38100" bIns="38100" anchor="ctr"/>
            <a:lstStyle/>
            <a:p>
              <a:pPr>
                <a:defRPr sz="3000"/>
              </a:pPr>
              <a:endParaRPr/>
            </a:p>
          </p:txBody>
        </p:sp>
        <p:sp>
          <p:nvSpPr>
            <p:cNvPr id="31" name="Shape">
              <a:extLst>
                <a:ext uri="{FF2B5EF4-FFF2-40B4-BE49-F238E27FC236}">
                  <a16:creationId xmlns:a16="http://schemas.microsoft.com/office/drawing/2014/main" id="{D83677BF-358E-CBDA-6DA6-A7BE13478CCC}"/>
                </a:ext>
              </a:extLst>
            </p:cNvPr>
            <p:cNvSpPr/>
            <p:nvPr/>
          </p:nvSpPr>
          <p:spPr>
            <a:xfrm>
              <a:off x="2049160" y="2894354"/>
              <a:ext cx="2215754" cy="1263683"/>
            </a:xfrm>
            <a:custGeom>
              <a:avLst/>
              <a:gdLst/>
              <a:ahLst/>
              <a:cxnLst>
                <a:cxn ang="0">
                  <a:pos x="wd2" y="hd2"/>
                </a:cxn>
                <a:cxn ang="5400000">
                  <a:pos x="wd2" y="hd2"/>
                </a:cxn>
                <a:cxn ang="10800000">
                  <a:pos x="wd2" y="hd2"/>
                </a:cxn>
                <a:cxn ang="16200000">
                  <a:pos x="wd2" y="hd2"/>
                </a:cxn>
              </a:cxnLst>
              <a:rect l="0" t="0" r="r" b="b"/>
              <a:pathLst>
                <a:path w="21600" h="21600" extrusionOk="0">
                  <a:moveTo>
                    <a:pt x="21345" y="15932"/>
                  </a:moveTo>
                  <a:cubicBezTo>
                    <a:pt x="20999" y="15609"/>
                    <a:pt x="20663" y="15296"/>
                    <a:pt x="20327" y="14982"/>
                  </a:cubicBezTo>
                  <a:cubicBezTo>
                    <a:pt x="20046" y="14717"/>
                    <a:pt x="19770" y="14460"/>
                    <a:pt x="19499" y="14204"/>
                  </a:cubicBezTo>
                  <a:cubicBezTo>
                    <a:pt x="19217" y="13938"/>
                    <a:pt x="18941" y="13682"/>
                    <a:pt x="18671" y="13425"/>
                  </a:cubicBezTo>
                  <a:cubicBezTo>
                    <a:pt x="18389" y="13159"/>
                    <a:pt x="18113" y="12903"/>
                    <a:pt x="17842" y="12656"/>
                  </a:cubicBezTo>
                  <a:cubicBezTo>
                    <a:pt x="17560" y="12390"/>
                    <a:pt x="17284" y="12134"/>
                    <a:pt x="17014" y="11887"/>
                  </a:cubicBezTo>
                  <a:cubicBezTo>
                    <a:pt x="14544" y="9589"/>
                    <a:pt x="12465" y="7681"/>
                    <a:pt x="10781" y="6266"/>
                  </a:cubicBezTo>
                  <a:cubicBezTo>
                    <a:pt x="10462" y="6001"/>
                    <a:pt x="10164" y="5754"/>
                    <a:pt x="9871" y="5516"/>
                  </a:cubicBezTo>
                  <a:cubicBezTo>
                    <a:pt x="9546" y="5250"/>
                    <a:pt x="9238" y="5013"/>
                    <a:pt x="8945" y="4804"/>
                  </a:cubicBezTo>
                  <a:cubicBezTo>
                    <a:pt x="8604" y="4548"/>
                    <a:pt x="8290" y="4339"/>
                    <a:pt x="7998" y="4149"/>
                  </a:cubicBezTo>
                  <a:cubicBezTo>
                    <a:pt x="7635" y="3921"/>
                    <a:pt x="7310" y="3741"/>
                    <a:pt x="7029" y="3617"/>
                  </a:cubicBezTo>
                  <a:cubicBezTo>
                    <a:pt x="6124" y="3238"/>
                    <a:pt x="5604" y="3409"/>
                    <a:pt x="5464" y="4216"/>
                  </a:cubicBezTo>
                  <a:lnTo>
                    <a:pt x="0" y="0"/>
                  </a:lnTo>
                  <a:lnTo>
                    <a:pt x="5507" y="5431"/>
                  </a:lnTo>
                  <a:cubicBezTo>
                    <a:pt x="5713" y="6361"/>
                    <a:pt x="6292" y="7415"/>
                    <a:pt x="7186" y="8602"/>
                  </a:cubicBezTo>
                  <a:cubicBezTo>
                    <a:pt x="7478" y="8991"/>
                    <a:pt x="7803" y="9390"/>
                    <a:pt x="8155" y="9798"/>
                  </a:cubicBezTo>
                  <a:cubicBezTo>
                    <a:pt x="8447" y="10140"/>
                    <a:pt x="8761" y="10482"/>
                    <a:pt x="9097" y="10843"/>
                  </a:cubicBezTo>
                  <a:cubicBezTo>
                    <a:pt x="9389" y="11156"/>
                    <a:pt x="9693" y="11469"/>
                    <a:pt x="10018" y="11792"/>
                  </a:cubicBezTo>
                  <a:cubicBezTo>
                    <a:pt x="10305" y="12087"/>
                    <a:pt x="10608" y="12381"/>
                    <a:pt x="10916" y="12685"/>
                  </a:cubicBezTo>
                  <a:cubicBezTo>
                    <a:pt x="12682" y="14394"/>
                    <a:pt x="14783" y="16255"/>
                    <a:pt x="17111" y="18249"/>
                  </a:cubicBezTo>
                  <a:cubicBezTo>
                    <a:pt x="17382" y="18476"/>
                    <a:pt x="17658" y="18714"/>
                    <a:pt x="17934" y="18951"/>
                  </a:cubicBezTo>
                  <a:cubicBezTo>
                    <a:pt x="18205" y="19179"/>
                    <a:pt x="18476" y="19416"/>
                    <a:pt x="18752" y="19644"/>
                  </a:cubicBezTo>
                  <a:cubicBezTo>
                    <a:pt x="19023" y="19872"/>
                    <a:pt x="19293" y="20109"/>
                    <a:pt x="19569" y="20337"/>
                  </a:cubicBezTo>
                  <a:cubicBezTo>
                    <a:pt x="19840" y="20565"/>
                    <a:pt x="20116" y="20793"/>
                    <a:pt x="20392" y="21030"/>
                  </a:cubicBezTo>
                  <a:cubicBezTo>
                    <a:pt x="20614" y="21220"/>
                    <a:pt x="20847" y="21410"/>
                    <a:pt x="21075" y="21600"/>
                  </a:cubicBezTo>
                  <a:cubicBezTo>
                    <a:pt x="21313" y="19844"/>
                    <a:pt x="21486" y="18021"/>
                    <a:pt x="21600" y="16141"/>
                  </a:cubicBezTo>
                  <a:cubicBezTo>
                    <a:pt x="21513" y="16084"/>
                    <a:pt x="21427" y="16008"/>
                    <a:pt x="21345" y="15932"/>
                  </a:cubicBezTo>
                  <a:close/>
                </a:path>
              </a:pathLst>
            </a:custGeom>
            <a:solidFill>
              <a:schemeClr val="tx1">
                <a:alpha val="26000"/>
              </a:schemeClr>
            </a:solidFill>
            <a:ln>
              <a:noFill/>
            </a:ln>
          </p:spPr>
          <p:txBody>
            <a:bodyPr vert="horz" wrap="square" lIns="91440" tIns="45720" rIns="91440" bIns="45720" numCol="1" anchor="t" anchorCtr="0" compatLnSpc="1">
              <a:prstTxWarp prst="textNoShape">
                <a:avLst/>
              </a:prstTxWarp>
            </a:bodyPr>
            <a:lstStyle/>
            <a:p>
              <a:endParaRPr/>
            </a:p>
          </p:txBody>
        </p:sp>
      </p:grpSp>
      <p:sp>
        <p:nvSpPr>
          <p:cNvPr id="32" name="TextBox 31">
            <a:extLst>
              <a:ext uri="{FF2B5EF4-FFF2-40B4-BE49-F238E27FC236}">
                <a16:creationId xmlns:a16="http://schemas.microsoft.com/office/drawing/2014/main" id="{7870940B-8191-4056-6D7A-B57AC1C8E21C}"/>
              </a:ext>
            </a:extLst>
          </p:cNvPr>
          <p:cNvSpPr txBox="1"/>
          <p:nvPr/>
        </p:nvSpPr>
        <p:spPr>
          <a:xfrm>
            <a:off x="5224952" y="1222857"/>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800">
                <a:solidFill>
                  <a:srgbClr val="000000"/>
                </a:solidFill>
                <a:effectLst/>
                <a:latin typeface="Calibri" panose="020F0502020204030204" pitchFamily="34" charset="0"/>
                <a:ea typeface="Calibri" panose="020F0502020204030204" pitchFamily="34" charset="0"/>
                <a:cs typeface="Sakkal Majalla" panose="02000000000000000000" pitchFamily="2" charset="-78"/>
              </a:defRPr>
            </a:lvl1pPr>
          </a:lstStyle>
          <a:p>
            <a:pPr>
              <a:buBlip>
                <a:blip r:embed="rId5"/>
              </a:buBlip>
            </a:pPr>
            <a:r>
              <a:rPr lang="ar-SA"/>
              <a:t>تعزيز جودة عمليات المراجعة</a:t>
            </a:r>
            <a:endParaRPr lang="en-US" dirty="0"/>
          </a:p>
        </p:txBody>
      </p:sp>
      <p:sp>
        <p:nvSpPr>
          <p:cNvPr id="33" name="TextBox 32">
            <a:extLst>
              <a:ext uri="{FF2B5EF4-FFF2-40B4-BE49-F238E27FC236}">
                <a16:creationId xmlns:a16="http://schemas.microsoft.com/office/drawing/2014/main" id="{C57872BF-9F7C-6469-F8CE-A68B8D0ACF9A}"/>
              </a:ext>
            </a:extLst>
          </p:cNvPr>
          <p:cNvSpPr txBox="1"/>
          <p:nvPr/>
        </p:nvSpPr>
        <p:spPr>
          <a:xfrm>
            <a:off x="5224952" y="2583515"/>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800">
                <a:solidFill>
                  <a:srgbClr val="000000"/>
                </a:solidFill>
                <a:effectLst/>
                <a:latin typeface="Calibri" panose="020F0502020204030204" pitchFamily="34" charset="0"/>
                <a:ea typeface="Calibri" panose="020F0502020204030204" pitchFamily="34" charset="0"/>
                <a:cs typeface="Sakkal Majalla" panose="02000000000000000000" pitchFamily="2" charset="-78"/>
              </a:defRPr>
            </a:lvl1pPr>
          </a:lstStyle>
          <a:p>
            <a:pPr>
              <a:buBlip>
                <a:blip r:embed="rId5"/>
              </a:buBlip>
            </a:pPr>
            <a:r>
              <a:rPr lang="ar-SA" dirty="0"/>
              <a:t>حماية مصالح المستثمرين وأصحاب المصلحة</a:t>
            </a:r>
            <a:endParaRPr lang="en-US" dirty="0"/>
          </a:p>
        </p:txBody>
      </p:sp>
      <p:sp>
        <p:nvSpPr>
          <p:cNvPr id="34" name="TextBox 33">
            <a:extLst>
              <a:ext uri="{FF2B5EF4-FFF2-40B4-BE49-F238E27FC236}">
                <a16:creationId xmlns:a16="http://schemas.microsoft.com/office/drawing/2014/main" id="{B3D47EC3-17DA-64B3-55A9-14CDFE6E8A18}"/>
              </a:ext>
            </a:extLst>
          </p:cNvPr>
          <p:cNvSpPr txBox="1"/>
          <p:nvPr/>
        </p:nvSpPr>
        <p:spPr>
          <a:xfrm>
            <a:off x="5224952" y="3944173"/>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800">
                <a:solidFill>
                  <a:srgbClr val="000000"/>
                </a:solidFill>
                <a:effectLst/>
                <a:latin typeface="Calibri" panose="020F0502020204030204" pitchFamily="34" charset="0"/>
                <a:ea typeface="Calibri" panose="020F0502020204030204" pitchFamily="34" charset="0"/>
                <a:cs typeface="Sakkal Majalla" panose="02000000000000000000" pitchFamily="2" charset="-78"/>
              </a:defRPr>
            </a:lvl1pPr>
          </a:lstStyle>
          <a:p>
            <a:pPr>
              <a:buBlip>
                <a:blip r:embed="rId5"/>
              </a:buBlip>
            </a:pPr>
            <a:r>
              <a:rPr lang="ar-SA"/>
              <a:t>ضمان التزام المراجعين بالمعايير الدولية والمحلية</a:t>
            </a:r>
            <a:endParaRPr lang="en-US" dirty="0"/>
          </a:p>
        </p:txBody>
      </p:sp>
      <p:sp>
        <p:nvSpPr>
          <p:cNvPr id="35" name="TextBox 34">
            <a:extLst>
              <a:ext uri="{FF2B5EF4-FFF2-40B4-BE49-F238E27FC236}">
                <a16:creationId xmlns:a16="http://schemas.microsoft.com/office/drawing/2014/main" id="{BDD73C19-6C6E-DAFF-CD17-D1DC5DE11D05}"/>
              </a:ext>
            </a:extLst>
          </p:cNvPr>
          <p:cNvSpPr txBox="1"/>
          <p:nvPr/>
        </p:nvSpPr>
        <p:spPr>
          <a:xfrm>
            <a:off x="5224952" y="5304831"/>
            <a:ext cx="6364661" cy="1014380"/>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800">
                <a:solidFill>
                  <a:srgbClr val="000000"/>
                </a:solidFill>
                <a:effectLst/>
                <a:latin typeface="Calibri" panose="020F0502020204030204" pitchFamily="34" charset="0"/>
                <a:ea typeface="Calibri" panose="020F0502020204030204" pitchFamily="34" charset="0"/>
                <a:cs typeface="Sakkal Majalla" panose="02000000000000000000" pitchFamily="2" charset="-78"/>
              </a:defRPr>
            </a:lvl1pPr>
          </a:lstStyle>
          <a:p>
            <a:pPr>
              <a:buBlip>
                <a:blip r:embed="rId5"/>
              </a:buBlip>
            </a:pPr>
            <a:r>
              <a:rPr lang="ar-SA"/>
              <a:t>الحد من المخاطر المالية والاقتصادية الناتجة عن الأخطاء أو التلاعب في التقارير المالية</a:t>
            </a:r>
            <a:endParaRPr lang="en-US" dirty="0"/>
          </a:p>
        </p:txBody>
      </p:sp>
    </p:spTree>
    <p:extLst>
      <p:ext uri="{BB962C8B-B14F-4D97-AF65-F5344CB8AC3E}">
        <p14:creationId xmlns:p14="http://schemas.microsoft.com/office/powerpoint/2010/main" val="2788709996"/>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42" presetClass="entr" presetSubtype="0" fill="hold" grpId="0" nodeType="withEffect">
                                  <p:stCondLst>
                                    <p:cond delay="0"/>
                                  </p:stCondLst>
                                  <p:childTnLst>
                                    <p:set>
                                      <p:cBhvr>
                                        <p:cTn id="10" dur="1" fill="hold">
                                          <p:stCondLst>
                                            <p:cond delay="0"/>
                                          </p:stCondLst>
                                        </p:cTn>
                                        <p:tgtEl>
                                          <p:spTgt spid="32"/>
                                        </p:tgtEl>
                                        <p:attrNameLst>
                                          <p:attrName>style.visibility</p:attrName>
                                        </p:attrNameLst>
                                      </p:cBhvr>
                                      <p:to>
                                        <p:strVal val="visible"/>
                                      </p:to>
                                    </p:set>
                                    <p:animEffect transition="in" filter="fade">
                                      <p:cBhvr>
                                        <p:cTn id="11" dur="1000"/>
                                        <p:tgtEl>
                                          <p:spTgt spid="32"/>
                                        </p:tgtEl>
                                      </p:cBhvr>
                                    </p:animEffect>
                                    <p:anim calcmode="lin" valueType="num">
                                      <p:cBhvr>
                                        <p:cTn id="12" dur="1000" fill="hold"/>
                                        <p:tgtEl>
                                          <p:spTgt spid="32"/>
                                        </p:tgtEl>
                                        <p:attrNameLst>
                                          <p:attrName>ppt_x</p:attrName>
                                        </p:attrNameLst>
                                      </p:cBhvr>
                                      <p:tavLst>
                                        <p:tav tm="0">
                                          <p:val>
                                            <p:strVal val="#ppt_x"/>
                                          </p:val>
                                        </p:tav>
                                        <p:tav tm="100000">
                                          <p:val>
                                            <p:strVal val="#ppt_x"/>
                                          </p:val>
                                        </p:tav>
                                      </p:tavLst>
                                    </p:anim>
                                    <p:anim calcmode="lin" valueType="num">
                                      <p:cBhvr>
                                        <p:cTn id="13" dur="1000" fill="hold"/>
                                        <p:tgtEl>
                                          <p:spTgt spid="32"/>
                                        </p:tgtEl>
                                        <p:attrNameLst>
                                          <p:attrName>ppt_y</p:attrName>
                                        </p:attrNameLst>
                                      </p:cBhvr>
                                      <p:tavLst>
                                        <p:tav tm="0">
                                          <p:val>
                                            <p:strVal val="#ppt_y+.1"/>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42" presetClass="entr" presetSubtype="0" fill="hold" grpId="0" nodeType="clickEffect">
                                  <p:stCondLst>
                                    <p:cond delay="0"/>
                                  </p:stCondLst>
                                  <p:childTnLst>
                                    <p:set>
                                      <p:cBhvr>
                                        <p:cTn id="17" dur="1" fill="hold">
                                          <p:stCondLst>
                                            <p:cond delay="0"/>
                                          </p:stCondLst>
                                        </p:cTn>
                                        <p:tgtEl>
                                          <p:spTgt spid="33"/>
                                        </p:tgtEl>
                                        <p:attrNameLst>
                                          <p:attrName>style.visibility</p:attrName>
                                        </p:attrNameLst>
                                      </p:cBhvr>
                                      <p:to>
                                        <p:strVal val="visible"/>
                                      </p:to>
                                    </p:set>
                                    <p:animEffect transition="in" filter="fade">
                                      <p:cBhvr>
                                        <p:cTn id="18" dur="1000"/>
                                        <p:tgtEl>
                                          <p:spTgt spid="33"/>
                                        </p:tgtEl>
                                      </p:cBhvr>
                                    </p:animEffect>
                                    <p:anim calcmode="lin" valueType="num">
                                      <p:cBhvr>
                                        <p:cTn id="19" dur="1000" fill="hold"/>
                                        <p:tgtEl>
                                          <p:spTgt spid="33"/>
                                        </p:tgtEl>
                                        <p:attrNameLst>
                                          <p:attrName>ppt_x</p:attrName>
                                        </p:attrNameLst>
                                      </p:cBhvr>
                                      <p:tavLst>
                                        <p:tav tm="0">
                                          <p:val>
                                            <p:strVal val="#ppt_x"/>
                                          </p:val>
                                        </p:tav>
                                        <p:tav tm="100000">
                                          <p:val>
                                            <p:strVal val="#ppt_x"/>
                                          </p:val>
                                        </p:tav>
                                      </p:tavLst>
                                    </p:anim>
                                    <p:anim calcmode="lin" valueType="num">
                                      <p:cBhvr>
                                        <p:cTn id="20" dur="1000" fill="hold"/>
                                        <p:tgtEl>
                                          <p:spTgt spid="33"/>
                                        </p:tgtEl>
                                        <p:attrNameLst>
                                          <p:attrName>ppt_y</p:attrName>
                                        </p:attrNameLst>
                                      </p:cBhvr>
                                      <p:tavLst>
                                        <p:tav tm="0">
                                          <p:val>
                                            <p:strVal val="#ppt_y+.1"/>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42" presetClass="entr" presetSubtype="0" fill="hold" grpId="0" nodeType="clickEffect">
                                  <p:stCondLst>
                                    <p:cond delay="0"/>
                                  </p:stCondLst>
                                  <p:childTnLst>
                                    <p:set>
                                      <p:cBhvr>
                                        <p:cTn id="24" dur="1" fill="hold">
                                          <p:stCondLst>
                                            <p:cond delay="0"/>
                                          </p:stCondLst>
                                        </p:cTn>
                                        <p:tgtEl>
                                          <p:spTgt spid="34"/>
                                        </p:tgtEl>
                                        <p:attrNameLst>
                                          <p:attrName>style.visibility</p:attrName>
                                        </p:attrNameLst>
                                      </p:cBhvr>
                                      <p:to>
                                        <p:strVal val="visible"/>
                                      </p:to>
                                    </p:set>
                                    <p:animEffect transition="in" filter="fade">
                                      <p:cBhvr>
                                        <p:cTn id="25" dur="1000"/>
                                        <p:tgtEl>
                                          <p:spTgt spid="34"/>
                                        </p:tgtEl>
                                      </p:cBhvr>
                                    </p:animEffect>
                                    <p:anim calcmode="lin" valueType="num">
                                      <p:cBhvr>
                                        <p:cTn id="26" dur="1000" fill="hold"/>
                                        <p:tgtEl>
                                          <p:spTgt spid="34"/>
                                        </p:tgtEl>
                                        <p:attrNameLst>
                                          <p:attrName>ppt_x</p:attrName>
                                        </p:attrNameLst>
                                      </p:cBhvr>
                                      <p:tavLst>
                                        <p:tav tm="0">
                                          <p:val>
                                            <p:strVal val="#ppt_x"/>
                                          </p:val>
                                        </p:tav>
                                        <p:tav tm="100000">
                                          <p:val>
                                            <p:strVal val="#ppt_x"/>
                                          </p:val>
                                        </p:tav>
                                      </p:tavLst>
                                    </p:anim>
                                    <p:anim calcmode="lin" valueType="num">
                                      <p:cBhvr>
                                        <p:cTn id="27" dur="1000" fill="hold"/>
                                        <p:tgtEl>
                                          <p:spTgt spid="34"/>
                                        </p:tgtEl>
                                        <p:attrNameLst>
                                          <p:attrName>ppt_y</p:attrName>
                                        </p:attrNameLst>
                                      </p:cBhvr>
                                      <p:tavLst>
                                        <p:tav tm="0">
                                          <p:val>
                                            <p:strVal val="#ppt_y+.1"/>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42" presetClass="entr" presetSubtype="0" fill="hold" grpId="0" nodeType="clickEffect">
                                  <p:stCondLst>
                                    <p:cond delay="0"/>
                                  </p:stCondLst>
                                  <p:childTnLst>
                                    <p:set>
                                      <p:cBhvr>
                                        <p:cTn id="31" dur="1" fill="hold">
                                          <p:stCondLst>
                                            <p:cond delay="0"/>
                                          </p:stCondLst>
                                        </p:cTn>
                                        <p:tgtEl>
                                          <p:spTgt spid="35"/>
                                        </p:tgtEl>
                                        <p:attrNameLst>
                                          <p:attrName>style.visibility</p:attrName>
                                        </p:attrNameLst>
                                      </p:cBhvr>
                                      <p:to>
                                        <p:strVal val="visible"/>
                                      </p:to>
                                    </p:set>
                                    <p:animEffect transition="in" filter="fade">
                                      <p:cBhvr>
                                        <p:cTn id="32" dur="1000"/>
                                        <p:tgtEl>
                                          <p:spTgt spid="35"/>
                                        </p:tgtEl>
                                      </p:cBhvr>
                                    </p:animEffect>
                                    <p:anim calcmode="lin" valueType="num">
                                      <p:cBhvr>
                                        <p:cTn id="33" dur="1000" fill="hold"/>
                                        <p:tgtEl>
                                          <p:spTgt spid="35"/>
                                        </p:tgtEl>
                                        <p:attrNameLst>
                                          <p:attrName>ppt_x</p:attrName>
                                        </p:attrNameLst>
                                      </p:cBhvr>
                                      <p:tavLst>
                                        <p:tav tm="0">
                                          <p:val>
                                            <p:strVal val="#ppt_x"/>
                                          </p:val>
                                        </p:tav>
                                        <p:tav tm="100000">
                                          <p:val>
                                            <p:strVal val="#ppt_x"/>
                                          </p:val>
                                        </p:tav>
                                      </p:tavLst>
                                    </p:anim>
                                    <p:anim calcmode="lin" valueType="num">
                                      <p:cBhvr>
                                        <p:cTn id="34" dur="1000" fill="hold"/>
                                        <p:tgtEl>
                                          <p:spTgt spid="3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33" grpId="0"/>
      <p:bldP spid="34" grpId="0"/>
      <p:bldP spid="35" grpId="0"/>
    </p:bld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C86DDAB-7E6D-347E-756D-173489F140A1}"/>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E8B4C2AA-8426-FC5A-AC81-8419E9411886}"/>
              </a:ext>
            </a:extLst>
          </p:cNvPr>
          <p:cNvSpPr txBox="1"/>
          <p:nvPr/>
        </p:nvSpPr>
        <p:spPr>
          <a:xfrm>
            <a:off x="1638300" y="-181335"/>
            <a:ext cx="8915400" cy="729430"/>
          </a:xfrm>
          <a:prstGeom prst="rect">
            <a:avLst/>
          </a:prstGeom>
          <a:noFill/>
        </p:spPr>
        <p:txBody>
          <a:bodyPr wrap="square">
            <a:spAutoFit/>
          </a:bodyPr>
          <a:lstStyle/>
          <a:p>
            <a:pPr algn="ctr" rtl="1">
              <a:lnSpc>
                <a:spcPct val="115000"/>
              </a:lnSpc>
            </a:pPr>
            <a:r>
              <a:rPr lang="ar-SA" sz="3600" b="1" dirty="0">
                <a:solidFill>
                  <a:schemeClr val="bg1"/>
                </a:solidFill>
                <a:latin typeface="Adobe Arabic" panose="02040503050201020203" pitchFamily="18" charset="-78"/>
                <a:cs typeface="Adobe Arabic" panose="02040503050201020203" pitchFamily="18" charset="-78"/>
              </a:rPr>
              <a:t>دور الهيئات الرقابية في تنظيم مهنة المراجعة الخارجية</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D5C1169E-BD31-662E-4D27-0A03D454F02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grpSp>
        <p:nvGrpSpPr>
          <p:cNvPr id="78" name="Group 77">
            <a:extLst>
              <a:ext uri="{FF2B5EF4-FFF2-40B4-BE49-F238E27FC236}">
                <a16:creationId xmlns:a16="http://schemas.microsoft.com/office/drawing/2014/main" id="{5F3F7AC8-D099-BFC8-CCA2-29382FAE1892}"/>
              </a:ext>
            </a:extLst>
          </p:cNvPr>
          <p:cNvGrpSpPr/>
          <p:nvPr/>
        </p:nvGrpSpPr>
        <p:grpSpPr>
          <a:xfrm>
            <a:off x="5853369" y="847039"/>
            <a:ext cx="3009589" cy="3230325"/>
            <a:chOff x="5853369" y="847039"/>
            <a:chExt cx="3009589" cy="3230325"/>
          </a:xfrm>
        </p:grpSpPr>
        <p:grpSp>
          <p:nvGrpSpPr>
            <p:cNvPr id="55" name="Group 54">
              <a:extLst>
                <a:ext uri="{FF2B5EF4-FFF2-40B4-BE49-F238E27FC236}">
                  <a16:creationId xmlns:a16="http://schemas.microsoft.com/office/drawing/2014/main" id="{5D540FC4-0A8D-4200-FE92-A375BCE76A4B}"/>
                </a:ext>
              </a:extLst>
            </p:cNvPr>
            <p:cNvGrpSpPr/>
            <p:nvPr/>
          </p:nvGrpSpPr>
          <p:grpSpPr>
            <a:xfrm>
              <a:off x="5853369" y="847039"/>
              <a:ext cx="3009589" cy="3230325"/>
              <a:chOff x="2802299" y="0"/>
              <a:chExt cx="1673207" cy="1795781"/>
            </a:xfrm>
          </p:grpSpPr>
          <p:sp>
            <p:nvSpPr>
              <p:cNvPr id="67" name="Shape">
                <a:extLst>
                  <a:ext uri="{FF2B5EF4-FFF2-40B4-BE49-F238E27FC236}">
                    <a16:creationId xmlns:a16="http://schemas.microsoft.com/office/drawing/2014/main" id="{78D5FE3C-1717-2F99-CC45-3046E15105EF}"/>
                  </a:ext>
                </a:extLst>
              </p:cNvPr>
              <p:cNvSpPr/>
              <p:nvPr/>
            </p:nvSpPr>
            <p:spPr>
              <a:xfrm>
                <a:off x="3371616" y="0"/>
                <a:ext cx="534572" cy="538368"/>
              </a:xfrm>
              <a:custGeom>
                <a:avLst/>
                <a:gdLst/>
                <a:ahLst/>
                <a:cxnLst>
                  <a:cxn ang="0">
                    <a:pos x="wd2" y="hd2"/>
                  </a:cxn>
                  <a:cxn ang="5400000">
                    <a:pos x="wd2" y="hd2"/>
                  </a:cxn>
                  <a:cxn ang="10800000">
                    <a:pos x="wd2" y="hd2"/>
                  </a:cxn>
                  <a:cxn ang="16200000">
                    <a:pos x="wd2" y="hd2"/>
                  </a:cxn>
                </a:cxnLst>
                <a:rect l="0" t="0" r="r" b="b"/>
                <a:pathLst>
                  <a:path w="20856" h="20856" extrusionOk="0">
                    <a:moveTo>
                      <a:pt x="7744" y="19739"/>
                    </a:moveTo>
                    <a:lnTo>
                      <a:pt x="1116" y="13112"/>
                    </a:lnTo>
                    <a:cubicBezTo>
                      <a:pt x="-372" y="11624"/>
                      <a:pt x="-372" y="9232"/>
                      <a:pt x="1116" y="7743"/>
                    </a:cubicBezTo>
                    <a:lnTo>
                      <a:pt x="7744" y="1116"/>
                    </a:lnTo>
                    <a:cubicBezTo>
                      <a:pt x="9232" y="-372"/>
                      <a:pt x="11624" y="-372"/>
                      <a:pt x="13112" y="1116"/>
                    </a:cubicBezTo>
                    <a:lnTo>
                      <a:pt x="19740" y="7743"/>
                    </a:lnTo>
                    <a:cubicBezTo>
                      <a:pt x="21228" y="9232"/>
                      <a:pt x="21228" y="11624"/>
                      <a:pt x="19740" y="13112"/>
                    </a:cubicBezTo>
                    <a:lnTo>
                      <a:pt x="13112" y="19739"/>
                    </a:lnTo>
                    <a:cubicBezTo>
                      <a:pt x="11624" y="21228"/>
                      <a:pt x="9232" y="21228"/>
                      <a:pt x="7744" y="19739"/>
                    </a:cubicBezTo>
                    <a:close/>
                  </a:path>
                </a:pathLst>
              </a:custGeom>
              <a:solidFill>
                <a:srgbClr val="168489"/>
              </a:solidFill>
              <a:ln w="12700">
                <a:noFill/>
                <a:miter lim="400000"/>
              </a:ln>
            </p:spPr>
            <p:txBody>
              <a:bodyPr lIns="38100" tIns="38100" rIns="38100" bIns="38100" anchor="ctr"/>
              <a:lstStyle/>
              <a:p>
                <a:endParaRPr lang="en-US" sz="3200"/>
              </a:p>
            </p:txBody>
          </p:sp>
          <p:sp>
            <p:nvSpPr>
              <p:cNvPr id="68" name="Shape">
                <a:extLst>
                  <a:ext uri="{FF2B5EF4-FFF2-40B4-BE49-F238E27FC236}">
                    <a16:creationId xmlns:a16="http://schemas.microsoft.com/office/drawing/2014/main" id="{744843C0-C6E9-1A9F-8DFB-C563BCB88E0D}"/>
                  </a:ext>
                </a:extLst>
              </p:cNvPr>
              <p:cNvSpPr/>
              <p:nvPr/>
            </p:nvSpPr>
            <p:spPr>
              <a:xfrm>
                <a:off x="2802299" y="411667"/>
                <a:ext cx="1673207" cy="1384114"/>
              </a:xfrm>
              <a:custGeom>
                <a:avLst/>
                <a:gdLst/>
                <a:ahLst/>
                <a:cxnLst>
                  <a:cxn ang="0">
                    <a:pos x="wd2" y="hd2"/>
                  </a:cxn>
                  <a:cxn ang="5400000">
                    <a:pos x="wd2" y="hd2"/>
                  </a:cxn>
                  <a:cxn ang="10800000">
                    <a:pos x="wd2" y="hd2"/>
                  </a:cxn>
                  <a:cxn ang="16200000">
                    <a:pos x="wd2" y="hd2"/>
                  </a:cxn>
                </a:cxnLst>
                <a:rect l="0" t="0" r="r" b="b"/>
                <a:pathLst>
                  <a:path w="21600" h="21600" extrusionOk="0">
                    <a:moveTo>
                      <a:pt x="10800" y="21600"/>
                    </a:moveTo>
                    <a:cubicBezTo>
                      <a:pt x="10349" y="21600"/>
                      <a:pt x="9897" y="21393"/>
                      <a:pt x="9551" y="20972"/>
                    </a:cubicBezTo>
                    <a:lnTo>
                      <a:pt x="516" y="9972"/>
                    </a:lnTo>
                    <a:cubicBezTo>
                      <a:pt x="182" y="9565"/>
                      <a:pt x="0" y="9030"/>
                      <a:pt x="0" y="8452"/>
                    </a:cubicBezTo>
                    <a:cubicBezTo>
                      <a:pt x="0" y="7873"/>
                      <a:pt x="182" y="7338"/>
                      <a:pt x="516" y="6931"/>
                    </a:cubicBezTo>
                    <a:lnTo>
                      <a:pt x="5764" y="543"/>
                    </a:lnTo>
                    <a:cubicBezTo>
                      <a:pt x="6051" y="193"/>
                      <a:pt x="6432" y="0"/>
                      <a:pt x="6836" y="0"/>
                    </a:cubicBezTo>
                    <a:cubicBezTo>
                      <a:pt x="7241" y="0"/>
                      <a:pt x="7622" y="193"/>
                      <a:pt x="7909" y="543"/>
                    </a:cubicBezTo>
                    <a:lnTo>
                      <a:pt x="9721" y="2748"/>
                    </a:lnTo>
                    <a:cubicBezTo>
                      <a:pt x="10008" y="3098"/>
                      <a:pt x="10395" y="3291"/>
                      <a:pt x="10800" y="3291"/>
                    </a:cubicBezTo>
                    <a:cubicBezTo>
                      <a:pt x="11205" y="3291"/>
                      <a:pt x="11592" y="3098"/>
                      <a:pt x="11879" y="2748"/>
                    </a:cubicBezTo>
                    <a:lnTo>
                      <a:pt x="13691" y="543"/>
                    </a:lnTo>
                    <a:cubicBezTo>
                      <a:pt x="13978" y="193"/>
                      <a:pt x="14359" y="0"/>
                      <a:pt x="14764" y="0"/>
                    </a:cubicBezTo>
                    <a:cubicBezTo>
                      <a:pt x="15168" y="0"/>
                      <a:pt x="15549" y="193"/>
                      <a:pt x="15836" y="543"/>
                    </a:cubicBezTo>
                    <a:lnTo>
                      <a:pt x="21084" y="6931"/>
                    </a:lnTo>
                    <a:cubicBezTo>
                      <a:pt x="21418" y="7338"/>
                      <a:pt x="21600" y="7873"/>
                      <a:pt x="21600" y="8452"/>
                    </a:cubicBezTo>
                    <a:cubicBezTo>
                      <a:pt x="21600" y="9030"/>
                      <a:pt x="21418" y="9565"/>
                      <a:pt x="21084" y="9972"/>
                    </a:cubicBezTo>
                    <a:lnTo>
                      <a:pt x="12043" y="20972"/>
                    </a:lnTo>
                    <a:cubicBezTo>
                      <a:pt x="11703" y="21386"/>
                      <a:pt x="11251" y="21600"/>
                      <a:pt x="10800" y="21600"/>
                    </a:cubicBezTo>
                    <a:close/>
                    <a:moveTo>
                      <a:pt x="6831" y="293"/>
                    </a:moveTo>
                    <a:cubicBezTo>
                      <a:pt x="6491" y="293"/>
                      <a:pt x="6168" y="457"/>
                      <a:pt x="5928" y="749"/>
                    </a:cubicBezTo>
                    <a:lnTo>
                      <a:pt x="680" y="7138"/>
                    </a:lnTo>
                    <a:cubicBezTo>
                      <a:pt x="393" y="7488"/>
                      <a:pt x="235" y="7959"/>
                      <a:pt x="235" y="8452"/>
                    </a:cubicBezTo>
                    <a:cubicBezTo>
                      <a:pt x="235" y="8944"/>
                      <a:pt x="393" y="9415"/>
                      <a:pt x="680" y="9765"/>
                    </a:cubicBezTo>
                    <a:lnTo>
                      <a:pt x="9715" y="20765"/>
                    </a:lnTo>
                    <a:cubicBezTo>
                      <a:pt x="10313" y="21493"/>
                      <a:pt x="11281" y="21493"/>
                      <a:pt x="11879" y="20765"/>
                    </a:cubicBezTo>
                    <a:lnTo>
                      <a:pt x="20914" y="9765"/>
                    </a:lnTo>
                    <a:cubicBezTo>
                      <a:pt x="21201" y="9415"/>
                      <a:pt x="21360" y="8944"/>
                      <a:pt x="21360" y="8452"/>
                    </a:cubicBezTo>
                    <a:cubicBezTo>
                      <a:pt x="21360" y="7959"/>
                      <a:pt x="21201" y="7488"/>
                      <a:pt x="20914" y="7138"/>
                    </a:cubicBezTo>
                    <a:lnTo>
                      <a:pt x="15666" y="749"/>
                    </a:lnTo>
                    <a:cubicBezTo>
                      <a:pt x="15426" y="457"/>
                      <a:pt x="15104" y="293"/>
                      <a:pt x="14763" y="293"/>
                    </a:cubicBezTo>
                    <a:cubicBezTo>
                      <a:pt x="14423" y="293"/>
                      <a:pt x="14101" y="457"/>
                      <a:pt x="13861" y="749"/>
                    </a:cubicBezTo>
                    <a:lnTo>
                      <a:pt x="12049" y="2955"/>
                    </a:lnTo>
                    <a:cubicBezTo>
                      <a:pt x="11715" y="3362"/>
                      <a:pt x="11275" y="3583"/>
                      <a:pt x="10800" y="3583"/>
                    </a:cubicBezTo>
                    <a:cubicBezTo>
                      <a:pt x="10325" y="3583"/>
                      <a:pt x="9885" y="3362"/>
                      <a:pt x="9551" y="2955"/>
                    </a:cubicBezTo>
                    <a:lnTo>
                      <a:pt x="7739" y="749"/>
                    </a:lnTo>
                    <a:cubicBezTo>
                      <a:pt x="7493" y="450"/>
                      <a:pt x="7177" y="293"/>
                      <a:pt x="6831" y="293"/>
                    </a:cubicBezTo>
                    <a:close/>
                  </a:path>
                </a:pathLst>
              </a:custGeom>
              <a:solidFill>
                <a:schemeClr val="tx2"/>
              </a:solidFill>
              <a:ln w="12700">
                <a:miter lim="400000"/>
              </a:ln>
            </p:spPr>
            <p:txBody>
              <a:bodyPr lIns="38100" tIns="38100" rIns="38100" bIns="38100" anchor="ctr"/>
              <a:lstStyle/>
              <a:p>
                <a:endParaRPr lang="en-US" sz="3200"/>
              </a:p>
            </p:txBody>
          </p:sp>
          <p:sp>
            <p:nvSpPr>
              <p:cNvPr id="69" name="TextBox 19">
                <a:extLst>
                  <a:ext uri="{FF2B5EF4-FFF2-40B4-BE49-F238E27FC236}">
                    <a16:creationId xmlns:a16="http://schemas.microsoft.com/office/drawing/2014/main" id="{0D5DA1A4-422B-6C61-28CD-005D680499D0}"/>
                  </a:ext>
                </a:extLst>
              </p:cNvPr>
              <p:cNvSpPr txBox="1"/>
              <p:nvPr/>
            </p:nvSpPr>
            <p:spPr>
              <a:xfrm>
                <a:off x="3104539" y="925083"/>
                <a:ext cx="1082393" cy="350824"/>
              </a:xfrm>
              <a:prstGeom prst="rect">
                <a:avLst/>
              </a:prstGeom>
              <a:noFill/>
            </p:spPr>
            <p:txBody>
              <a:bodyPr wrap="square" lIns="0" rIns="0" rtlCol="0" anchor="t">
                <a:noAutofit/>
              </a:bodyPr>
              <a:lstStyle/>
              <a:p>
                <a:pPr algn="ctr" rtl="0">
                  <a:lnSpc>
                    <a:spcPct val="115000"/>
                  </a:lnSpc>
                </a:pPr>
                <a:r>
                  <a:rPr lang="ar-SY"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مراقبة الجودة</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
          <p:nvSpPr>
            <p:cNvPr id="56" name="TextBox 450">
              <a:extLst>
                <a:ext uri="{FF2B5EF4-FFF2-40B4-BE49-F238E27FC236}">
                  <a16:creationId xmlns:a16="http://schemas.microsoft.com/office/drawing/2014/main" id="{C378D06A-7060-FF41-F87B-E5A52E178F7C}"/>
                </a:ext>
              </a:extLst>
            </p:cNvPr>
            <p:cNvSpPr txBox="1"/>
            <p:nvPr/>
          </p:nvSpPr>
          <p:spPr>
            <a:xfrm>
              <a:off x="6930945" y="1014743"/>
              <a:ext cx="928585" cy="619015"/>
            </a:xfrm>
            <a:prstGeom prst="rect">
              <a:avLst/>
            </a:prstGeom>
            <a:noFill/>
          </p:spPr>
          <p:txBody>
            <a:bodyPr wrap="square" rtlCol="0">
              <a:spAutoFit/>
            </a:bodyPr>
            <a:lstStyle/>
            <a:p>
              <a:pPr algn="ctr" rtl="0">
                <a:lnSpc>
                  <a:spcPct val="115000"/>
                </a:lnSpc>
              </a:pPr>
              <a:r>
                <a:rPr lang="en-GB" sz="3200" kern="1200">
                  <a:solidFill>
                    <a:srgbClr val="FFFFFF"/>
                  </a:solidFill>
                  <a:effectLst/>
                  <a:latin typeface="Aller" panose="02000503030000020004" pitchFamily="2" charset="0"/>
                  <a:ea typeface="Calibri" panose="020F0502020204030204" pitchFamily="34" charset="0"/>
                  <a:cs typeface="Arial" panose="020B0604020202020204" pitchFamily="34" charset="0"/>
                </a:rPr>
                <a:t>02</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79" name="Group 78">
            <a:extLst>
              <a:ext uri="{FF2B5EF4-FFF2-40B4-BE49-F238E27FC236}">
                <a16:creationId xmlns:a16="http://schemas.microsoft.com/office/drawing/2014/main" id="{9D27E6CF-3EE5-F19C-52B3-4C571A4BA8CC}"/>
              </a:ext>
            </a:extLst>
          </p:cNvPr>
          <p:cNvGrpSpPr/>
          <p:nvPr/>
        </p:nvGrpSpPr>
        <p:grpSpPr>
          <a:xfrm>
            <a:off x="8369524" y="847039"/>
            <a:ext cx="3009589" cy="3230325"/>
            <a:chOff x="8369524" y="847039"/>
            <a:chExt cx="3009589" cy="3230325"/>
          </a:xfrm>
        </p:grpSpPr>
        <p:grpSp>
          <p:nvGrpSpPr>
            <p:cNvPr id="58" name="Group 57">
              <a:extLst>
                <a:ext uri="{FF2B5EF4-FFF2-40B4-BE49-F238E27FC236}">
                  <a16:creationId xmlns:a16="http://schemas.microsoft.com/office/drawing/2014/main" id="{F7E36631-2C0C-266B-672D-E4B4F4B62177}"/>
                </a:ext>
              </a:extLst>
            </p:cNvPr>
            <p:cNvGrpSpPr/>
            <p:nvPr/>
          </p:nvGrpSpPr>
          <p:grpSpPr>
            <a:xfrm>
              <a:off x="8369524" y="847039"/>
              <a:ext cx="3009589" cy="3230325"/>
              <a:chOff x="4201177" y="0"/>
              <a:chExt cx="1673207" cy="1795781"/>
            </a:xfrm>
          </p:grpSpPr>
          <p:sp>
            <p:nvSpPr>
              <p:cNvPr id="61" name="Shape">
                <a:extLst>
                  <a:ext uri="{FF2B5EF4-FFF2-40B4-BE49-F238E27FC236}">
                    <a16:creationId xmlns:a16="http://schemas.microsoft.com/office/drawing/2014/main" id="{8B4FD619-4983-460B-EC3A-FBD844374DF7}"/>
                  </a:ext>
                </a:extLst>
              </p:cNvPr>
              <p:cNvSpPr/>
              <p:nvPr/>
            </p:nvSpPr>
            <p:spPr>
              <a:xfrm>
                <a:off x="4770495" y="0"/>
                <a:ext cx="534572" cy="538368"/>
              </a:xfrm>
              <a:custGeom>
                <a:avLst/>
                <a:gdLst/>
                <a:ahLst/>
                <a:cxnLst>
                  <a:cxn ang="0">
                    <a:pos x="wd2" y="hd2"/>
                  </a:cxn>
                  <a:cxn ang="5400000">
                    <a:pos x="wd2" y="hd2"/>
                  </a:cxn>
                  <a:cxn ang="10800000">
                    <a:pos x="wd2" y="hd2"/>
                  </a:cxn>
                  <a:cxn ang="16200000">
                    <a:pos x="wd2" y="hd2"/>
                  </a:cxn>
                </a:cxnLst>
                <a:rect l="0" t="0" r="r" b="b"/>
                <a:pathLst>
                  <a:path w="20856" h="20856" extrusionOk="0">
                    <a:moveTo>
                      <a:pt x="7744" y="19739"/>
                    </a:moveTo>
                    <a:lnTo>
                      <a:pt x="1116" y="13112"/>
                    </a:lnTo>
                    <a:cubicBezTo>
                      <a:pt x="-372" y="11624"/>
                      <a:pt x="-372" y="9232"/>
                      <a:pt x="1116" y="7743"/>
                    </a:cubicBezTo>
                    <a:lnTo>
                      <a:pt x="7744" y="1116"/>
                    </a:lnTo>
                    <a:cubicBezTo>
                      <a:pt x="9232" y="-372"/>
                      <a:pt x="11624" y="-372"/>
                      <a:pt x="13112" y="1116"/>
                    </a:cubicBezTo>
                    <a:lnTo>
                      <a:pt x="19740" y="7743"/>
                    </a:lnTo>
                    <a:cubicBezTo>
                      <a:pt x="21228" y="9232"/>
                      <a:pt x="21228" y="11624"/>
                      <a:pt x="19740" y="13112"/>
                    </a:cubicBezTo>
                    <a:lnTo>
                      <a:pt x="13112" y="19739"/>
                    </a:lnTo>
                    <a:cubicBezTo>
                      <a:pt x="11642" y="21228"/>
                      <a:pt x="9232" y="21228"/>
                      <a:pt x="7744" y="19739"/>
                    </a:cubicBezTo>
                    <a:close/>
                  </a:path>
                </a:pathLst>
              </a:custGeom>
              <a:solidFill>
                <a:srgbClr val="168489"/>
              </a:solidFill>
              <a:ln w="12700">
                <a:noFill/>
                <a:miter lim="400000"/>
              </a:ln>
            </p:spPr>
            <p:txBody>
              <a:bodyPr lIns="38100" tIns="38100" rIns="38100" bIns="38100" anchor="ctr"/>
              <a:lstStyle/>
              <a:p>
                <a:endParaRPr lang="en-US" sz="3200"/>
              </a:p>
            </p:txBody>
          </p:sp>
          <p:sp>
            <p:nvSpPr>
              <p:cNvPr id="62" name="Shape">
                <a:extLst>
                  <a:ext uri="{FF2B5EF4-FFF2-40B4-BE49-F238E27FC236}">
                    <a16:creationId xmlns:a16="http://schemas.microsoft.com/office/drawing/2014/main" id="{CCF69273-FA55-3337-D69E-621980357FE1}"/>
                  </a:ext>
                </a:extLst>
              </p:cNvPr>
              <p:cNvSpPr/>
              <p:nvPr/>
            </p:nvSpPr>
            <p:spPr>
              <a:xfrm>
                <a:off x="4201177" y="411667"/>
                <a:ext cx="1673207" cy="1384114"/>
              </a:xfrm>
              <a:custGeom>
                <a:avLst/>
                <a:gdLst/>
                <a:ahLst/>
                <a:cxnLst>
                  <a:cxn ang="0">
                    <a:pos x="wd2" y="hd2"/>
                  </a:cxn>
                  <a:cxn ang="5400000">
                    <a:pos x="wd2" y="hd2"/>
                  </a:cxn>
                  <a:cxn ang="10800000">
                    <a:pos x="wd2" y="hd2"/>
                  </a:cxn>
                  <a:cxn ang="16200000">
                    <a:pos x="wd2" y="hd2"/>
                  </a:cxn>
                </a:cxnLst>
                <a:rect l="0" t="0" r="r" b="b"/>
                <a:pathLst>
                  <a:path w="21600" h="21600" extrusionOk="0">
                    <a:moveTo>
                      <a:pt x="10800" y="21600"/>
                    </a:moveTo>
                    <a:cubicBezTo>
                      <a:pt x="10349" y="21600"/>
                      <a:pt x="9897" y="21393"/>
                      <a:pt x="9551" y="20972"/>
                    </a:cubicBezTo>
                    <a:lnTo>
                      <a:pt x="516" y="9972"/>
                    </a:lnTo>
                    <a:cubicBezTo>
                      <a:pt x="182" y="9565"/>
                      <a:pt x="0" y="9030"/>
                      <a:pt x="0" y="8452"/>
                    </a:cubicBezTo>
                    <a:cubicBezTo>
                      <a:pt x="0" y="7873"/>
                      <a:pt x="182" y="7338"/>
                      <a:pt x="516" y="6931"/>
                    </a:cubicBezTo>
                    <a:lnTo>
                      <a:pt x="5764" y="543"/>
                    </a:lnTo>
                    <a:cubicBezTo>
                      <a:pt x="6051" y="193"/>
                      <a:pt x="6432" y="0"/>
                      <a:pt x="6836" y="0"/>
                    </a:cubicBezTo>
                    <a:cubicBezTo>
                      <a:pt x="7241" y="0"/>
                      <a:pt x="7622" y="193"/>
                      <a:pt x="7909" y="543"/>
                    </a:cubicBezTo>
                    <a:lnTo>
                      <a:pt x="9721" y="2748"/>
                    </a:lnTo>
                    <a:cubicBezTo>
                      <a:pt x="10008" y="3098"/>
                      <a:pt x="10395" y="3291"/>
                      <a:pt x="10800" y="3291"/>
                    </a:cubicBezTo>
                    <a:cubicBezTo>
                      <a:pt x="11210" y="3291"/>
                      <a:pt x="11592" y="3098"/>
                      <a:pt x="11879" y="2748"/>
                    </a:cubicBezTo>
                    <a:lnTo>
                      <a:pt x="13691" y="543"/>
                    </a:lnTo>
                    <a:cubicBezTo>
                      <a:pt x="13978" y="193"/>
                      <a:pt x="14359" y="0"/>
                      <a:pt x="14764" y="0"/>
                    </a:cubicBezTo>
                    <a:cubicBezTo>
                      <a:pt x="15168" y="0"/>
                      <a:pt x="15549" y="193"/>
                      <a:pt x="15836" y="543"/>
                    </a:cubicBezTo>
                    <a:lnTo>
                      <a:pt x="21084" y="6931"/>
                    </a:lnTo>
                    <a:cubicBezTo>
                      <a:pt x="21418" y="7338"/>
                      <a:pt x="21600" y="7873"/>
                      <a:pt x="21600" y="8452"/>
                    </a:cubicBezTo>
                    <a:cubicBezTo>
                      <a:pt x="21600" y="9030"/>
                      <a:pt x="21418" y="9565"/>
                      <a:pt x="21084" y="9972"/>
                    </a:cubicBezTo>
                    <a:lnTo>
                      <a:pt x="12049" y="20972"/>
                    </a:lnTo>
                    <a:cubicBezTo>
                      <a:pt x="11703" y="21386"/>
                      <a:pt x="11251" y="21600"/>
                      <a:pt x="10800" y="21600"/>
                    </a:cubicBezTo>
                    <a:close/>
                    <a:moveTo>
                      <a:pt x="6836" y="293"/>
                    </a:moveTo>
                    <a:cubicBezTo>
                      <a:pt x="6496" y="293"/>
                      <a:pt x="6174" y="457"/>
                      <a:pt x="5934" y="749"/>
                    </a:cubicBezTo>
                    <a:lnTo>
                      <a:pt x="686" y="7138"/>
                    </a:lnTo>
                    <a:cubicBezTo>
                      <a:pt x="399" y="7488"/>
                      <a:pt x="240" y="7959"/>
                      <a:pt x="240" y="8452"/>
                    </a:cubicBezTo>
                    <a:cubicBezTo>
                      <a:pt x="240" y="8944"/>
                      <a:pt x="399" y="9415"/>
                      <a:pt x="686" y="9765"/>
                    </a:cubicBezTo>
                    <a:lnTo>
                      <a:pt x="9721" y="20765"/>
                    </a:lnTo>
                    <a:cubicBezTo>
                      <a:pt x="10319" y="21493"/>
                      <a:pt x="11287" y="21493"/>
                      <a:pt x="11885" y="20765"/>
                    </a:cubicBezTo>
                    <a:lnTo>
                      <a:pt x="20920" y="9765"/>
                    </a:lnTo>
                    <a:cubicBezTo>
                      <a:pt x="21207" y="9415"/>
                      <a:pt x="21365" y="8944"/>
                      <a:pt x="21365" y="8452"/>
                    </a:cubicBezTo>
                    <a:cubicBezTo>
                      <a:pt x="21365" y="7959"/>
                      <a:pt x="21207" y="7488"/>
                      <a:pt x="20920" y="7138"/>
                    </a:cubicBezTo>
                    <a:lnTo>
                      <a:pt x="15672" y="749"/>
                    </a:lnTo>
                    <a:cubicBezTo>
                      <a:pt x="15432" y="457"/>
                      <a:pt x="15109" y="293"/>
                      <a:pt x="14769" y="293"/>
                    </a:cubicBezTo>
                    <a:cubicBezTo>
                      <a:pt x="14429" y="293"/>
                      <a:pt x="14107" y="457"/>
                      <a:pt x="13866" y="749"/>
                    </a:cubicBezTo>
                    <a:lnTo>
                      <a:pt x="12055" y="2955"/>
                    </a:lnTo>
                    <a:cubicBezTo>
                      <a:pt x="11721" y="3362"/>
                      <a:pt x="11281" y="3583"/>
                      <a:pt x="10806" y="3583"/>
                    </a:cubicBezTo>
                    <a:cubicBezTo>
                      <a:pt x="10337" y="3583"/>
                      <a:pt x="9891" y="3362"/>
                      <a:pt x="9557" y="2955"/>
                    </a:cubicBezTo>
                    <a:lnTo>
                      <a:pt x="7745" y="749"/>
                    </a:lnTo>
                    <a:cubicBezTo>
                      <a:pt x="7499" y="450"/>
                      <a:pt x="7177" y="293"/>
                      <a:pt x="6836" y="293"/>
                    </a:cubicBezTo>
                    <a:close/>
                  </a:path>
                </a:pathLst>
              </a:custGeom>
              <a:solidFill>
                <a:schemeClr val="tx2"/>
              </a:solidFill>
              <a:ln w="12700">
                <a:miter lim="400000"/>
              </a:ln>
            </p:spPr>
            <p:txBody>
              <a:bodyPr lIns="38100" tIns="38100" rIns="38100" bIns="38100" anchor="ctr"/>
              <a:lstStyle/>
              <a:p>
                <a:endParaRPr lang="en-US" sz="3200"/>
              </a:p>
            </p:txBody>
          </p:sp>
          <p:sp>
            <p:nvSpPr>
              <p:cNvPr id="63" name="TextBox 22">
                <a:extLst>
                  <a:ext uri="{FF2B5EF4-FFF2-40B4-BE49-F238E27FC236}">
                    <a16:creationId xmlns:a16="http://schemas.microsoft.com/office/drawing/2014/main" id="{83A0069D-6246-2FC8-C589-14468EDB141C}"/>
                  </a:ext>
                </a:extLst>
              </p:cNvPr>
              <p:cNvSpPr txBox="1"/>
              <p:nvPr/>
            </p:nvSpPr>
            <p:spPr>
              <a:xfrm>
                <a:off x="4565813" y="763818"/>
                <a:ext cx="986112" cy="756637"/>
              </a:xfrm>
              <a:prstGeom prst="rect">
                <a:avLst/>
              </a:prstGeom>
              <a:noFill/>
            </p:spPr>
            <p:txBody>
              <a:bodyPr wrap="square" lIns="0" rIns="0" rtlCol="0" anchor="t">
                <a:noAutofit/>
              </a:bodyPr>
              <a:lstStyle/>
              <a:p>
                <a:pPr algn="ctr" rtl="0">
                  <a:lnSpc>
                    <a:spcPct val="115000"/>
                  </a:lnSpc>
                </a:pPr>
                <a:r>
                  <a:rPr lang="ar-SY"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وضع المعايير المهنية</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
          <p:nvSpPr>
            <p:cNvPr id="59" name="TextBox 449">
              <a:extLst>
                <a:ext uri="{FF2B5EF4-FFF2-40B4-BE49-F238E27FC236}">
                  <a16:creationId xmlns:a16="http://schemas.microsoft.com/office/drawing/2014/main" id="{0D0404A2-91F3-5014-DDF3-C27C541B4BAD}"/>
                </a:ext>
              </a:extLst>
            </p:cNvPr>
            <p:cNvSpPr txBox="1"/>
            <p:nvPr/>
          </p:nvSpPr>
          <p:spPr>
            <a:xfrm>
              <a:off x="9435684" y="1014743"/>
              <a:ext cx="929728" cy="619015"/>
            </a:xfrm>
            <a:prstGeom prst="rect">
              <a:avLst/>
            </a:prstGeom>
            <a:noFill/>
          </p:spPr>
          <p:txBody>
            <a:bodyPr wrap="square" rtlCol="0">
              <a:spAutoFit/>
            </a:bodyPr>
            <a:lstStyle/>
            <a:p>
              <a:pPr algn="ctr" rtl="0">
                <a:lnSpc>
                  <a:spcPct val="115000"/>
                </a:lnSpc>
              </a:pPr>
              <a:r>
                <a:rPr lang="en-GB" sz="3200" kern="1200">
                  <a:solidFill>
                    <a:srgbClr val="FFFFFF"/>
                  </a:solidFill>
                  <a:effectLst/>
                  <a:latin typeface="Aller" panose="02000503030000020004" pitchFamily="2" charset="0"/>
                  <a:ea typeface="Calibri" panose="020F0502020204030204" pitchFamily="34" charset="0"/>
                  <a:cs typeface="Arial" panose="020B0604020202020204" pitchFamily="34" charset="0"/>
                </a:rPr>
                <a:t>01</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77" name="Group 76">
            <a:extLst>
              <a:ext uri="{FF2B5EF4-FFF2-40B4-BE49-F238E27FC236}">
                <a16:creationId xmlns:a16="http://schemas.microsoft.com/office/drawing/2014/main" id="{059F6C3D-CB24-6B38-9296-56BE0C2940BC}"/>
              </a:ext>
            </a:extLst>
          </p:cNvPr>
          <p:cNvGrpSpPr/>
          <p:nvPr/>
        </p:nvGrpSpPr>
        <p:grpSpPr>
          <a:xfrm>
            <a:off x="3329042" y="847039"/>
            <a:ext cx="3009586" cy="3230325"/>
            <a:chOff x="3329042" y="847039"/>
            <a:chExt cx="3009586" cy="3230325"/>
          </a:xfrm>
        </p:grpSpPr>
        <p:grpSp>
          <p:nvGrpSpPr>
            <p:cNvPr id="57" name="Group 56">
              <a:extLst>
                <a:ext uri="{FF2B5EF4-FFF2-40B4-BE49-F238E27FC236}">
                  <a16:creationId xmlns:a16="http://schemas.microsoft.com/office/drawing/2014/main" id="{2EFA16DB-65AC-9E72-90B3-73378A765522}"/>
                </a:ext>
              </a:extLst>
            </p:cNvPr>
            <p:cNvGrpSpPr/>
            <p:nvPr/>
          </p:nvGrpSpPr>
          <p:grpSpPr>
            <a:xfrm>
              <a:off x="3329042" y="847039"/>
              <a:ext cx="3009586" cy="3230325"/>
              <a:chOff x="1398878" y="0"/>
              <a:chExt cx="1673205" cy="1795781"/>
            </a:xfrm>
          </p:grpSpPr>
          <p:sp>
            <p:nvSpPr>
              <p:cNvPr id="64" name="Shape">
                <a:extLst>
                  <a:ext uri="{FF2B5EF4-FFF2-40B4-BE49-F238E27FC236}">
                    <a16:creationId xmlns:a16="http://schemas.microsoft.com/office/drawing/2014/main" id="{106D01C1-EC53-6DA1-0F8B-901EA585689D}"/>
                  </a:ext>
                </a:extLst>
              </p:cNvPr>
              <p:cNvSpPr/>
              <p:nvPr/>
            </p:nvSpPr>
            <p:spPr>
              <a:xfrm>
                <a:off x="1968195" y="0"/>
                <a:ext cx="534572" cy="538368"/>
              </a:xfrm>
              <a:custGeom>
                <a:avLst/>
                <a:gdLst/>
                <a:ahLst/>
                <a:cxnLst>
                  <a:cxn ang="0">
                    <a:pos x="wd2" y="hd2"/>
                  </a:cxn>
                  <a:cxn ang="5400000">
                    <a:pos x="wd2" y="hd2"/>
                  </a:cxn>
                  <a:cxn ang="10800000">
                    <a:pos x="wd2" y="hd2"/>
                  </a:cxn>
                  <a:cxn ang="16200000">
                    <a:pos x="wd2" y="hd2"/>
                  </a:cxn>
                </a:cxnLst>
                <a:rect l="0" t="0" r="r" b="b"/>
                <a:pathLst>
                  <a:path w="20856" h="20856" extrusionOk="0">
                    <a:moveTo>
                      <a:pt x="7744" y="19739"/>
                    </a:moveTo>
                    <a:lnTo>
                      <a:pt x="1116" y="13112"/>
                    </a:lnTo>
                    <a:cubicBezTo>
                      <a:pt x="-372" y="11624"/>
                      <a:pt x="-372" y="9232"/>
                      <a:pt x="1116" y="7743"/>
                    </a:cubicBezTo>
                    <a:lnTo>
                      <a:pt x="7744" y="1116"/>
                    </a:lnTo>
                    <a:cubicBezTo>
                      <a:pt x="9232" y="-372"/>
                      <a:pt x="11624" y="-372"/>
                      <a:pt x="13112" y="1116"/>
                    </a:cubicBezTo>
                    <a:lnTo>
                      <a:pt x="19740" y="7743"/>
                    </a:lnTo>
                    <a:cubicBezTo>
                      <a:pt x="21228" y="9232"/>
                      <a:pt x="21228" y="11624"/>
                      <a:pt x="19740" y="13112"/>
                    </a:cubicBezTo>
                    <a:lnTo>
                      <a:pt x="13112" y="19739"/>
                    </a:lnTo>
                    <a:cubicBezTo>
                      <a:pt x="11642" y="21228"/>
                      <a:pt x="9232" y="21228"/>
                      <a:pt x="7744" y="19739"/>
                    </a:cubicBezTo>
                    <a:close/>
                  </a:path>
                </a:pathLst>
              </a:custGeom>
              <a:solidFill>
                <a:srgbClr val="168489"/>
              </a:solidFill>
              <a:ln w="12700">
                <a:noFill/>
                <a:miter lim="400000"/>
              </a:ln>
            </p:spPr>
            <p:txBody>
              <a:bodyPr lIns="38100" tIns="38100" rIns="38100" bIns="38100" anchor="ctr"/>
              <a:lstStyle/>
              <a:p>
                <a:endParaRPr lang="en-US" sz="3200"/>
              </a:p>
            </p:txBody>
          </p:sp>
          <p:sp>
            <p:nvSpPr>
              <p:cNvPr id="65" name="Shape">
                <a:extLst>
                  <a:ext uri="{FF2B5EF4-FFF2-40B4-BE49-F238E27FC236}">
                    <a16:creationId xmlns:a16="http://schemas.microsoft.com/office/drawing/2014/main" id="{9E99FFB0-2BE1-DD9D-9402-6A2D59081FCC}"/>
                  </a:ext>
                </a:extLst>
              </p:cNvPr>
              <p:cNvSpPr/>
              <p:nvPr/>
            </p:nvSpPr>
            <p:spPr>
              <a:xfrm>
                <a:off x="1398878" y="411667"/>
                <a:ext cx="1673205" cy="1384114"/>
              </a:xfrm>
              <a:custGeom>
                <a:avLst/>
                <a:gdLst/>
                <a:ahLst/>
                <a:cxnLst>
                  <a:cxn ang="0">
                    <a:pos x="wd2" y="hd2"/>
                  </a:cxn>
                  <a:cxn ang="5400000">
                    <a:pos x="wd2" y="hd2"/>
                  </a:cxn>
                  <a:cxn ang="10800000">
                    <a:pos x="wd2" y="hd2"/>
                  </a:cxn>
                  <a:cxn ang="16200000">
                    <a:pos x="wd2" y="hd2"/>
                  </a:cxn>
                </a:cxnLst>
                <a:rect l="0" t="0" r="r" b="b"/>
                <a:pathLst>
                  <a:path w="21600" h="21600" extrusionOk="0">
                    <a:moveTo>
                      <a:pt x="10800" y="21600"/>
                    </a:moveTo>
                    <a:cubicBezTo>
                      <a:pt x="10349" y="21600"/>
                      <a:pt x="9897" y="21393"/>
                      <a:pt x="9551" y="20972"/>
                    </a:cubicBezTo>
                    <a:lnTo>
                      <a:pt x="516" y="9972"/>
                    </a:lnTo>
                    <a:cubicBezTo>
                      <a:pt x="182" y="9565"/>
                      <a:pt x="0" y="9030"/>
                      <a:pt x="0" y="8452"/>
                    </a:cubicBezTo>
                    <a:cubicBezTo>
                      <a:pt x="0" y="7873"/>
                      <a:pt x="182" y="7338"/>
                      <a:pt x="516" y="6931"/>
                    </a:cubicBezTo>
                    <a:lnTo>
                      <a:pt x="5764" y="543"/>
                    </a:lnTo>
                    <a:cubicBezTo>
                      <a:pt x="6051" y="193"/>
                      <a:pt x="6432" y="0"/>
                      <a:pt x="6836" y="0"/>
                    </a:cubicBezTo>
                    <a:cubicBezTo>
                      <a:pt x="7241" y="0"/>
                      <a:pt x="7622" y="193"/>
                      <a:pt x="7909" y="543"/>
                    </a:cubicBezTo>
                    <a:lnTo>
                      <a:pt x="9721" y="2748"/>
                    </a:lnTo>
                    <a:cubicBezTo>
                      <a:pt x="10008" y="3098"/>
                      <a:pt x="10395" y="3291"/>
                      <a:pt x="10800" y="3291"/>
                    </a:cubicBezTo>
                    <a:cubicBezTo>
                      <a:pt x="11205" y="3291"/>
                      <a:pt x="11592" y="3098"/>
                      <a:pt x="11879" y="2748"/>
                    </a:cubicBezTo>
                    <a:lnTo>
                      <a:pt x="13691" y="543"/>
                    </a:lnTo>
                    <a:lnTo>
                      <a:pt x="13773" y="642"/>
                    </a:lnTo>
                    <a:lnTo>
                      <a:pt x="13691" y="543"/>
                    </a:lnTo>
                    <a:cubicBezTo>
                      <a:pt x="13978" y="193"/>
                      <a:pt x="14359" y="0"/>
                      <a:pt x="14764" y="0"/>
                    </a:cubicBezTo>
                    <a:cubicBezTo>
                      <a:pt x="15168" y="0"/>
                      <a:pt x="15549" y="193"/>
                      <a:pt x="15836" y="543"/>
                    </a:cubicBezTo>
                    <a:lnTo>
                      <a:pt x="21084" y="6931"/>
                    </a:lnTo>
                    <a:cubicBezTo>
                      <a:pt x="21418" y="7338"/>
                      <a:pt x="21600" y="7873"/>
                      <a:pt x="21600" y="8452"/>
                    </a:cubicBezTo>
                    <a:cubicBezTo>
                      <a:pt x="21600" y="9030"/>
                      <a:pt x="21418" y="9565"/>
                      <a:pt x="21084" y="9972"/>
                    </a:cubicBezTo>
                    <a:lnTo>
                      <a:pt x="12049" y="20972"/>
                    </a:lnTo>
                    <a:cubicBezTo>
                      <a:pt x="11703" y="21386"/>
                      <a:pt x="11251" y="21600"/>
                      <a:pt x="10800" y="21600"/>
                    </a:cubicBezTo>
                    <a:close/>
                    <a:moveTo>
                      <a:pt x="6836" y="293"/>
                    </a:moveTo>
                    <a:cubicBezTo>
                      <a:pt x="6496" y="293"/>
                      <a:pt x="6174" y="457"/>
                      <a:pt x="5934" y="749"/>
                    </a:cubicBezTo>
                    <a:lnTo>
                      <a:pt x="686" y="7138"/>
                    </a:lnTo>
                    <a:cubicBezTo>
                      <a:pt x="399" y="7488"/>
                      <a:pt x="240" y="7959"/>
                      <a:pt x="240" y="8452"/>
                    </a:cubicBezTo>
                    <a:cubicBezTo>
                      <a:pt x="240" y="8944"/>
                      <a:pt x="399" y="9415"/>
                      <a:pt x="686" y="9765"/>
                    </a:cubicBezTo>
                    <a:lnTo>
                      <a:pt x="9721" y="20765"/>
                    </a:lnTo>
                    <a:cubicBezTo>
                      <a:pt x="10319" y="21493"/>
                      <a:pt x="11287" y="21493"/>
                      <a:pt x="11885" y="20765"/>
                    </a:cubicBezTo>
                    <a:lnTo>
                      <a:pt x="20920" y="9765"/>
                    </a:lnTo>
                    <a:cubicBezTo>
                      <a:pt x="21207" y="9415"/>
                      <a:pt x="21365" y="8944"/>
                      <a:pt x="21365" y="8452"/>
                    </a:cubicBezTo>
                    <a:cubicBezTo>
                      <a:pt x="21365" y="7959"/>
                      <a:pt x="21207" y="7488"/>
                      <a:pt x="20920" y="7138"/>
                    </a:cubicBezTo>
                    <a:lnTo>
                      <a:pt x="15672" y="749"/>
                    </a:lnTo>
                    <a:cubicBezTo>
                      <a:pt x="15432" y="457"/>
                      <a:pt x="15109" y="293"/>
                      <a:pt x="14769" y="293"/>
                    </a:cubicBezTo>
                    <a:cubicBezTo>
                      <a:pt x="14429" y="293"/>
                      <a:pt x="14107" y="457"/>
                      <a:pt x="13866" y="749"/>
                    </a:cubicBezTo>
                    <a:lnTo>
                      <a:pt x="12055" y="2955"/>
                    </a:lnTo>
                    <a:cubicBezTo>
                      <a:pt x="11721" y="3362"/>
                      <a:pt x="11281" y="3583"/>
                      <a:pt x="10806" y="3583"/>
                    </a:cubicBezTo>
                    <a:cubicBezTo>
                      <a:pt x="10331" y="3583"/>
                      <a:pt x="9891" y="3362"/>
                      <a:pt x="9557" y="2955"/>
                    </a:cubicBezTo>
                    <a:lnTo>
                      <a:pt x="7745" y="749"/>
                    </a:lnTo>
                    <a:cubicBezTo>
                      <a:pt x="7499" y="450"/>
                      <a:pt x="7177" y="293"/>
                      <a:pt x="6836" y="293"/>
                    </a:cubicBezTo>
                    <a:close/>
                  </a:path>
                </a:pathLst>
              </a:custGeom>
              <a:solidFill>
                <a:schemeClr val="tx2"/>
              </a:solidFill>
              <a:ln w="12700">
                <a:miter lim="400000"/>
              </a:ln>
            </p:spPr>
            <p:txBody>
              <a:bodyPr lIns="38100" tIns="38100" rIns="38100" bIns="38100" anchor="ctr"/>
              <a:lstStyle/>
              <a:p>
                <a:endParaRPr lang="en-US" sz="3200"/>
              </a:p>
            </p:txBody>
          </p:sp>
          <p:sp>
            <p:nvSpPr>
              <p:cNvPr id="66" name="TextBox 445">
                <a:extLst>
                  <a:ext uri="{FF2B5EF4-FFF2-40B4-BE49-F238E27FC236}">
                    <a16:creationId xmlns:a16="http://schemas.microsoft.com/office/drawing/2014/main" id="{44FE4024-5A46-7AE9-2B2C-0D6E62B7CB21}"/>
                  </a:ext>
                </a:extLst>
              </p:cNvPr>
              <p:cNvSpPr txBox="1"/>
              <p:nvPr/>
            </p:nvSpPr>
            <p:spPr>
              <a:xfrm>
                <a:off x="1754223" y="691391"/>
                <a:ext cx="906173" cy="855574"/>
              </a:xfrm>
              <a:prstGeom prst="rect">
                <a:avLst/>
              </a:prstGeom>
            </p:spPr>
            <p:txBody>
              <a:bodyPr wrap="square" lIns="0" rIns="0" rtlCol="0" anchor="t">
                <a:noAutofit/>
              </a:bodyPr>
              <a:lstStyle/>
              <a:p>
                <a:pPr algn="ctr" rtl="0">
                  <a:lnSpc>
                    <a:spcPct val="115000"/>
                  </a:lnSpc>
                </a:pPr>
                <a:r>
                  <a:rPr lang="ar-SY"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الترخيص والتسجيل</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
          <p:nvSpPr>
            <p:cNvPr id="60" name="TextBox 451">
              <a:extLst>
                <a:ext uri="{FF2B5EF4-FFF2-40B4-BE49-F238E27FC236}">
                  <a16:creationId xmlns:a16="http://schemas.microsoft.com/office/drawing/2014/main" id="{DB19CCD9-623C-C3B5-8DAC-FAA68B8701EE}"/>
                </a:ext>
              </a:extLst>
            </p:cNvPr>
            <p:cNvSpPr txBox="1"/>
            <p:nvPr/>
          </p:nvSpPr>
          <p:spPr>
            <a:xfrm>
              <a:off x="4375341" y="1014743"/>
              <a:ext cx="929728" cy="619015"/>
            </a:xfrm>
            <a:prstGeom prst="rect">
              <a:avLst/>
            </a:prstGeom>
            <a:noFill/>
          </p:spPr>
          <p:txBody>
            <a:bodyPr wrap="square" rtlCol="0">
              <a:spAutoFit/>
            </a:bodyPr>
            <a:lstStyle/>
            <a:p>
              <a:pPr algn="ctr" rtl="0">
                <a:lnSpc>
                  <a:spcPct val="115000"/>
                </a:lnSpc>
              </a:pPr>
              <a:r>
                <a:rPr lang="en-GB" sz="3200" kern="1200">
                  <a:solidFill>
                    <a:srgbClr val="FFFFFF"/>
                  </a:solidFill>
                  <a:effectLst/>
                  <a:latin typeface="Aller" panose="02000503030000020004" pitchFamily="2" charset="0"/>
                  <a:ea typeface="Calibri" panose="020F0502020204030204" pitchFamily="34" charset="0"/>
                  <a:cs typeface="Arial" panose="020B0604020202020204" pitchFamily="34" charset="0"/>
                </a:rPr>
                <a:t>03</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76" name="Group 75">
            <a:extLst>
              <a:ext uri="{FF2B5EF4-FFF2-40B4-BE49-F238E27FC236}">
                <a16:creationId xmlns:a16="http://schemas.microsoft.com/office/drawing/2014/main" id="{47B3CC4C-A8E4-B448-53DD-6357382B423F}"/>
              </a:ext>
            </a:extLst>
          </p:cNvPr>
          <p:cNvGrpSpPr/>
          <p:nvPr/>
        </p:nvGrpSpPr>
        <p:grpSpPr>
          <a:xfrm>
            <a:off x="812887" y="847039"/>
            <a:ext cx="3009177" cy="3229505"/>
            <a:chOff x="812887" y="847039"/>
            <a:chExt cx="3009177" cy="3229505"/>
          </a:xfrm>
        </p:grpSpPr>
        <p:grpSp>
          <p:nvGrpSpPr>
            <p:cNvPr id="52" name="Group 51">
              <a:extLst>
                <a:ext uri="{FF2B5EF4-FFF2-40B4-BE49-F238E27FC236}">
                  <a16:creationId xmlns:a16="http://schemas.microsoft.com/office/drawing/2014/main" id="{28D832A4-A7AF-72D5-BE16-FB6B9517E37A}"/>
                </a:ext>
              </a:extLst>
            </p:cNvPr>
            <p:cNvGrpSpPr/>
            <p:nvPr/>
          </p:nvGrpSpPr>
          <p:grpSpPr>
            <a:xfrm>
              <a:off x="812887" y="847039"/>
              <a:ext cx="3009177" cy="3229505"/>
              <a:chOff x="0" y="0"/>
              <a:chExt cx="1672978" cy="1795325"/>
            </a:xfrm>
          </p:grpSpPr>
          <p:sp>
            <p:nvSpPr>
              <p:cNvPr id="70" name="Shape">
                <a:extLst>
                  <a:ext uri="{FF2B5EF4-FFF2-40B4-BE49-F238E27FC236}">
                    <a16:creationId xmlns:a16="http://schemas.microsoft.com/office/drawing/2014/main" id="{DE91AF02-FB53-E62F-47A1-B36141D3D8A0}"/>
                  </a:ext>
                </a:extLst>
              </p:cNvPr>
              <p:cNvSpPr/>
              <p:nvPr/>
            </p:nvSpPr>
            <p:spPr>
              <a:xfrm>
                <a:off x="569203" y="0"/>
                <a:ext cx="534572" cy="538368"/>
              </a:xfrm>
              <a:custGeom>
                <a:avLst/>
                <a:gdLst/>
                <a:ahLst/>
                <a:cxnLst>
                  <a:cxn ang="0">
                    <a:pos x="wd2" y="hd2"/>
                  </a:cxn>
                  <a:cxn ang="5400000">
                    <a:pos x="wd2" y="hd2"/>
                  </a:cxn>
                  <a:cxn ang="10800000">
                    <a:pos x="wd2" y="hd2"/>
                  </a:cxn>
                  <a:cxn ang="16200000">
                    <a:pos x="wd2" y="hd2"/>
                  </a:cxn>
                </a:cxnLst>
                <a:rect l="0" t="0" r="r" b="b"/>
                <a:pathLst>
                  <a:path w="20856" h="20856" extrusionOk="0">
                    <a:moveTo>
                      <a:pt x="7744" y="19739"/>
                    </a:moveTo>
                    <a:lnTo>
                      <a:pt x="1116" y="13112"/>
                    </a:lnTo>
                    <a:cubicBezTo>
                      <a:pt x="-372" y="11624"/>
                      <a:pt x="-372" y="9232"/>
                      <a:pt x="1116" y="7743"/>
                    </a:cubicBezTo>
                    <a:lnTo>
                      <a:pt x="7744" y="1116"/>
                    </a:lnTo>
                    <a:cubicBezTo>
                      <a:pt x="9232" y="-372"/>
                      <a:pt x="11624" y="-372"/>
                      <a:pt x="13112" y="1116"/>
                    </a:cubicBezTo>
                    <a:lnTo>
                      <a:pt x="19740" y="7743"/>
                    </a:lnTo>
                    <a:cubicBezTo>
                      <a:pt x="21228" y="9232"/>
                      <a:pt x="21228" y="11624"/>
                      <a:pt x="19740" y="13112"/>
                    </a:cubicBezTo>
                    <a:lnTo>
                      <a:pt x="13112" y="19739"/>
                    </a:lnTo>
                    <a:cubicBezTo>
                      <a:pt x="11624" y="21228"/>
                      <a:pt x="9232" y="21228"/>
                      <a:pt x="7744" y="19739"/>
                    </a:cubicBezTo>
                    <a:close/>
                  </a:path>
                </a:pathLst>
              </a:custGeom>
              <a:solidFill>
                <a:srgbClr val="168489"/>
              </a:solidFill>
              <a:ln w="12700">
                <a:noFill/>
                <a:miter lim="400000"/>
              </a:ln>
            </p:spPr>
            <p:txBody>
              <a:bodyPr lIns="38100" tIns="38100" rIns="38100" bIns="38100" anchor="ctr"/>
              <a:lstStyle/>
              <a:p>
                <a:endParaRPr lang="en-US" sz="3200"/>
              </a:p>
            </p:txBody>
          </p:sp>
          <p:sp>
            <p:nvSpPr>
              <p:cNvPr id="71" name="Shape">
                <a:extLst>
                  <a:ext uri="{FF2B5EF4-FFF2-40B4-BE49-F238E27FC236}">
                    <a16:creationId xmlns:a16="http://schemas.microsoft.com/office/drawing/2014/main" id="{F55D0F17-2F87-4373-E0F5-CC562ED2845F}"/>
                  </a:ext>
                </a:extLst>
              </p:cNvPr>
              <p:cNvSpPr/>
              <p:nvPr/>
            </p:nvSpPr>
            <p:spPr>
              <a:xfrm>
                <a:off x="0" y="411667"/>
                <a:ext cx="1672978" cy="1383658"/>
              </a:xfrm>
              <a:custGeom>
                <a:avLst/>
                <a:gdLst/>
                <a:ahLst/>
                <a:cxnLst>
                  <a:cxn ang="0">
                    <a:pos x="wd2" y="hd2"/>
                  </a:cxn>
                  <a:cxn ang="5400000">
                    <a:pos x="wd2" y="hd2"/>
                  </a:cxn>
                  <a:cxn ang="10800000">
                    <a:pos x="wd2" y="hd2"/>
                  </a:cxn>
                  <a:cxn ang="16200000">
                    <a:pos x="wd2" y="hd2"/>
                  </a:cxn>
                </a:cxnLst>
                <a:rect l="0" t="0" r="r" b="b"/>
                <a:pathLst>
                  <a:path w="21262" h="21600" extrusionOk="0">
                    <a:moveTo>
                      <a:pt x="10625" y="21600"/>
                    </a:moveTo>
                    <a:cubicBezTo>
                      <a:pt x="10181" y="21600"/>
                      <a:pt x="9736" y="21393"/>
                      <a:pt x="9396" y="20972"/>
                    </a:cubicBezTo>
                    <a:lnTo>
                      <a:pt x="506" y="9968"/>
                    </a:lnTo>
                    <a:cubicBezTo>
                      <a:pt x="-169" y="9133"/>
                      <a:pt x="-169" y="7769"/>
                      <a:pt x="506" y="6933"/>
                    </a:cubicBezTo>
                    <a:lnTo>
                      <a:pt x="5673" y="543"/>
                    </a:lnTo>
                    <a:cubicBezTo>
                      <a:pt x="5955" y="193"/>
                      <a:pt x="6331" y="0"/>
                      <a:pt x="6729" y="0"/>
                    </a:cubicBezTo>
                    <a:cubicBezTo>
                      <a:pt x="7127" y="0"/>
                      <a:pt x="7502" y="193"/>
                      <a:pt x="7785" y="543"/>
                    </a:cubicBezTo>
                    <a:lnTo>
                      <a:pt x="9569" y="2749"/>
                    </a:lnTo>
                    <a:cubicBezTo>
                      <a:pt x="9852" y="3099"/>
                      <a:pt x="10233" y="3292"/>
                      <a:pt x="10631" y="3292"/>
                    </a:cubicBezTo>
                    <a:cubicBezTo>
                      <a:pt x="11029" y="3292"/>
                      <a:pt x="11410" y="3099"/>
                      <a:pt x="11693" y="2749"/>
                    </a:cubicBezTo>
                    <a:lnTo>
                      <a:pt x="13477" y="543"/>
                    </a:lnTo>
                    <a:cubicBezTo>
                      <a:pt x="13760" y="193"/>
                      <a:pt x="14135" y="0"/>
                      <a:pt x="14533" y="0"/>
                    </a:cubicBezTo>
                    <a:cubicBezTo>
                      <a:pt x="14931" y="0"/>
                      <a:pt x="15307" y="193"/>
                      <a:pt x="15589" y="543"/>
                    </a:cubicBezTo>
                    <a:lnTo>
                      <a:pt x="20756" y="6933"/>
                    </a:lnTo>
                    <a:cubicBezTo>
                      <a:pt x="21431" y="7769"/>
                      <a:pt x="21431" y="9133"/>
                      <a:pt x="20756" y="9968"/>
                    </a:cubicBezTo>
                    <a:lnTo>
                      <a:pt x="11861" y="20972"/>
                    </a:lnTo>
                    <a:cubicBezTo>
                      <a:pt x="11520" y="21386"/>
                      <a:pt x="11075" y="21600"/>
                      <a:pt x="10625" y="21600"/>
                    </a:cubicBezTo>
                    <a:close/>
                    <a:moveTo>
                      <a:pt x="6723" y="286"/>
                    </a:moveTo>
                    <a:cubicBezTo>
                      <a:pt x="6388" y="286"/>
                      <a:pt x="6071" y="450"/>
                      <a:pt x="5834" y="743"/>
                    </a:cubicBezTo>
                    <a:lnTo>
                      <a:pt x="668" y="7133"/>
                    </a:lnTo>
                    <a:cubicBezTo>
                      <a:pt x="79" y="7862"/>
                      <a:pt x="79" y="9040"/>
                      <a:pt x="668" y="9768"/>
                    </a:cubicBezTo>
                    <a:lnTo>
                      <a:pt x="9563" y="20772"/>
                    </a:lnTo>
                    <a:cubicBezTo>
                      <a:pt x="10152" y="21500"/>
                      <a:pt x="11104" y="21500"/>
                      <a:pt x="11693" y="20772"/>
                    </a:cubicBezTo>
                    <a:lnTo>
                      <a:pt x="20588" y="9768"/>
                    </a:lnTo>
                    <a:cubicBezTo>
                      <a:pt x="21177" y="9040"/>
                      <a:pt x="21177" y="7862"/>
                      <a:pt x="20588" y="7133"/>
                    </a:cubicBezTo>
                    <a:lnTo>
                      <a:pt x="15422" y="743"/>
                    </a:lnTo>
                    <a:cubicBezTo>
                      <a:pt x="15185" y="450"/>
                      <a:pt x="14868" y="286"/>
                      <a:pt x="14533" y="286"/>
                    </a:cubicBezTo>
                    <a:cubicBezTo>
                      <a:pt x="14198" y="286"/>
                      <a:pt x="13881" y="450"/>
                      <a:pt x="13644" y="743"/>
                    </a:cubicBezTo>
                    <a:lnTo>
                      <a:pt x="11860" y="2949"/>
                    </a:lnTo>
                    <a:cubicBezTo>
                      <a:pt x="11531" y="3356"/>
                      <a:pt x="11099" y="3577"/>
                      <a:pt x="10631" y="3577"/>
                    </a:cubicBezTo>
                    <a:cubicBezTo>
                      <a:pt x="10163" y="3577"/>
                      <a:pt x="9731" y="3356"/>
                      <a:pt x="9401" y="2949"/>
                    </a:cubicBezTo>
                    <a:lnTo>
                      <a:pt x="7618" y="743"/>
                    </a:lnTo>
                    <a:cubicBezTo>
                      <a:pt x="7375" y="443"/>
                      <a:pt x="7064" y="286"/>
                      <a:pt x="6723" y="286"/>
                    </a:cubicBezTo>
                    <a:close/>
                  </a:path>
                </a:pathLst>
              </a:custGeom>
              <a:solidFill>
                <a:schemeClr val="tx2"/>
              </a:solidFill>
              <a:ln w="12700">
                <a:miter lim="400000"/>
              </a:ln>
            </p:spPr>
            <p:txBody>
              <a:bodyPr lIns="38100" tIns="38100" rIns="38100" bIns="38100" anchor="ctr"/>
              <a:lstStyle/>
              <a:p>
                <a:endParaRPr lang="en-US" sz="3200"/>
              </a:p>
            </p:txBody>
          </p:sp>
          <p:sp>
            <p:nvSpPr>
              <p:cNvPr id="72" name="TextBox 13">
                <a:extLst>
                  <a:ext uri="{FF2B5EF4-FFF2-40B4-BE49-F238E27FC236}">
                    <a16:creationId xmlns:a16="http://schemas.microsoft.com/office/drawing/2014/main" id="{B2E05F00-6CC6-984B-5692-6732B6889E42}"/>
                  </a:ext>
                </a:extLst>
              </p:cNvPr>
              <p:cNvSpPr txBox="1"/>
              <p:nvPr/>
            </p:nvSpPr>
            <p:spPr>
              <a:xfrm>
                <a:off x="230783" y="726843"/>
                <a:ext cx="1126088" cy="670825"/>
              </a:xfrm>
              <a:prstGeom prst="rect">
                <a:avLst/>
              </a:prstGeom>
              <a:noFill/>
            </p:spPr>
            <p:txBody>
              <a:bodyPr wrap="square" lIns="0" rIns="0" rtlCol="0" anchor="t">
                <a:noAutofit/>
              </a:bodyPr>
              <a:lstStyle/>
              <a:p>
                <a:pPr algn="ctr" rtl="0">
                  <a:lnSpc>
                    <a:spcPct val="115000"/>
                  </a:lnSpc>
                </a:pPr>
                <a:r>
                  <a:rPr lang="ar-SY" sz="32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تعزيز استقلالية المراجعين</a:t>
                </a:r>
                <a:endParaRPr lang="en-US"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
          <p:nvSpPr>
            <p:cNvPr id="54" name="TextBox 452">
              <a:extLst>
                <a:ext uri="{FF2B5EF4-FFF2-40B4-BE49-F238E27FC236}">
                  <a16:creationId xmlns:a16="http://schemas.microsoft.com/office/drawing/2014/main" id="{7429B961-6373-8BD3-7B15-031FFBF992B8}"/>
                </a:ext>
              </a:extLst>
            </p:cNvPr>
            <p:cNvSpPr txBox="1"/>
            <p:nvPr/>
          </p:nvSpPr>
          <p:spPr>
            <a:xfrm>
              <a:off x="1870604" y="1014743"/>
              <a:ext cx="929728" cy="619015"/>
            </a:xfrm>
            <a:prstGeom prst="rect">
              <a:avLst/>
            </a:prstGeom>
            <a:noFill/>
          </p:spPr>
          <p:txBody>
            <a:bodyPr wrap="square" rtlCol="0">
              <a:spAutoFit/>
            </a:bodyPr>
            <a:lstStyle/>
            <a:p>
              <a:pPr algn="ctr" rtl="1">
                <a:lnSpc>
                  <a:spcPct val="115000"/>
                </a:lnSpc>
              </a:pPr>
              <a:r>
                <a:rPr lang="en-GB" sz="3200" kern="1200">
                  <a:solidFill>
                    <a:srgbClr val="FFFFFF"/>
                  </a:solidFill>
                  <a:effectLst/>
                  <a:latin typeface="Aller" panose="02000503030000020004" pitchFamily="2" charset="0"/>
                  <a:ea typeface="Calibri" panose="020F0502020204030204" pitchFamily="34" charset="0"/>
                  <a:cs typeface="Arial" panose="020B0604020202020204" pitchFamily="34" charset="0"/>
                </a:rPr>
                <a:t>04</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73" name="Group 72">
            <a:extLst>
              <a:ext uri="{FF2B5EF4-FFF2-40B4-BE49-F238E27FC236}">
                <a16:creationId xmlns:a16="http://schemas.microsoft.com/office/drawing/2014/main" id="{D213DB75-16EF-DEC8-D136-61BDFCD7D6FD}"/>
              </a:ext>
            </a:extLst>
          </p:cNvPr>
          <p:cNvGrpSpPr/>
          <p:nvPr/>
        </p:nvGrpSpPr>
        <p:grpSpPr>
          <a:xfrm>
            <a:off x="7131194" y="3432138"/>
            <a:ext cx="3009589" cy="3230325"/>
            <a:chOff x="7131194" y="3432138"/>
            <a:chExt cx="3009589" cy="3230325"/>
          </a:xfrm>
        </p:grpSpPr>
        <p:grpSp>
          <p:nvGrpSpPr>
            <p:cNvPr id="39" name="Group 38">
              <a:extLst>
                <a:ext uri="{FF2B5EF4-FFF2-40B4-BE49-F238E27FC236}">
                  <a16:creationId xmlns:a16="http://schemas.microsoft.com/office/drawing/2014/main" id="{40C26D23-E707-6185-4EAB-6495FB3D4662}"/>
                </a:ext>
              </a:extLst>
            </p:cNvPr>
            <p:cNvGrpSpPr/>
            <p:nvPr/>
          </p:nvGrpSpPr>
          <p:grpSpPr>
            <a:xfrm>
              <a:off x="7131194" y="3432138"/>
              <a:ext cx="3009589" cy="3230325"/>
              <a:chOff x="3512717" y="1437091"/>
              <a:chExt cx="1673207" cy="1795781"/>
            </a:xfrm>
          </p:grpSpPr>
          <p:sp>
            <p:nvSpPr>
              <p:cNvPr id="43" name="Shape">
                <a:extLst>
                  <a:ext uri="{FF2B5EF4-FFF2-40B4-BE49-F238E27FC236}">
                    <a16:creationId xmlns:a16="http://schemas.microsoft.com/office/drawing/2014/main" id="{765AFFE4-AB6A-AC0F-7BA5-9BB327A8DCEC}"/>
                  </a:ext>
                </a:extLst>
              </p:cNvPr>
              <p:cNvSpPr/>
              <p:nvPr/>
            </p:nvSpPr>
            <p:spPr>
              <a:xfrm>
                <a:off x="4082034" y="1437091"/>
                <a:ext cx="534572" cy="538368"/>
              </a:xfrm>
              <a:custGeom>
                <a:avLst/>
                <a:gdLst/>
                <a:ahLst/>
                <a:cxnLst>
                  <a:cxn ang="0">
                    <a:pos x="wd2" y="hd2"/>
                  </a:cxn>
                  <a:cxn ang="5400000">
                    <a:pos x="wd2" y="hd2"/>
                  </a:cxn>
                  <a:cxn ang="10800000">
                    <a:pos x="wd2" y="hd2"/>
                  </a:cxn>
                  <a:cxn ang="16200000">
                    <a:pos x="wd2" y="hd2"/>
                  </a:cxn>
                </a:cxnLst>
                <a:rect l="0" t="0" r="r" b="b"/>
                <a:pathLst>
                  <a:path w="20856" h="20856" extrusionOk="0">
                    <a:moveTo>
                      <a:pt x="7744" y="19739"/>
                    </a:moveTo>
                    <a:lnTo>
                      <a:pt x="1116" y="13112"/>
                    </a:lnTo>
                    <a:cubicBezTo>
                      <a:pt x="-372" y="11624"/>
                      <a:pt x="-372" y="9232"/>
                      <a:pt x="1116" y="7743"/>
                    </a:cubicBezTo>
                    <a:lnTo>
                      <a:pt x="7744" y="1116"/>
                    </a:lnTo>
                    <a:cubicBezTo>
                      <a:pt x="9232" y="-372"/>
                      <a:pt x="11624" y="-372"/>
                      <a:pt x="13112" y="1116"/>
                    </a:cubicBezTo>
                    <a:lnTo>
                      <a:pt x="19740" y="7743"/>
                    </a:lnTo>
                    <a:cubicBezTo>
                      <a:pt x="21228" y="9232"/>
                      <a:pt x="21228" y="11624"/>
                      <a:pt x="19740" y="13112"/>
                    </a:cubicBezTo>
                    <a:lnTo>
                      <a:pt x="13112" y="19739"/>
                    </a:lnTo>
                    <a:cubicBezTo>
                      <a:pt x="11624" y="21228"/>
                      <a:pt x="9232" y="21228"/>
                      <a:pt x="7744" y="19739"/>
                    </a:cubicBezTo>
                    <a:close/>
                  </a:path>
                </a:pathLst>
              </a:custGeom>
              <a:solidFill>
                <a:srgbClr val="168489"/>
              </a:solidFill>
              <a:ln w="12700">
                <a:noFill/>
                <a:miter lim="400000"/>
              </a:ln>
            </p:spPr>
            <p:txBody>
              <a:bodyPr lIns="38100" tIns="38100" rIns="38100" bIns="38100" anchor="ctr"/>
              <a:lstStyle/>
              <a:p>
                <a:endParaRPr lang="en-US" sz="3200"/>
              </a:p>
            </p:txBody>
          </p:sp>
          <p:sp>
            <p:nvSpPr>
              <p:cNvPr id="44" name="Shape">
                <a:extLst>
                  <a:ext uri="{FF2B5EF4-FFF2-40B4-BE49-F238E27FC236}">
                    <a16:creationId xmlns:a16="http://schemas.microsoft.com/office/drawing/2014/main" id="{1322BEAF-3E97-7068-35C4-9D20A3DC24E5}"/>
                  </a:ext>
                </a:extLst>
              </p:cNvPr>
              <p:cNvSpPr/>
              <p:nvPr/>
            </p:nvSpPr>
            <p:spPr>
              <a:xfrm>
                <a:off x="3512717" y="1848758"/>
                <a:ext cx="1673207" cy="1384114"/>
              </a:xfrm>
              <a:custGeom>
                <a:avLst/>
                <a:gdLst/>
                <a:ahLst/>
                <a:cxnLst>
                  <a:cxn ang="0">
                    <a:pos x="wd2" y="hd2"/>
                  </a:cxn>
                  <a:cxn ang="5400000">
                    <a:pos x="wd2" y="hd2"/>
                  </a:cxn>
                  <a:cxn ang="10800000">
                    <a:pos x="wd2" y="hd2"/>
                  </a:cxn>
                  <a:cxn ang="16200000">
                    <a:pos x="wd2" y="hd2"/>
                  </a:cxn>
                </a:cxnLst>
                <a:rect l="0" t="0" r="r" b="b"/>
                <a:pathLst>
                  <a:path w="21600" h="21600" extrusionOk="0">
                    <a:moveTo>
                      <a:pt x="10800" y="21600"/>
                    </a:moveTo>
                    <a:cubicBezTo>
                      <a:pt x="10349" y="21600"/>
                      <a:pt x="9897" y="21393"/>
                      <a:pt x="9551" y="20972"/>
                    </a:cubicBezTo>
                    <a:lnTo>
                      <a:pt x="516" y="9972"/>
                    </a:lnTo>
                    <a:cubicBezTo>
                      <a:pt x="182" y="9565"/>
                      <a:pt x="0" y="9030"/>
                      <a:pt x="0" y="8452"/>
                    </a:cubicBezTo>
                    <a:cubicBezTo>
                      <a:pt x="0" y="7873"/>
                      <a:pt x="182" y="7338"/>
                      <a:pt x="516" y="6931"/>
                    </a:cubicBezTo>
                    <a:lnTo>
                      <a:pt x="5764" y="543"/>
                    </a:lnTo>
                    <a:cubicBezTo>
                      <a:pt x="6051" y="193"/>
                      <a:pt x="6432" y="0"/>
                      <a:pt x="6836" y="0"/>
                    </a:cubicBezTo>
                    <a:cubicBezTo>
                      <a:pt x="7241" y="0"/>
                      <a:pt x="7622" y="193"/>
                      <a:pt x="7909" y="543"/>
                    </a:cubicBezTo>
                    <a:lnTo>
                      <a:pt x="9721" y="2748"/>
                    </a:lnTo>
                    <a:cubicBezTo>
                      <a:pt x="10008" y="3098"/>
                      <a:pt x="10395" y="3291"/>
                      <a:pt x="10800" y="3291"/>
                    </a:cubicBezTo>
                    <a:cubicBezTo>
                      <a:pt x="11205" y="3291"/>
                      <a:pt x="11592" y="3098"/>
                      <a:pt x="11879" y="2748"/>
                    </a:cubicBezTo>
                    <a:lnTo>
                      <a:pt x="13691" y="543"/>
                    </a:lnTo>
                    <a:cubicBezTo>
                      <a:pt x="13978" y="193"/>
                      <a:pt x="14359" y="0"/>
                      <a:pt x="14764" y="0"/>
                    </a:cubicBezTo>
                    <a:cubicBezTo>
                      <a:pt x="15168" y="0"/>
                      <a:pt x="15549" y="193"/>
                      <a:pt x="15836" y="543"/>
                    </a:cubicBezTo>
                    <a:lnTo>
                      <a:pt x="21084" y="6931"/>
                    </a:lnTo>
                    <a:cubicBezTo>
                      <a:pt x="21418" y="7338"/>
                      <a:pt x="21600" y="7873"/>
                      <a:pt x="21600" y="8452"/>
                    </a:cubicBezTo>
                    <a:cubicBezTo>
                      <a:pt x="21600" y="9030"/>
                      <a:pt x="21418" y="9565"/>
                      <a:pt x="21084" y="9972"/>
                    </a:cubicBezTo>
                    <a:lnTo>
                      <a:pt x="12043" y="20972"/>
                    </a:lnTo>
                    <a:cubicBezTo>
                      <a:pt x="11703" y="21386"/>
                      <a:pt x="11251" y="21600"/>
                      <a:pt x="10800" y="21600"/>
                    </a:cubicBezTo>
                    <a:close/>
                    <a:moveTo>
                      <a:pt x="6831" y="293"/>
                    </a:moveTo>
                    <a:cubicBezTo>
                      <a:pt x="6491" y="293"/>
                      <a:pt x="6168" y="457"/>
                      <a:pt x="5928" y="749"/>
                    </a:cubicBezTo>
                    <a:lnTo>
                      <a:pt x="680" y="7138"/>
                    </a:lnTo>
                    <a:cubicBezTo>
                      <a:pt x="393" y="7488"/>
                      <a:pt x="235" y="7959"/>
                      <a:pt x="235" y="8452"/>
                    </a:cubicBezTo>
                    <a:cubicBezTo>
                      <a:pt x="235" y="8944"/>
                      <a:pt x="393" y="9415"/>
                      <a:pt x="680" y="9765"/>
                    </a:cubicBezTo>
                    <a:lnTo>
                      <a:pt x="9715" y="20765"/>
                    </a:lnTo>
                    <a:cubicBezTo>
                      <a:pt x="10313" y="21493"/>
                      <a:pt x="11281" y="21493"/>
                      <a:pt x="11879" y="20765"/>
                    </a:cubicBezTo>
                    <a:lnTo>
                      <a:pt x="20914" y="9765"/>
                    </a:lnTo>
                    <a:cubicBezTo>
                      <a:pt x="21201" y="9415"/>
                      <a:pt x="21360" y="8944"/>
                      <a:pt x="21360" y="8452"/>
                    </a:cubicBezTo>
                    <a:cubicBezTo>
                      <a:pt x="21360" y="7959"/>
                      <a:pt x="21201" y="7488"/>
                      <a:pt x="20914" y="7138"/>
                    </a:cubicBezTo>
                    <a:lnTo>
                      <a:pt x="15666" y="749"/>
                    </a:lnTo>
                    <a:cubicBezTo>
                      <a:pt x="15426" y="457"/>
                      <a:pt x="15104" y="293"/>
                      <a:pt x="14763" y="293"/>
                    </a:cubicBezTo>
                    <a:cubicBezTo>
                      <a:pt x="14423" y="293"/>
                      <a:pt x="14101" y="457"/>
                      <a:pt x="13861" y="749"/>
                    </a:cubicBezTo>
                    <a:lnTo>
                      <a:pt x="12049" y="2955"/>
                    </a:lnTo>
                    <a:cubicBezTo>
                      <a:pt x="11715" y="3362"/>
                      <a:pt x="11275" y="3583"/>
                      <a:pt x="10800" y="3583"/>
                    </a:cubicBezTo>
                    <a:cubicBezTo>
                      <a:pt x="10325" y="3583"/>
                      <a:pt x="9885" y="3362"/>
                      <a:pt x="9551" y="2955"/>
                    </a:cubicBezTo>
                    <a:lnTo>
                      <a:pt x="7739" y="749"/>
                    </a:lnTo>
                    <a:cubicBezTo>
                      <a:pt x="7493" y="450"/>
                      <a:pt x="7177" y="293"/>
                      <a:pt x="6831" y="293"/>
                    </a:cubicBezTo>
                    <a:close/>
                  </a:path>
                </a:pathLst>
              </a:custGeom>
              <a:solidFill>
                <a:schemeClr val="tx2"/>
              </a:solidFill>
              <a:ln w="12700">
                <a:miter lim="400000"/>
              </a:ln>
            </p:spPr>
            <p:txBody>
              <a:bodyPr lIns="38100" tIns="38100" rIns="38100" bIns="38100" anchor="ctr"/>
              <a:lstStyle/>
              <a:p>
                <a:endParaRPr lang="en-US" sz="3200"/>
              </a:p>
            </p:txBody>
          </p:sp>
          <p:sp>
            <p:nvSpPr>
              <p:cNvPr id="45" name="TextBox 19">
                <a:extLst>
                  <a:ext uri="{FF2B5EF4-FFF2-40B4-BE49-F238E27FC236}">
                    <a16:creationId xmlns:a16="http://schemas.microsoft.com/office/drawing/2014/main" id="{2858F4F8-9BC8-AF56-CFB3-39DE7C1325E0}"/>
                  </a:ext>
                </a:extLst>
              </p:cNvPr>
              <p:cNvSpPr txBox="1"/>
              <p:nvPr/>
            </p:nvSpPr>
            <p:spPr>
              <a:xfrm>
                <a:off x="3906188" y="2198044"/>
                <a:ext cx="955638" cy="641631"/>
              </a:xfrm>
              <a:prstGeom prst="rect">
                <a:avLst/>
              </a:prstGeom>
            </p:spPr>
            <p:txBody>
              <a:bodyPr wrap="square" lIns="0" rIns="0" rtlCol="0" anchor="t">
                <a:noAutofit/>
              </a:bodyPr>
              <a:lstStyle/>
              <a:p>
                <a:pPr algn="ctr" rtl="0">
                  <a:lnSpc>
                    <a:spcPct val="115000"/>
                  </a:lnSpc>
                </a:pPr>
                <a:r>
                  <a:rPr lang="ar-SY"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مكافحة الاحتيال والتلاعب</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
          <p:nvSpPr>
            <p:cNvPr id="40" name="TextBox 453">
              <a:extLst>
                <a:ext uri="{FF2B5EF4-FFF2-40B4-BE49-F238E27FC236}">
                  <a16:creationId xmlns:a16="http://schemas.microsoft.com/office/drawing/2014/main" id="{395E0E9A-0BE9-DCB8-5AD5-A681CAE9C58F}"/>
                </a:ext>
              </a:extLst>
            </p:cNvPr>
            <p:cNvSpPr txBox="1"/>
            <p:nvPr/>
          </p:nvSpPr>
          <p:spPr>
            <a:xfrm>
              <a:off x="8186245" y="3610394"/>
              <a:ext cx="928585" cy="619015"/>
            </a:xfrm>
            <a:prstGeom prst="rect">
              <a:avLst/>
            </a:prstGeom>
            <a:noFill/>
          </p:spPr>
          <p:txBody>
            <a:bodyPr wrap="square" rtlCol="0">
              <a:spAutoFit/>
            </a:bodyPr>
            <a:lstStyle/>
            <a:p>
              <a:pPr algn="ctr" rtl="1">
                <a:lnSpc>
                  <a:spcPct val="115000"/>
                </a:lnSpc>
              </a:pPr>
              <a:r>
                <a:rPr lang="en-GB" sz="3200" kern="1200">
                  <a:solidFill>
                    <a:srgbClr val="FFFFFF"/>
                  </a:solidFill>
                  <a:effectLst/>
                  <a:latin typeface="Aller" panose="02000503030000020004" pitchFamily="2" charset="0"/>
                  <a:ea typeface="Calibri" panose="020F0502020204030204" pitchFamily="34" charset="0"/>
                  <a:cs typeface="Arial" panose="020B0604020202020204" pitchFamily="34" charset="0"/>
                </a:rPr>
                <a:t>05</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74" name="Group 73">
            <a:extLst>
              <a:ext uri="{FF2B5EF4-FFF2-40B4-BE49-F238E27FC236}">
                <a16:creationId xmlns:a16="http://schemas.microsoft.com/office/drawing/2014/main" id="{C44AC1D4-C069-BBB8-90F0-50CCF5529D98}"/>
              </a:ext>
            </a:extLst>
          </p:cNvPr>
          <p:cNvGrpSpPr/>
          <p:nvPr/>
        </p:nvGrpSpPr>
        <p:grpSpPr>
          <a:xfrm>
            <a:off x="4606867" y="3432138"/>
            <a:ext cx="3009586" cy="3230325"/>
            <a:chOff x="4606867" y="3432138"/>
            <a:chExt cx="3009586" cy="3230325"/>
          </a:xfrm>
        </p:grpSpPr>
        <p:grpSp>
          <p:nvGrpSpPr>
            <p:cNvPr id="38" name="Group 37">
              <a:extLst>
                <a:ext uri="{FF2B5EF4-FFF2-40B4-BE49-F238E27FC236}">
                  <a16:creationId xmlns:a16="http://schemas.microsoft.com/office/drawing/2014/main" id="{5B550FDA-CB38-5EA2-2E7C-5EC25180B69F}"/>
                </a:ext>
              </a:extLst>
            </p:cNvPr>
            <p:cNvGrpSpPr/>
            <p:nvPr/>
          </p:nvGrpSpPr>
          <p:grpSpPr>
            <a:xfrm>
              <a:off x="4606867" y="3432138"/>
              <a:ext cx="3009586" cy="3230325"/>
              <a:chOff x="2109296" y="1437091"/>
              <a:chExt cx="1673205" cy="1795781"/>
            </a:xfrm>
          </p:grpSpPr>
          <p:sp>
            <p:nvSpPr>
              <p:cNvPr id="46" name="Shape">
                <a:extLst>
                  <a:ext uri="{FF2B5EF4-FFF2-40B4-BE49-F238E27FC236}">
                    <a16:creationId xmlns:a16="http://schemas.microsoft.com/office/drawing/2014/main" id="{238CC4F4-7C96-3FCD-96BA-F71AC121ECA1}"/>
                  </a:ext>
                </a:extLst>
              </p:cNvPr>
              <p:cNvSpPr/>
              <p:nvPr/>
            </p:nvSpPr>
            <p:spPr>
              <a:xfrm>
                <a:off x="2678613" y="1437091"/>
                <a:ext cx="534572" cy="538368"/>
              </a:xfrm>
              <a:custGeom>
                <a:avLst/>
                <a:gdLst/>
                <a:ahLst/>
                <a:cxnLst>
                  <a:cxn ang="0">
                    <a:pos x="wd2" y="hd2"/>
                  </a:cxn>
                  <a:cxn ang="5400000">
                    <a:pos x="wd2" y="hd2"/>
                  </a:cxn>
                  <a:cxn ang="10800000">
                    <a:pos x="wd2" y="hd2"/>
                  </a:cxn>
                  <a:cxn ang="16200000">
                    <a:pos x="wd2" y="hd2"/>
                  </a:cxn>
                </a:cxnLst>
                <a:rect l="0" t="0" r="r" b="b"/>
                <a:pathLst>
                  <a:path w="20856" h="20856" extrusionOk="0">
                    <a:moveTo>
                      <a:pt x="7744" y="19739"/>
                    </a:moveTo>
                    <a:lnTo>
                      <a:pt x="1116" y="13112"/>
                    </a:lnTo>
                    <a:cubicBezTo>
                      <a:pt x="-372" y="11624"/>
                      <a:pt x="-372" y="9232"/>
                      <a:pt x="1116" y="7743"/>
                    </a:cubicBezTo>
                    <a:lnTo>
                      <a:pt x="7744" y="1116"/>
                    </a:lnTo>
                    <a:cubicBezTo>
                      <a:pt x="9232" y="-372"/>
                      <a:pt x="11624" y="-372"/>
                      <a:pt x="13112" y="1116"/>
                    </a:cubicBezTo>
                    <a:lnTo>
                      <a:pt x="19740" y="7743"/>
                    </a:lnTo>
                    <a:cubicBezTo>
                      <a:pt x="21228" y="9232"/>
                      <a:pt x="21228" y="11624"/>
                      <a:pt x="19740" y="13112"/>
                    </a:cubicBezTo>
                    <a:lnTo>
                      <a:pt x="13112" y="19739"/>
                    </a:lnTo>
                    <a:cubicBezTo>
                      <a:pt x="11642" y="21228"/>
                      <a:pt x="9232" y="21228"/>
                      <a:pt x="7744" y="19739"/>
                    </a:cubicBezTo>
                    <a:close/>
                  </a:path>
                </a:pathLst>
              </a:custGeom>
              <a:solidFill>
                <a:srgbClr val="168489"/>
              </a:solidFill>
              <a:ln w="12700">
                <a:noFill/>
                <a:miter lim="400000"/>
              </a:ln>
            </p:spPr>
            <p:txBody>
              <a:bodyPr lIns="38100" tIns="38100" rIns="38100" bIns="38100" anchor="ctr"/>
              <a:lstStyle/>
              <a:p>
                <a:endParaRPr lang="en-US" sz="3200"/>
              </a:p>
            </p:txBody>
          </p:sp>
          <p:sp>
            <p:nvSpPr>
              <p:cNvPr id="47" name="Shape">
                <a:extLst>
                  <a:ext uri="{FF2B5EF4-FFF2-40B4-BE49-F238E27FC236}">
                    <a16:creationId xmlns:a16="http://schemas.microsoft.com/office/drawing/2014/main" id="{23AE14E6-77FC-D983-CE1F-D5AF88A602AD}"/>
                  </a:ext>
                </a:extLst>
              </p:cNvPr>
              <p:cNvSpPr/>
              <p:nvPr/>
            </p:nvSpPr>
            <p:spPr>
              <a:xfrm>
                <a:off x="2109296" y="1848758"/>
                <a:ext cx="1673205" cy="1384114"/>
              </a:xfrm>
              <a:custGeom>
                <a:avLst/>
                <a:gdLst/>
                <a:ahLst/>
                <a:cxnLst>
                  <a:cxn ang="0">
                    <a:pos x="wd2" y="hd2"/>
                  </a:cxn>
                  <a:cxn ang="5400000">
                    <a:pos x="wd2" y="hd2"/>
                  </a:cxn>
                  <a:cxn ang="10800000">
                    <a:pos x="wd2" y="hd2"/>
                  </a:cxn>
                  <a:cxn ang="16200000">
                    <a:pos x="wd2" y="hd2"/>
                  </a:cxn>
                </a:cxnLst>
                <a:rect l="0" t="0" r="r" b="b"/>
                <a:pathLst>
                  <a:path w="21600" h="21600" extrusionOk="0">
                    <a:moveTo>
                      <a:pt x="10800" y="21600"/>
                    </a:moveTo>
                    <a:cubicBezTo>
                      <a:pt x="10349" y="21600"/>
                      <a:pt x="9897" y="21393"/>
                      <a:pt x="9551" y="20972"/>
                    </a:cubicBezTo>
                    <a:lnTo>
                      <a:pt x="516" y="9972"/>
                    </a:lnTo>
                    <a:cubicBezTo>
                      <a:pt x="182" y="9565"/>
                      <a:pt x="0" y="9030"/>
                      <a:pt x="0" y="8452"/>
                    </a:cubicBezTo>
                    <a:cubicBezTo>
                      <a:pt x="0" y="7873"/>
                      <a:pt x="182" y="7338"/>
                      <a:pt x="516" y="6931"/>
                    </a:cubicBezTo>
                    <a:lnTo>
                      <a:pt x="5764" y="543"/>
                    </a:lnTo>
                    <a:cubicBezTo>
                      <a:pt x="6051" y="193"/>
                      <a:pt x="6432" y="0"/>
                      <a:pt x="6836" y="0"/>
                    </a:cubicBezTo>
                    <a:cubicBezTo>
                      <a:pt x="7241" y="0"/>
                      <a:pt x="7622" y="193"/>
                      <a:pt x="7909" y="543"/>
                    </a:cubicBezTo>
                    <a:lnTo>
                      <a:pt x="9721" y="2748"/>
                    </a:lnTo>
                    <a:cubicBezTo>
                      <a:pt x="10008" y="3098"/>
                      <a:pt x="10395" y="3291"/>
                      <a:pt x="10800" y="3291"/>
                    </a:cubicBezTo>
                    <a:cubicBezTo>
                      <a:pt x="11205" y="3291"/>
                      <a:pt x="11592" y="3098"/>
                      <a:pt x="11879" y="2748"/>
                    </a:cubicBezTo>
                    <a:lnTo>
                      <a:pt x="13691" y="543"/>
                    </a:lnTo>
                    <a:lnTo>
                      <a:pt x="13773" y="642"/>
                    </a:lnTo>
                    <a:lnTo>
                      <a:pt x="13691" y="543"/>
                    </a:lnTo>
                    <a:cubicBezTo>
                      <a:pt x="13978" y="193"/>
                      <a:pt x="14359" y="0"/>
                      <a:pt x="14764" y="0"/>
                    </a:cubicBezTo>
                    <a:cubicBezTo>
                      <a:pt x="15168" y="0"/>
                      <a:pt x="15549" y="193"/>
                      <a:pt x="15836" y="543"/>
                    </a:cubicBezTo>
                    <a:lnTo>
                      <a:pt x="21084" y="6931"/>
                    </a:lnTo>
                    <a:cubicBezTo>
                      <a:pt x="21418" y="7338"/>
                      <a:pt x="21600" y="7873"/>
                      <a:pt x="21600" y="8452"/>
                    </a:cubicBezTo>
                    <a:cubicBezTo>
                      <a:pt x="21600" y="9030"/>
                      <a:pt x="21418" y="9565"/>
                      <a:pt x="21084" y="9972"/>
                    </a:cubicBezTo>
                    <a:lnTo>
                      <a:pt x="12049" y="20972"/>
                    </a:lnTo>
                    <a:cubicBezTo>
                      <a:pt x="11703" y="21386"/>
                      <a:pt x="11251" y="21600"/>
                      <a:pt x="10800" y="21600"/>
                    </a:cubicBezTo>
                    <a:close/>
                    <a:moveTo>
                      <a:pt x="6836" y="293"/>
                    </a:moveTo>
                    <a:cubicBezTo>
                      <a:pt x="6496" y="293"/>
                      <a:pt x="6174" y="457"/>
                      <a:pt x="5934" y="749"/>
                    </a:cubicBezTo>
                    <a:lnTo>
                      <a:pt x="686" y="7138"/>
                    </a:lnTo>
                    <a:cubicBezTo>
                      <a:pt x="399" y="7488"/>
                      <a:pt x="240" y="7959"/>
                      <a:pt x="240" y="8452"/>
                    </a:cubicBezTo>
                    <a:cubicBezTo>
                      <a:pt x="240" y="8944"/>
                      <a:pt x="399" y="9415"/>
                      <a:pt x="686" y="9765"/>
                    </a:cubicBezTo>
                    <a:lnTo>
                      <a:pt x="9721" y="20765"/>
                    </a:lnTo>
                    <a:cubicBezTo>
                      <a:pt x="10319" y="21493"/>
                      <a:pt x="11287" y="21493"/>
                      <a:pt x="11885" y="20765"/>
                    </a:cubicBezTo>
                    <a:lnTo>
                      <a:pt x="20920" y="9765"/>
                    </a:lnTo>
                    <a:cubicBezTo>
                      <a:pt x="21207" y="9415"/>
                      <a:pt x="21365" y="8944"/>
                      <a:pt x="21365" y="8452"/>
                    </a:cubicBezTo>
                    <a:cubicBezTo>
                      <a:pt x="21365" y="7959"/>
                      <a:pt x="21207" y="7488"/>
                      <a:pt x="20920" y="7138"/>
                    </a:cubicBezTo>
                    <a:lnTo>
                      <a:pt x="15672" y="749"/>
                    </a:lnTo>
                    <a:cubicBezTo>
                      <a:pt x="15432" y="457"/>
                      <a:pt x="15109" y="293"/>
                      <a:pt x="14769" y="293"/>
                    </a:cubicBezTo>
                    <a:cubicBezTo>
                      <a:pt x="14429" y="293"/>
                      <a:pt x="14107" y="457"/>
                      <a:pt x="13866" y="749"/>
                    </a:cubicBezTo>
                    <a:lnTo>
                      <a:pt x="12055" y="2955"/>
                    </a:lnTo>
                    <a:cubicBezTo>
                      <a:pt x="11721" y="3362"/>
                      <a:pt x="11281" y="3583"/>
                      <a:pt x="10806" y="3583"/>
                    </a:cubicBezTo>
                    <a:cubicBezTo>
                      <a:pt x="10331" y="3583"/>
                      <a:pt x="9891" y="3362"/>
                      <a:pt x="9557" y="2955"/>
                    </a:cubicBezTo>
                    <a:lnTo>
                      <a:pt x="7745" y="749"/>
                    </a:lnTo>
                    <a:cubicBezTo>
                      <a:pt x="7499" y="450"/>
                      <a:pt x="7177" y="293"/>
                      <a:pt x="6836" y="293"/>
                    </a:cubicBezTo>
                    <a:close/>
                  </a:path>
                </a:pathLst>
              </a:custGeom>
              <a:solidFill>
                <a:schemeClr val="tx2"/>
              </a:solidFill>
              <a:ln w="12700">
                <a:miter lim="400000"/>
              </a:ln>
            </p:spPr>
            <p:txBody>
              <a:bodyPr lIns="38100" tIns="38100" rIns="38100" bIns="38100" anchor="ctr"/>
              <a:lstStyle/>
              <a:p>
                <a:endParaRPr lang="en-US" sz="3200"/>
              </a:p>
            </p:txBody>
          </p:sp>
          <p:sp>
            <p:nvSpPr>
              <p:cNvPr id="48" name="TextBox 422">
                <a:extLst>
                  <a:ext uri="{FF2B5EF4-FFF2-40B4-BE49-F238E27FC236}">
                    <a16:creationId xmlns:a16="http://schemas.microsoft.com/office/drawing/2014/main" id="{C0F99C3B-A7E4-A88C-5245-240C8003050B}"/>
                  </a:ext>
                </a:extLst>
              </p:cNvPr>
              <p:cNvSpPr txBox="1"/>
              <p:nvPr/>
            </p:nvSpPr>
            <p:spPr>
              <a:xfrm>
                <a:off x="2479374" y="2314853"/>
                <a:ext cx="892247" cy="470877"/>
              </a:xfrm>
              <a:prstGeom prst="rect">
                <a:avLst/>
              </a:prstGeom>
              <a:noFill/>
            </p:spPr>
            <p:txBody>
              <a:bodyPr wrap="square" lIns="0" rIns="0" rtlCol="0" anchor="t">
                <a:noAutofit/>
              </a:bodyPr>
              <a:lstStyle/>
              <a:p>
                <a:pPr algn="ctr" rtl="0">
                  <a:lnSpc>
                    <a:spcPct val="115000"/>
                  </a:lnSpc>
                </a:pPr>
                <a:r>
                  <a:rPr lang="ar-SY"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تطوير المهنة</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
          <p:nvSpPr>
            <p:cNvPr id="41" name="TextBox 454">
              <a:extLst>
                <a:ext uri="{FF2B5EF4-FFF2-40B4-BE49-F238E27FC236}">
                  <a16:creationId xmlns:a16="http://schemas.microsoft.com/office/drawing/2014/main" id="{37E31235-E4F8-4C39-5E73-AE36DF417ADC}"/>
                </a:ext>
              </a:extLst>
            </p:cNvPr>
            <p:cNvSpPr txBox="1"/>
            <p:nvPr/>
          </p:nvSpPr>
          <p:spPr>
            <a:xfrm>
              <a:off x="5630641" y="3610394"/>
              <a:ext cx="929728" cy="619015"/>
            </a:xfrm>
            <a:prstGeom prst="rect">
              <a:avLst/>
            </a:prstGeom>
            <a:noFill/>
          </p:spPr>
          <p:txBody>
            <a:bodyPr wrap="square" rtlCol="0">
              <a:spAutoFit/>
            </a:bodyPr>
            <a:lstStyle/>
            <a:p>
              <a:pPr algn="ctr" rtl="1">
                <a:lnSpc>
                  <a:spcPct val="115000"/>
                </a:lnSpc>
              </a:pPr>
              <a:r>
                <a:rPr lang="en-GB" sz="3200" kern="1200">
                  <a:solidFill>
                    <a:srgbClr val="FFFFFF"/>
                  </a:solidFill>
                  <a:effectLst/>
                  <a:latin typeface="Aller" panose="02000503030000020004" pitchFamily="2" charset="0"/>
                  <a:ea typeface="Calibri" panose="020F0502020204030204" pitchFamily="34" charset="0"/>
                  <a:cs typeface="Arial" panose="020B0604020202020204" pitchFamily="34" charset="0"/>
                </a:rPr>
                <a:t>06</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75" name="Group 74">
            <a:extLst>
              <a:ext uri="{FF2B5EF4-FFF2-40B4-BE49-F238E27FC236}">
                <a16:creationId xmlns:a16="http://schemas.microsoft.com/office/drawing/2014/main" id="{96565DA1-5470-CD68-F6E6-A127A1692AA5}"/>
              </a:ext>
            </a:extLst>
          </p:cNvPr>
          <p:cNvGrpSpPr/>
          <p:nvPr/>
        </p:nvGrpSpPr>
        <p:grpSpPr>
          <a:xfrm>
            <a:off x="2090712" y="3432138"/>
            <a:ext cx="3009177" cy="3229505"/>
            <a:chOff x="2090712" y="3432138"/>
            <a:chExt cx="3009177" cy="3229505"/>
          </a:xfrm>
        </p:grpSpPr>
        <p:grpSp>
          <p:nvGrpSpPr>
            <p:cNvPr id="37" name="Group 36">
              <a:extLst>
                <a:ext uri="{FF2B5EF4-FFF2-40B4-BE49-F238E27FC236}">
                  <a16:creationId xmlns:a16="http://schemas.microsoft.com/office/drawing/2014/main" id="{36790F0C-C17B-EDC7-1014-07B535613286}"/>
                </a:ext>
              </a:extLst>
            </p:cNvPr>
            <p:cNvGrpSpPr/>
            <p:nvPr/>
          </p:nvGrpSpPr>
          <p:grpSpPr>
            <a:xfrm>
              <a:off x="2090712" y="3432138"/>
              <a:ext cx="3009177" cy="3229505"/>
              <a:chOff x="710418" y="1437091"/>
              <a:chExt cx="1672978" cy="1795325"/>
            </a:xfrm>
          </p:grpSpPr>
          <p:sp>
            <p:nvSpPr>
              <p:cNvPr id="49" name="Shape">
                <a:extLst>
                  <a:ext uri="{FF2B5EF4-FFF2-40B4-BE49-F238E27FC236}">
                    <a16:creationId xmlns:a16="http://schemas.microsoft.com/office/drawing/2014/main" id="{C30DDA01-0F3F-7674-F3D8-37F39CB2FD7C}"/>
                  </a:ext>
                </a:extLst>
              </p:cNvPr>
              <p:cNvSpPr/>
              <p:nvPr/>
            </p:nvSpPr>
            <p:spPr>
              <a:xfrm>
                <a:off x="1279621" y="1437091"/>
                <a:ext cx="534572" cy="538368"/>
              </a:xfrm>
              <a:custGeom>
                <a:avLst/>
                <a:gdLst/>
                <a:ahLst/>
                <a:cxnLst>
                  <a:cxn ang="0">
                    <a:pos x="wd2" y="hd2"/>
                  </a:cxn>
                  <a:cxn ang="5400000">
                    <a:pos x="wd2" y="hd2"/>
                  </a:cxn>
                  <a:cxn ang="10800000">
                    <a:pos x="wd2" y="hd2"/>
                  </a:cxn>
                  <a:cxn ang="16200000">
                    <a:pos x="wd2" y="hd2"/>
                  </a:cxn>
                </a:cxnLst>
                <a:rect l="0" t="0" r="r" b="b"/>
                <a:pathLst>
                  <a:path w="20856" h="20856" extrusionOk="0">
                    <a:moveTo>
                      <a:pt x="7744" y="19739"/>
                    </a:moveTo>
                    <a:lnTo>
                      <a:pt x="1116" y="13112"/>
                    </a:lnTo>
                    <a:cubicBezTo>
                      <a:pt x="-372" y="11624"/>
                      <a:pt x="-372" y="9232"/>
                      <a:pt x="1116" y="7743"/>
                    </a:cubicBezTo>
                    <a:lnTo>
                      <a:pt x="7744" y="1116"/>
                    </a:lnTo>
                    <a:cubicBezTo>
                      <a:pt x="9232" y="-372"/>
                      <a:pt x="11624" y="-372"/>
                      <a:pt x="13112" y="1116"/>
                    </a:cubicBezTo>
                    <a:lnTo>
                      <a:pt x="19740" y="7743"/>
                    </a:lnTo>
                    <a:cubicBezTo>
                      <a:pt x="21228" y="9232"/>
                      <a:pt x="21228" y="11624"/>
                      <a:pt x="19740" y="13112"/>
                    </a:cubicBezTo>
                    <a:lnTo>
                      <a:pt x="13112" y="19739"/>
                    </a:lnTo>
                    <a:cubicBezTo>
                      <a:pt x="11624" y="21228"/>
                      <a:pt x="9232" y="21228"/>
                      <a:pt x="7744" y="19739"/>
                    </a:cubicBezTo>
                    <a:close/>
                  </a:path>
                </a:pathLst>
              </a:custGeom>
              <a:solidFill>
                <a:srgbClr val="168489"/>
              </a:solidFill>
              <a:ln w="12700">
                <a:noFill/>
                <a:miter lim="400000"/>
              </a:ln>
            </p:spPr>
            <p:txBody>
              <a:bodyPr lIns="38100" tIns="38100" rIns="38100" bIns="38100" anchor="ctr"/>
              <a:lstStyle/>
              <a:p>
                <a:endParaRPr lang="en-US" sz="3200"/>
              </a:p>
            </p:txBody>
          </p:sp>
          <p:sp>
            <p:nvSpPr>
              <p:cNvPr id="50" name="Shape">
                <a:extLst>
                  <a:ext uri="{FF2B5EF4-FFF2-40B4-BE49-F238E27FC236}">
                    <a16:creationId xmlns:a16="http://schemas.microsoft.com/office/drawing/2014/main" id="{0D7D2499-30C6-AAFE-B3B2-5CE2BA49F070}"/>
                  </a:ext>
                </a:extLst>
              </p:cNvPr>
              <p:cNvSpPr/>
              <p:nvPr/>
            </p:nvSpPr>
            <p:spPr>
              <a:xfrm>
                <a:off x="710418" y="1848758"/>
                <a:ext cx="1672978" cy="1383658"/>
              </a:xfrm>
              <a:custGeom>
                <a:avLst/>
                <a:gdLst/>
                <a:ahLst/>
                <a:cxnLst>
                  <a:cxn ang="0">
                    <a:pos x="wd2" y="hd2"/>
                  </a:cxn>
                  <a:cxn ang="5400000">
                    <a:pos x="wd2" y="hd2"/>
                  </a:cxn>
                  <a:cxn ang="10800000">
                    <a:pos x="wd2" y="hd2"/>
                  </a:cxn>
                  <a:cxn ang="16200000">
                    <a:pos x="wd2" y="hd2"/>
                  </a:cxn>
                </a:cxnLst>
                <a:rect l="0" t="0" r="r" b="b"/>
                <a:pathLst>
                  <a:path w="21262" h="21600" extrusionOk="0">
                    <a:moveTo>
                      <a:pt x="10625" y="21600"/>
                    </a:moveTo>
                    <a:cubicBezTo>
                      <a:pt x="10181" y="21600"/>
                      <a:pt x="9736" y="21393"/>
                      <a:pt x="9396" y="20972"/>
                    </a:cubicBezTo>
                    <a:lnTo>
                      <a:pt x="506" y="9968"/>
                    </a:lnTo>
                    <a:cubicBezTo>
                      <a:pt x="-169" y="9133"/>
                      <a:pt x="-169" y="7769"/>
                      <a:pt x="506" y="6933"/>
                    </a:cubicBezTo>
                    <a:lnTo>
                      <a:pt x="5673" y="543"/>
                    </a:lnTo>
                    <a:cubicBezTo>
                      <a:pt x="5955" y="193"/>
                      <a:pt x="6331" y="0"/>
                      <a:pt x="6729" y="0"/>
                    </a:cubicBezTo>
                    <a:cubicBezTo>
                      <a:pt x="7127" y="0"/>
                      <a:pt x="7502" y="193"/>
                      <a:pt x="7785" y="543"/>
                    </a:cubicBezTo>
                    <a:lnTo>
                      <a:pt x="9569" y="2749"/>
                    </a:lnTo>
                    <a:cubicBezTo>
                      <a:pt x="9852" y="3099"/>
                      <a:pt x="10233" y="3292"/>
                      <a:pt x="10631" y="3292"/>
                    </a:cubicBezTo>
                    <a:cubicBezTo>
                      <a:pt x="11029" y="3292"/>
                      <a:pt x="11410" y="3099"/>
                      <a:pt x="11693" y="2749"/>
                    </a:cubicBezTo>
                    <a:lnTo>
                      <a:pt x="13477" y="543"/>
                    </a:lnTo>
                    <a:cubicBezTo>
                      <a:pt x="13760" y="193"/>
                      <a:pt x="14135" y="0"/>
                      <a:pt x="14533" y="0"/>
                    </a:cubicBezTo>
                    <a:cubicBezTo>
                      <a:pt x="14931" y="0"/>
                      <a:pt x="15307" y="193"/>
                      <a:pt x="15589" y="543"/>
                    </a:cubicBezTo>
                    <a:lnTo>
                      <a:pt x="20756" y="6933"/>
                    </a:lnTo>
                    <a:cubicBezTo>
                      <a:pt x="21431" y="7769"/>
                      <a:pt x="21431" y="9133"/>
                      <a:pt x="20756" y="9968"/>
                    </a:cubicBezTo>
                    <a:lnTo>
                      <a:pt x="11861" y="20972"/>
                    </a:lnTo>
                    <a:cubicBezTo>
                      <a:pt x="11520" y="21386"/>
                      <a:pt x="11075" y="21600"/>
                      <a:pt x="10625" y="21600"/>
                    </a:cubicBezTo>
                    <a:close/>
                    <a:moveTo>
                      <a:pt x="6723" y="286"/>
                    </a:moveTo>
                    <a:cubicBezTo>
                      <a:pt x="6388" y="286"/>
                      <a:pt x="6071" y="450"/>
                      <a:pt x="5834" y="743"/>
                    </a:cubicBezTo>
                    <a:lnTo>
                      <a:pt x="668" y="7133"/>
                    </a:lnTo>
                    <a:cubicBezTo>
                      <a:pt x="79" y="7862"/>
                      <a:pt x="79" y="9040"/>
                      <a:pt x="668" y="9768"/>
                    </a:cubicBezTo>
                    <a:lnTo>
                      <a:pt x="9563" y="20772"/>
                    </a:lnTo>
                    <a:cubicBezTo>
                      <a:pt x="10152" y="21500"/>
                      <a:pt x="11104" y="21500"/>
                      <a:pt x="11693" y="20772"/>
                    </a:cubicBezTo>
                    <a:lnTo>
                      <a:pt x="20588" y="9768"/>
                    </a:lnTo>
                    <a:cubicBezTo>
                      <a:pt x="21177" y="9040"/>
                      <a:pt x="21177" y="7862"/>
                      <a:pt x="20588" y="7133"/>
                    </a:cubicBezTo>
                    <a:lnTo>
                      <a:pt x="15422" y="743"/>
                    </a:lnTo>
                    <a:cubicBezTo>
                      <a:pt x="15185" y="450"/>
                      <a:pt x="14868" y="286"/>
                      <a:pt x="14533" y="286"/>
                    </a:cubicBezTo>
                    <a:cubicBezTo>
                      <a:pt x="14198" y="286"/>
                      <a:pt x="13881" y="450"/>
                      <a:pt x="13644" y="743"/>
                    </a:cubicBezTo>
                    <a:lnTo>
                      <a:pt x="11860" y="2949"/>
                    </a:lnTo>
                    <a:cubicBezTo>
                      <a:pt x="11531" y="3356"/>
                      <a:pt x="11099" y="3577"/>
                      <a:pt x="10631" y="3577"/>
                    </a:cubicBezTo>
                    <a:cubicBezTo>
                      <a:pt x="10163" y="3577"/>
                      <a:pt x="9731" y="3356"/>
                      <a:pt x="9401" y="2949"/>
                    </a:cubicBezTo>
                    <a:lnTo>
                      <a:pt x="7618" y="743"/>
                    </a:lnTo>
                    <a:cubicBezTo>
                      <a:pt x="7375" y="443"/>
                      <a:pt x="7064" y="286"/>
                      <a:pt x="6723" y="286"/>
                    </a:cubicBezTo>
                    <a:close/>
                  </a:path>
                </a:pathLst>
              </a:custGeom>
              <a:solidFill>
                <a:schemeClr val="tx2"/>
              </a:solidFill>
              <a:ln w="12700">
                <a:miter lim="400000"/>
              </a:ln>
            </p:spPr>
            <p:txBody>
              <a:bodyPr lIns="38100" tIns="38100" rIns="38100" bIns="38100" anchor="ctr"/>
              <a:lstStyle/>
              <a:p>
                <a:endParaRPr lang="en-US" sz="3200"/>
              </a:p>
            </p:txBody>
          </p:sp>
          <p:sp>
            <p:nvSpPr>
              <p:cNvPr id="51" name="TextBox 13">
                <a:extLst>
                  <a:ext uri="{FF2B5EF4-FFF2-40B4-BE49-F238E27FC236}">
                    <a16:creationId xmlns:a16="http://schemas.microsoft.com/office/drawing/2014/main" id="{91F883AF-2E91-66B7-44E6-40D8EE6BA27D}"/>
                  </a:ext>
                </a:extLst>
              </p:cNvPr>
              <p:cNvSpPr txBox="1"/>
              <p:nvPr/>
            </p:nvSpPr>
            <p:spPr>
              <a:xfrm>
                <a:off x="1096709" y="2100745"/>
                <a:ext cx="916609" cy="973341"/>
              </a:xfrm>
              <a:prstGeom prst="rect">
                <a:avLst/>
              </a:prstGeom>
              <a:noFill/>
            </p:spPr>
            <p:txBody>
              <a:bodyPr wrap="square" lIns="0" rIns="0" rtlCol="0" anchor="t">
                <a:noAutofit/>
              </a:bodyPr>
              <a:lstStyle/>
              <a:p>
                <a:pPr algn="ctr" rtl="0">
                  <a:lnSpc>
                    <a:spcPct val="115000"/>
                  </a:lnSpc>
                </a:pPr>
                <a:r>
                  <a:rPr lang="ar-SY" sz="32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حماية مصالح أصحاب المصلحة</a:t>
                </a:r>
                <a:endParaRPr lang="en-US"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
          <p:nvSpPr>
            <p:cNvPr id="42" name="TextBox 455">
              <a:extLst>
                <a:ext uri="{FF2B5EF4-FFF2-40B4-BE49-F238E27FC236}">
                  <a16:creationId xmlns:a16="http://schemas.microsoft.com/office/drawing/2014/main" id="{6FB06B61-3E17-CB4C-4F37-368A166A7FAE}"/>
                </a:ext>
              </a:extLst>
            </p:cNvPr>
            <p:cNvSpPr txBox="1"/>
            <p:nvPr/>
          </p:nvSpPr>
          <p:spPr>
            <a:xfrm>
              <a:off x="3125902" y="3610394"/>
              <a:ext cx="929728" cy="619015"/>
            </a:xfrm>
            <a:prstGeom prst="rect">
              <a:avLst/>
            </a:prstGeom>
            <a:noFill/>
          </p:spPr>
          <p:txBody>
            <a:bodyPr wrap="square" rtlCol="0">
              <a:spAutoFit/>
            </a:bodyPr>
            <a:lstStyle/>
            <a:p>
              <a:pPr algn="ctr" rtl="1">
                <a:lnSpc>
                  <a:spcPct val="115000"/>
                </a:lnSpc>
              </a:pPr>
              <a:r>
                <a:rPr lang="en-GB" sz="3200" kern="1200">
                  <a:solidFill>
                    <a:srgbClr val="FFFFFF"/>
                  </a:solidFill>
                  <a:effectLst/>
                  <a:latin typeface="Aller" panose="02000503030000020004" pitchFamily="2" charset="0"/>
                  <a:ea typeface="Calibri" panose="020F0502020204030204" pitchFamily="34" charset="0"/>
                  <a:cs typeface="Arial" panose="020B0604020202020204" pitchFamily="34" charset="0"/>
                </a:rPr>
                <a:t>07</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Tree>
    <p:extLst>
      <p:ext uri="{BB962C8B-B14F-4D97-AF65-F5344CB8AC3E}">
        <p14:creationId xmlns:p14="http://schemas.microsoft.com/office/powerpoint/2010/main" val="3964975472"/>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79"/>
                                        </p:tgtEl>
                                        <p:attrNameLst>
                                          <p:attrName>style.visibility</p:attrName>
                                        </p:attrNameLst>
                                      </p:cBhvr>
                                      <p:to>
                                        <p:strVal val="visible"/>
                                      </p:to>
                                    </p:set>
                                    <p:anim calcmode="lin" valueType="num">
                                      <p:cBhvr additive="base">
                                        <p:cTn id="7" dur="500" fill="hold"/>
                                        <p:tgtEl>
                                          <p:spTgt spid="79"/>
                                        </p:tgtEl>
                                        <p:attrNameLst>
                                          <p:attrName>ppt_x</p:attrName>
                                        </p:attrNameLst>
                                      </p:cBhvr>
                                      <p:tavLst>
                                        <p:tav tm="0">
                                          <p:val>
                                            <p:strVal val="#ppt_x"/>
                                          </p:val>
                                        </p:tav>
                                        <p:tav tm="100000">
                                          <p:val>
                                            <p:strVal val="#ppt_x"/>
                                          </p:val>
                                        </p:tav>
                                      </p:tavLst>
                                    </p:anim>
                                    <p:anim calcmode="lin" valueType="num">
                                      <p:cBhvr additive="base">
                                        <p:cTn id="8" dur="500" fill="hold"/>
                                        <p:tgtEl>
                                          <p:spTgt spid="7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78"/>
                                        </p:tgtEl>
                                        <p:attrNameLst>
                                          <p:attrName>style.visibility</p:attrName>
                                        </p:attrNameLst>
                                      </p:cBhvr>
                                      <p:to>
                                        <p:strVal val="visible"/>
                                      </p:to>
                                    </p:set>
                                    <p:anim calcmode="lin" valueType="num">
                                      <p:cBhvr additive="base">
                                        <p:cTn id="13" dur="500" fill="hold"/>
                                        <p:tgtEl>
                                          <p:spTgt spid="78"/>
                                        </p:tgtEl>
                                        <p:attrNameLst>
                                          <p:attrName>ppt_x</p:attrName>
                                        </p:attrNameLst>
                                      </p:cBhvr>
                                      <p:tavLst>
                                        <p:tav tm="0">
                                          <p:val>
                                            <p:strVal val="#ppt_x"/>
                                          </p:val>
                                        </p:tav>
                                        <p:tav tm="100000">
                                          <p:val>
                                            <p:strVal val="#ppt_x"/>
                                          </p:val>
                                        </p:tav>
                                      </p:tavLst>
                                    </p:anim>
                                    <p:anim calcmode="lin" valueType="num">
                                      <p:cBhvr additive="base">
                                        <p:cTn id="14" dur="500" fill="hold"/>
                                        <p:tgtEl>
                                          <p:spTgt spid="78"/>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77"/>
                                        </p:tgtEl>
                                        <p:attrNameLst>
                                          <p:attrName>style.visibility</p:attrName>
                                        </p:attrNameLst>
                                      </p:cBhvr>
                                      <p:to>
                                        <p:strVal val="visible"/>
                                      </p:to>
                                    </p:set>
                                    <p:anim calcmode="lin" valueType="num">
                                      <p:cBhvr additive="base">
                                        <p:cTn id="19" dur="500" fill="hold"/>
                                        <p:tgtEl>
                                          <p:spTgt spid="77"/>
                                        </p:tgtEl>
                                        <p:attrNameLst>
                                          <p:attrName>ppt_x</p:attrName>
                                        </p:attrNameLst>
                                      </p:cBhvr>
                                      <p:tavLst>
                                        <p:tav tm="0">
                                          <p:val>
                                            <p:strVal val="#ppt_x"/>
                                          </p:val>
                                        </p:tav>
                                        <p:tav tm="100000">
                                          <p:val>
                                            <p:strVal val="#ppt_x"/>
                                          </p:val>
                                        </p:tav>
                                      </p:tavLst>
                                    </p:anim>
                                    <p:anim calcmode="lin" valueType="num">
                                      <p:cBhvr additive="base">
                                        <p:cTn id="20" dur="500" fill="hold"/>
                                        <p:tgtEl>
                                          <p:spTgt spid="77"/>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76"/>
                                        </p:tgtEl>
                                        <p:attrNameLst>
                                          <p:attrName>style.visibility</p:attrName>
                                        </p:attrNameLst>
                                      </p:cBhvr>
                                      <p:to>
                                        <p:strVal val="visible"/>
                                      </p:to>
                                    </p:set>
                                    <p:anim calcmode="lin" valueType="num">
                                      <p:cBhvr additive="base">
                                        <p:cTn id="25" dur="500" fill="hold"/>
                                        <p:tgtEl>
                                          <p:spTgt spid="76"/>
                                        </p:tgtEl>
                                        <p:attrNameLst>
                                          <p:attrName>ppt_x</p:attrName>
                                        </p:attrNameLst>
                                      </p:cBhvr>
                                      <p:tavLst>
                                        <p:tav tm="0">
                                          <p:val>
                                            <p:strVal val="#ppt_x"/>
                                          </p:val>
                                        </p:tav>
                                        <p:tav tm="100000">
                                          <p:val>
                                            <p:strVal val="#ppt_x"/>
                                          </p:val>
                                        </p:tav>
                                      </p:tavLst>
                                    </p:anim>
                                    <p:anim calcmode="lin" valueType="num">
                                      <p:cBhvr additive="base">
                                        <p:cTn id="26" dur="500" fill="hold"/>
                                        <p:tgtEl>
                                          <p:spTgt spid="76"/>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73"/>
                                        </p:tgtEl>
                                        <p:attrNameLst>
                                          <p:attrName>style.visibility</p:attrName>
                                        </p:attrNameLst>
                                      </p:cBhvr>
                                      <p:to>
                                        <p:strVal val="visible"/>
                                      </p:to>
                                    </p:set>
                                    <p:anim calcmode="lin" valueType="num">
                                      <p:cBhvr additive="base">
                                        <p:cTn id="31" dur="500" fill="hold"/>
                                        <p:tgtEl>
                                          <p:spTgt spid="73"/>
                                        </p:tgtEl>
                                        <p:attrNameLst>
                                          <p:attrName>ppt_x</p:attrName>
                                        </p:attrNameLst>
                                      </p:cBhvr>
                                      <p:tavLst>
                                        <p:tav tm="0">
                                          <p:val>
                                            <p:strVal val="#ppt_x"/>
                                          </p:val>
                                        </p:tav>
                                        <p:tav tm="100000">
                                          <p:val>
                                            <p:strVal val="#ppt_x"/>
                                          </p:val>
                                        </p:tav>
                                      </p:tavLst>
                                    </p:anim>
                                    <p:anim calcmode="lin" valueType="num">
                                      <p:cBhvr additive="base">
                                        <p:cTn id="32" dur="500" fill="hold"/>
                                        <p:tgtEl>
                                          <p:spTgt spid="73"/>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74"/>
                                        </p:tgtEl>
                                        <p:attrNameLst>
                                          <p:attrName>style.visibility</p:attrName>
                                        </p:attrNameLst>
                                      </p:cBhvr>
                                      <p:to>
                                        <p:strVal val="visible"/>
                                      </p:to>
                                    </p:set>
                                    <p:anim calcmode="lin" valueType="num">
                                      <p:cBhvr additive="base">
                                        <p:cTn id="37" dur="500" fill="hold"/>
                                        <p:tgtEl>
                                          <p:spTgt spid="74"/>
                                        </p:tgtEl>
                                        <p:attrNameLst>
                                          <p:attrName>ppt_x</p:attrName>
                                        </p:attrNameLst>
                                      </p:cBhvr>
                                      <p:tavLst>
                                        <p:tav tm="0">
                                          <p:val>
                                            <p:strVal val="#ppt_x"/>
                                          </p:val>
                                        </p:tav>
                                        <p:tav tm="100000">
                                          <p:val>
                                            <p:strVal val="#ppt_x"/>
                                          </p:val>
                                        </p:tav>
                                      </p:tavLst>
                                    </p:anim>
                                    <p:anim calcmode="lin" valueType="num">
                                      <p:cBhvr additive="base">
                                        <p:cTn id="38" dur="500" fill="hold"/>
                                        <p:tgtEl>
                                          <p:spTgt spid="74"/>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75"/>
                                        </p:tgtEl>
                                        <p:attrNameLst>
                                          <p:attrName>style.visibility</p:attrName>
                                        </p:attrNameLst>
                                      </p:cBhvr>
                                      <p:to>
                                        <p:strVal val="visible"/>
                                      </p:to>
                                    </p:set>
                                    <p:anim calcmode="lin" valueType="num">
                                      <p:cBhvr additive="base">
                                        <p:cTn id="43" dur="500" fill="hold"/>
                                        <p:tgtEl>
                                          <p:spTgt spid="75"/>
                                        </p:tgtEl>
                                        <p:attrNameLst>
                                          <p:attrName>ppt_x</p:attrName>
                                        </p:attrNameLst>
                                      </p:cBhvr>
                                      <p:tavLst>
                                        <p:tav tm="0">
                                          <p:val>
                                            <p:strVal val="#ppt_x"/>
                                          </p:val>
                                        </p:tav>
                                        <p:tav tm="100000">
                                          <p:val>
                                            <p:strVal val="#ppt_x"/>
                                          </p:val>
                                        </p:tav>
                                      </p:tavLst>
                                    </p:anim>
                                    <p:anim calcmode="lin" valueType="num">
                                      <p:cBhvr additive="base">
                                        <p:cTn id="44" dur="500" fill="hold"/>
                                        <p:tgtEl>
                                          <p:spTgt spid="7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D703F19-B33B-754B-C51E-FBD9F586D831}"/>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96772945-BA49-4C20-4DD5-3B43AB762DC8}"/>
              </a:ext>
            </a:extLst>
          </p:cNvPr>
          <p:cNvSpPr txBox="1"/>
          <p:nvPr/>
        </p:nvSpPr>
        <p:spPr>
          <a:xfrm>
            <a:off x="1638300" y="-181335"/>
            <a:ext cx="8915400" cy="729430"/>
          </a:xfrm>
          <a:prstGeom prst="rect">
            <a:avLst/>
          </a:prstGeom>
          <a:noFill/>
        </p:spPr>
        <p:txBody>
          <a:bodyPr wrap="square">
            <a:spAutoFit/>
          </a:bodyPr>
          <a:lstStyle/>
          <a:p>
            <a:pPr algn="ctr" rtl="1">
              <a:lnSpc>
                <a:spcPct val="115000"/>
              </a:lnSpc>
            </a:pPr>
            <a:r>
              <a:rPr lang="ar-SA" sz="3600" b="1" dirty="0">
                <a:solidFill>
                  <a:schemeClr val="bg1"/>
                </a:solidFill>
                <a:latin typeface="Adobe Arabic" panose="02040503050201020203" pitchFamily="18" charset="-78"/>
                <a:cs typeface="Adobe Arabic" panose="02040503050201020203" pitchFamily="18" charset="-78"/>
              </a:rPr>
              <a:t>أهمية الهيئات الرقابية في تنظيم مهنة المراجعة الخارجية</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B40495C0-286F-4BAA-E1E8-9B23B38A5C0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grpSp>
        <p:nvGrpSpPr>
          <p:cNvPr id="34" name="Group 33">
            <a:extLst>
              <a:ext uri="{FF2B5EF4-FFF2-40B4-BE49-F238E27FC236}">
                <a16:creationId xmlns:a16="http://schemas.microsoft.com/office/drawing/2014/main" id="{3718C8EE-BF97-0ECD-789E-7327CB8D593C}"/>
              </a:ext>
            </a:extLst>
          </p:cNvPr>
          <p:cNvGrpSpPr/>
          <p:nvPr/>
        </p:nvGrpSpPr>
        <p:grpSpPr>
          <a:xfrm>
            <a:off x="553831" y="1277259"/>
            <a:ext cx="2064870" cy="4971140"/>
            <a:chOff x="553831" y="1277259"/>
            <a:chExt cx="2064870" cy="4971140"/>
          </a:xfrm>
        </p:grpSpPr>
        <p:grpSp>
          <p:nvGrpSpPr>
            <p:cNvPr id="3" name="Group 2">
              <a:extLst>
                <a:ext uri="{FF2B5EF4-FFF2-40B4-BE49-F238E27FC236}">
                  <a16:creationId xmlns:a16="http://schemas.microsoft.com/office/drawing/2014/main" id="{A6D8563A-9288-DCCC-8943-E67FE03A7688}"/>
                </a:ext>
              </a:extLst>
            </p:cNvPr>
            <p:cNvGrpSpPr/>
            <p:nvPr/>
          </p:nvGrpSpPr>
          <p:grpSpPr>
            <a:xfrm>
              <a:off x="553831" y="1277259"/>
              <a:ext cx="2064870" cy="4971140"/>
              <a:chOff x="0" y="1"/>
              <a:chExt cx="1116236" cy="2687663"/>
            </a:xfrm>
          </p:grpSpPr>
          <p:sp>
            <p:nvSpPr>
              <p:cNvPr id="27" name="Rectangle: Rounded Corners 26">
                <a:extLst>
                  <a:ext uri="{FF2B5EF4-FFF2-40B4-BE49-F238E27FC236}">
                    <a16:creationId xmlns:a16="http://schemas.microsoft.com/office/drawing/2014/main" id="{FC6474C7-E343-F104-A3AD-C763C54F507F}"/>
                  </a:ext>
                </a:extLst>
              </p:cNvPr>
              <p:cNvSpPr/>
              <p:nvPr/>
            </p:nvSpPr>
            <p:spPr>
              <a:xfrm>
                <a:off x="0" y="1"/>
                <a:ext cx="1111553" cy="2687663"/>
              </a:xfrm>
              <a:prstGeom prst="roundRect">
                <a:avLst>
                  <a:gd name="adj" fmla="val 50000"/>
                </a:avLst>
              </a:prstGeom>
              <a:solidFill>
                <a:schemeClr val="bg1"/>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sp>
            <p:nvSpPr>
              <p:cNvPr id="28" name="Oval 27">
                <a:extLst>
                  <a:ext uri="{FF2B5EF4-FFF2-40B4-BE49-F238E27FC236}">
                    <a16:creationId xmlns:a16="http://schemas.microsoft.com/office/drawing/2014/main" id="{C1431680-7243-82DD-A7BF-3ECACBACD987}"/>
                  </a:ext>
                </a:extLst>
              </p:cNvPr>
              <p:cNvSpPr/>
              <p:nvPr/>
            </p:nvSpPr>
            <p:spPr>
              <a:xfrm>
                <a:off x="93320" y="70397"/>
                <a:ext cx="910528" cy="910528"/>
              </a:xfrm>
              <a:prstGeom prst="ellipse">
                <a:avLst/>
              </a:prstGeom>
              <a:solidFill>
                <a:srgbClr val="A0C9CA"/>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sp>
            <p:nvSpPr>
              <p:cNvPr id="29" name="TextBox 294">
                <a:extLst>
                  <a:ext uri="{FF2B5EF4-FFF2-40B4-BE49-F238E27FC236}">
                    <a16:creationId xmlns:a16="http://schemas.microsoft.com/office/drawing/2014/main" id="{48EC6937-1440-2E62-EC10-DD601161C89C}"/>
                  </a:ext>
                </a:extLst>
              </p:cNvPr>
              <p:cNvSpPr txBox="1"/>
              <p:nvPr/>
            </p:nvSpPr>
            <p:spPr>
              <a:xfrm>
                <a:off x="21902" y="1361501"/>
                <a:ext cx="1094334" cy="652289"/>
              </a:xfrm>
              <a:prstGeom prst="rect">
                <a:avLst/>
              </a:prstGeom>
              <a:noFill/>
            </p:spPr>
            <p:txBody>
              <a:bodyPr wrap="square" rtlCol="0">
                <a:spAutoFit/>
              </a:bodyPr>
              <a:lstStyle/>
              <a:p>
                <a:pPr algn="ctr">
                  <a:lnSpc>
                    <a:spcPct val="115000"/>
                  </a:lnSpc>
                </a:pPr>
                <a:r>
                  <a:rPr lang="ar-SA"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مواكبة التطورات العالمية</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
          <p:nvSpPr>
            <p:cNvPr id="4" name="TextBox 6">
              <a:extLst>
                <a:ext uri="{FF2B5EF4-FFF2-40B4-BE49-F238E27FC236}">
                  <a16:creationId xmlns:a16="http://schemas.microsoft.com/office/drawing/2014/main" id="{8946F0B6-AEB1-8E4B-E9EF-A9FB6BB10527}"/>
                </a:ext>
              </a:extLst>
            </p:cNvPr>
            <p:cNvSpPr txBox="1"/>
            <p:nvPr/>
          </p:nvSpPr>
          <p:spPr>
            <a:xfrm>
              <a:off x="1083768" y="1566247"/>
              <a:ext cx="1043876" cy="1186414"/>
            </a:xfrm>
            <a:prstGeom prst="rect">
              <a:avLst/>
            </a:prstGeom>
            <a:noFill/>
          </p:spPr>
          <p:txBody>
            <a:bodyPr wrap="none" rtlCol="0">
              <a:spAutoFit/>
            </a:bodyPr>
            <a:lstStyle/>
            <a:p>
              <a:pPr algn="just">
                <a:lnSpc>
                  <a:spcPct val="115000"/>
                </a:lnSpc>
              </a:pPr>
              <a:r>
                <a:rPr lang="en-GB" sz="6600" b="1" kern="1200" dirty="0">
                  <a:solidFill>
                    <a:srgbClr val="FFFFFF"/>
                  </a:solidFill>
                  <a:effectLst/>
                  <a:latin typeface="Calibri" panose="020F0502020204030204" pitchFamily="34" charset="0"/>
                  <a:ea typeface="Calibri" panose="020F0502020204030204" pitchFamily="34" charset="0"/>
                  <a:cs typeface="Activist Light"/>
                </a:rPr>
                <a:t>05</a:t>
              </a:r>
              <a:endParaRPr lang="en-US" sz="66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32" name="Group 31">
            <a:extLst>
              <a:ext uri="{FF2B5EF4-FFF2-40B4-BE49-F238E27FC236}">
                <a16:creationId xmlns:a16="http://schemas.microsoft.com/office/drawing/2014/main" id="{25AA0ACB-1E1A-3A6A-AB46-BA5344D959F0}"/>
              </a:ext>
            </a:extLst>
          </p:cNvPr>
          <p:cNvGrpSpPr/>
          <p:nvPr/>
        </p:nvGrpSpPr>
        <p:grpSpPr>
          <a:xfrm>
            <a:off x="4869768" y="1277259"/>
            <a:ext cx="2371458" cy="4971140"/>
            <a:chOff x="4869768" y="1277259"/>
            <a:chExt cx="2371458" cy="4971140"/>
          </a:xfrm>
        </p:grpSpPr>
        <p:grpSp>
          <p:nvGrpSpPr>
            <p:cNvPr id="6" name="Group 5">
              <a:extLst>
                <a:ext uri="{FF2B5EF4-FFF2-40B4-BE49-F238E27FC236}">
                  <a16:creationId xmlns:a16="http://schemas.microsoft.com/office/drawing/2014/main" id="{4752A982-CC66-C8C5-3CE0-CB7294041A8E}"/>
                </a:ext>
              </a:extLst>
            </p:cNvPr>
            <p:cNvGrpSpPr/>
            <p:nvPr/>
          </p:nvGrpSpPr>
          <p:grpSpPr>
            <a:xfrm>
              <a:off x="4869768" y="1277259"/>
              <a:ext cx="2371458" cy="4971140"/>
              <a:chOff x="2258166" y="1"/>
              <a:chExt cx="1281972" cy="2687663"/>
            </a:xfrm>
          </p:grpSpPr>
          <p:sp>
            <p:nvSpPr>
              <p:cNvPr id="21" name="Rectangle: Rounded Corners 20">
                <a:extLst>
                  <a:ext uri="{FF2B5EF4-FFF2-40B4-BE49-F238E27FC236}">
                    <a16:creationId xmlns:a16="http://schemas.microsoft.com/office/drawing/2014/main" id="{3E07B33C-3BFF-95A5-5955-4E1C83875996}"/>
                  </a:ext>
                </a:extLst>
              </p:cNvPr>
              <p:cNvSpPr/>
              <p:nvPr/>
            </p:nvSpPr>
            <p:spPr>
              <a:xfrm>
                <a:off x="2343659" y="1"/>
                <a:ext cx="1111553" cy="2687663"/>
              </a:xfrm>
              <a:prstGeom prst="roundRect">
                <a:avLst>
                  <a:gd name="adj" fmla="val 50000"/>
                </a:avLst>
              </a:prstGeom>
              <a:solidFill>
                <a:schemeClr val="bg1"/>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sp>
            <p:nvSpPr>
              <p:cNvPr id="22" name="Oval 21">
                <a:extLst>
                  <a:ext uri="{FF2B5EF4-FFF2-40B4-BE49-F238E27FC236}">
                    <a16:creationId xmlns:a16="http://schemas.microsoft.com/office/drawing/2014/main" id="{985FB13A-3782-310B-D75F-FE9DA290715D}"/>
                  </a:ext>
                </a:extLst>
              </p:cNvPr>
              <p:cNvSpPr/>
              <p:nvPr/>
            </p:nvSpPr>
            <p:spPr>
              <a:xfrm>
                <a:off x="2436979" y="70397"/>
                <a:ext cx="910528" cy="910528"/>
              </a:xfrm>
              <a:prstGeom prst="ellipse">
                <a:avLst/>
              </a:prstGeom>
              <a:solidFill>
                <a:srgbClr val="A0C9CA"/>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sp>
            <p:nvSpPr>
              <p:cNvPr id="23" name="TextBox 288">
                <a:extLst>
                  <a:ext uri="{FF2B5EF4-FFF2-40B4-BE49-F238E27FC236}">
                    <a16:creationId xmlns:a16="http://schemas.microsoft.com/office/drawing/2014/main" id="{75F0E6B3-7B28-B968-C076-DF960FDFBEF9}"/>
                  </a:ext>
                </a:extLst>
              </p:cNvPr>
              <p:cNvSpPr txBox="1"/>
              <p:nvPr/>
            </p:nvSpPr>
            <p:spPr>
              <a:xfrm>
                <a:off x="2258166" y="1459448"/>
                <a:ext cx="1281972" cy="652289"/>
              </a:xfrm>
              <a:prstGeom prst="rect">
                <a:avLst/>
              </a:prstGeom>
              <a:noFill/>
            </p:spPr>
            <p:txBody>
              <a:bodyPr wrap="square" rtlCol="0">
                <a:spAutoFit/>
              </a:bodyPr>
              <a:lstStyle/>
              <a:p>
                <a:pPr algn="ctr">
                  <a:lnSpc>
                    <a:spcPct val="115000"/>
                  </a:lnSpc>
                </a:pPr>
                <a:r>
                  <a:rPr lang="ar-SA"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تحسين جودة المراجعة</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
          <p:nvSpPr>
            <p:cNvPr id="11" name="TextBox 6">
              <a:extLst>
                <a:ext uri="{FF2B5EF4-FFF2-40B4-BE49-F238E27FC236}">
                  <a16:creationId xmlns:a16="http://schemas.microsoft.com/office/drawing/2014/main" id="{4E6772DC-D06F-67F0-54D2-C64BFBDA770F}"/>
                </a:ext>
              </a:extLst>
            </p:cNvPr>
            <p:cNvSpPr txBox="1"/>
            <p:nvPr/>
          </p:nvSpPr>
          <p:spPr>
            <a:xfrm>
              <a:off x="5495445" y="1566247"/>
              <a:ext cx="1043876" cy="1186414"/>
            </a:xfrm>
            <a:prstGeom prst="rect">
              <a:avLst/>
            </a:prstGeom>
            <a:noFill/>
          </p:spPr>
          <p:txBody>
            <a:bodyPr wrap="none" rtlCol="0">
              <a:spAutoFit/>
            </a:bodyPr>
            <a:lstStyle/>
            <a:p>
              <a:pPr algn="just">
                <a:lnSpc>
                  <a:spcPct val="115000"/>
                </a:lnSpc>
              </a:pPr>
              <a:r>
                <a:rPr lang="en-GB" sz="6600" b="1" kern="1200">
                  <a:solidFill>
                    <a:srgbClr val="FFFFFF"/>
                  </a:solidFill>
                  <a:effectLst/>
                  <a:latin typeface="Calibri" panose="020F0502020204030204" pitchFamily="34" charset="0"/>
                  <a:ea typeface="Calibri" panose="020F0502020204030204" pitchFamily="34" charset="0"/>
                  <a:cs typeface="Activist Light"/>
                </a:rPr>
                <a:t>03</a:t>
              </a:r>
              <a:endParaRPr lang="en-US" sz="66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30" name="Group 29">
            <a:extLst>
              <a:ext uri="{FF2B5EF4-FFF2-40B4-BE49-F238E27FC236}">
                <a16:creationId xmlns:a16="http://schemas.microsoft.com/office/drawing/2014/main" id="{34CDAEB9-2839-F018-077F-3407693563AB}"/>
              </a:ext>
            </a:extLst>
          </p:cNvPr>
          <p:cNvGrpSpPr/>
          <p:nvPr/>
        </p:nvGrpSpPr>
        <p:grpSpPr>
          <a:xfrm>
            <a:off x="9431770" y="1277257"/>
            <a:ext cx="2206401" cy="4971140"/>
            <a:chOff x="9431770" y="1277257"/>
            <a:chExt cx="2206401" cy="4971140"/>
          </a:xfrm>
        </p:grpSpPr>
        <p:grpSp>
          <p:nvGrpSpPr>
            <p:cNvPr id="10" name="Group 9">
              <a:extLst>
                <a:ext uri="{FF2B5EF4-FFF2-40B4-BE49-F238E27FC236}">
                  <a16:creationId xmlns:a16="http://schemas.microsoft.com/office/drawing/2014/main" id="{6BA7CD52-A2B8-A7BA-60CC-55E5AE52E2D1}"/>
                </a:ext>
              </a:extLst>
            </p:cNvPr>
            <p:cNvGrpSpPr/>
            <p:nvPr/>
          </p:nvGrpSpPr>
          <p:grpSpPr>
            <a:xfrm>
              <a:off x="9431770" y="1277257"/>
              <a:ext cx="2206401" cy="4971140"/>
              <a:chOff x="4645077" y="0"/>
              <a:chExt cx="1192746" cy="2687663"/>
            </a:xfrm>
          </p:grpSpPr>
          <p:sp>
            <p:nvSpPr>
              <p:cNvPr id="15" name="Rectangle: Rounded Corners 14">
                <a:extLst>
                  <a:ext uri="{FF2B5EF4-FFF2-40B4-BE49-F238E27FC236}">
                    <a16:creationId xmlns:a16="http://schemas.microsoft.com/office/drawing/2014/main" id="{291B78D2-60ED-C0F5-2B66-BFB0911BD0F3}"/>
                  </a:ext>
                </a:extLst>
              </p:cNvPr>
              <p:cNvSpPr/>
              <p:nvPr/>
            </p:nvSpPr>
            <p:spPr>
              <a:xfrm>
                <a:off x="4674528" y="0"/>
                <a:ext cx="1111553" cy="2687663"/>
              </a:xfrm>
              <a:prstGeom prst="roundRect">
                <a:avLst>
                  <a:gd name="adj" fmla="val 50000"/>
                </a:avLst>
              </a:prstGeom>
              <a:solidFill>
                <a:schemeClr val="bg1"/>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sp>
            <p:nvSpPr>
              <p:cNvPr id="16" name="Oval 15">
                <a:extLst>
                  <a:ext uri="{FF2B5EF4-FFF2-40B4-BE49-F238E27FC236}">
                    <a16:creationId xmlns:a16="http://schemas.microsoft.com/office/drawing/2014/main" id="{BB73265C-6C09-9EE1-B762-58C43508D784}"/>
                  </a:ext>
                </a:extLst>
              </p:cNvPr>
              <p:cNvSpPr/>
              <p:nvPr/>
            </p:nvSpPr>
            <p:spPr>
              <a:xfrm>
                <a:off x="4767848" y="70396"/>
                <a:ext cx="910528" cy="910528"/>
              </a:xfrm>
              <a:prstGeom prst="ellipse">
                <a:avLst/>
              </a:prstGeom>
              <a:solidFill>
                <a:srgbClr val="A0C9CA"/>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sp>
            <p:nvSpPr>
              <p:cNvPr id="17" name="TextBox 282">
                <a:extLst>
                  <a:ext uri="{FF2B5EF4-FFF2-40B4-BE49-F238E27FC236}">
                    <a16:creationId xmlns:a16="http://schemas.microsoft.com/office/drawing/2014/main" id="{BB93F68F-F0D6-B070-D1AD-9D2C2F89752D}"/>
                  </a:ext>
                </a:extLst>
              </p:cNvPr>
              <p:cNvSpPr txBox="1"/>
              <p:nvPr/>
            </p:nvSpPr>
            <p:spPr>
              <a:xfrm>
                <a:off x="4645077" y="1316474"/>
                <a:ext cx="1192746" cy="652289"/>
              </a:xfrm>
              <a:prstGeom prst="rect">
                <a:avLst/>
              </a:prstGeom>
            </p:spPr>
            <p:txBody>
              <a:bodyPr wrap="square" rtlCol="0">
                <a:spAutoFit/>
              </a:bodyPr>
              <a:lstStyle/>
              <a:p>
                <a:pPr algn="ctr">
                  <a:lnSpc>
                    <a:spcPct val="115000"/>
                  </a:lnSpc>
                </a:pPr>
                <a:r>
                  <a:rPr lang="ar-SA"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تعزيز الثقة في الأسواق المالية</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
          <p:nvSpPr>
            <p:cNvPr id="12" name="TextBox 6">
              <a:extLst>
                <a:ext uri="{FF2B5EF4-FFF2-40B4-BE49-F238E27FC236}">
                  <a16:creationId xmlns:a16="http://schemas.microsoft.com/office/drawing/2014/main" id="{883506F7-6854-586A-A732-1BBF1105554D}"/>
                </a:ext>
              </a:extLst>
            </p:cNvPr>
            <p:cNvSpPr txBox="1"/>
            <p:nvPr/>
          </p:nvSpPr>
          <p:spPr>
            <a:xfrm>
              <a:off x="10019616" y="1566247"/>
              <a:ext cx="1043876" cy="1186414"/>
            </a:xfrm>
            <a:prstGeom prst="rect">
              <a:avLst/>
            </a:prstGeom>
            <a:noFill/>
          </p:spPr>
          <p:txBody>
            <a:bodyPr wrap="none" rtlCol="0">
              <a:spAutoFit/>
            </a:bodyPr>
            <a:lstStyle/>
            <a:p>
              <a:pPr algn="just">
                <a:lnSpc>
                  <a:spcPct val="115000"/>
                </a:lnSpc>
              </a:pPr>
              <a:r>
                <a:rPr lang="en-GB" sz="6600" b="1" kern="1200" dirty="0">
                  <a:solidFill>
                    <a:srgbClr val="FFFFFF"/>
                  </a:solidFill>
                  <a:effectLst/>
                  <a:latin typeface="Calibri" panose="020F0502020204030204" pitchFamily="34" charset="0"/>
                  <a:ea typeface="Calibri" panose="020F0502020204030204" pitchFamily="34" charset="0"/>
                  <a:cs typeface="Activist Light"/>
                </a:rPr>
                <a:t>01</a:t>
              </a:r>
              <a:endParaRPr lang="en-US" sz="66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33" name="Group 32">
            <a:extLst>
              <a:ext uri="{FF2B5EF4-FFF2-40B4-BE49-F238E27FC236}">
                <a16:creationId xmlns:a16="http://schemas.microsoft.com/office/drawing/2014/main" id="{BF0C731B-45E6-E1C7-993C-6A00F06F749E}"/>
              </a:ext>
            </a:extLst>
          </p:cNvPr>
          <p:cNvGrpSpPr/>
          <p:nvPr/>
        </p:nvGrpSpPr>
        <p:grpSpPr>
          <a:xfrm>
            <a:off x="2798329" y="1277259"/>
            <a:ext cx="2104291" cy="4971140"/>
            <a:chOff x="2798329" y="1277259"/>
            <a:chExt cx="2104291" cy="4971140"/>
          </a:xfrm>
        </p:grpSpPr>
        <p:grpSp>
          <p:nvGrpSpPr>
            <p:cNvPr id="5" name="Group 4">
              <a:extLst>
                <a:ext uri="{FF2B5EF4-FFF2-40B4-BE49-F238E27FC236}">
                  <a16:creationId xmlns:a16="http://schemas.microsoft.com/office/drawing/2014/main" id="{3E573BC3-F9D0-39DA-58D8-766FE47AEE33}"/>
                </a:ext>
              </a:extLst>
            </p:cNvPr>
            <p:cNvGrpSpPr/>
            <p:nvPr/>
          </p:nvGrpSpPr>
          <p:grpSpPr>
            <a:xfrm flipV="1">
              <a:off x="2798329" y="1277259"/>
              <a:ext cx="2104291" cy="4971140"/>
              <a:chOff x="1180188" y="1"/>
              <a:chExt cx="1137547" cy="2687663"/>
            </a:xfrm>
          </p:grpSpPr>
          <p:sp>
            <p:nvSpPr>
              <p:cNvPr id="24" name="Rectangle: Rounded Corners 23">
                <a:extLst>
                  <a:ext uri="{FF2B5EF4-FFF2-40B4-BE49-F238E27FC236}">
                    <a16:creationId xmlns:a16="http://schemas.microsoft.com/office/drawing/2014/main" id="{15A85E57-08C3-2900-B0E1-E6F05E71C01A}"/>
                  </a:ext>
                </a:extLst>
              </p:cNvPr>
              <p:cNvSpPr/>
              <p:nvPr/>
            </p:nvSpPr>
            <p:spPr>
              <a:xfrm>
                <a:off x="1180188" y="1"/>
                <a:ext cx="1111553" cy="2687663"/>
              </a:xfrm>
              <a:prstGeom prst="roundRect">
                <a:avLst>
                  <a:gd name="adj" fmla="val 50000"/>
                </a:avLst>
              </a:prstGeom>
              <a:solidFill>
                <a:schemeClr val="bg1"/>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sp>
            <p:nvSpPr>
              <p:cNvPr id="25" name="Oval 24">
                <a:extLst>
                  <a:ext uri="{FF2B5EF4-FFF2-40B4-BE49-F238E27FC236}">
                    <a16:creationId xmlns:a16="http://schemas.microsoft.com/office/drawing/2014/main" id="{DA415722-6A0E-C61C-3FDC-5654704339A6}"/>
                  </a:ext>
                </a:extLst>
              </p:cNvPr>
              <p:cNvSpPr/>
              <p:nvPr/>
            </p:nvSpPr>
            <p:spPr>
              <a:xfrm>
                <a:off x="1273508" y="70397"/>
                <a:ext cx="910528" cy="910528"/>
              </a:xfrm>
              <a:prstGeom prst="ellipse">
                <a:avLst/>
              </a:prstGeom>
              <a:solidFill>
                <a:srgbClr val="A0C9CA"/>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sp>
            <p:nvSpPr>
              <p:cNvPr id="26" name="TextBox 291">
                <a:extLst>
                  <a:ext uri="{FF2B5EF4-FFF2-40B4-BE49-F238E27FC236}">
                    <a16:creationId xmlns:a16="http://schemas.microsoft.com/office/drawing/2014/main" id="{2C775313-7C6B-E6CA-0DD9-2283E3927E89}"/>
                  </a:ext>
                </a:extLst>
              </p:cNvPr>
              <p:cNvSpPr txBox="1"/>
              <p:nvPr/>
            </p:nvSpPr>
            <p:spPr>
              <a:xfrm flipV="1">
                <a:off x="1196492" y="1579664"/>
                <a:ext cx="1121243" cy="346113"/>
              </a:xfrm>
              <a:prstGeom prst="rect">
                <a:avLst/>
              </a:prstGeom>
              <a:noFill/>
            </p:spPr>
            <p:txBody>
              <a:bodyPr wrap="square" rtlCol="0">
                <a:spAutoFit/>
              </a:bodyPr>
              <a:lstStyle/>
              <a:p>
                <a:pPr algn="ctr">
                  <a:lnSpc>
                    <a:spcPct val="115000"/>
                  </a:lnSpc>
                </a:pPr>
                <a:r>
                  <a:rPr lang="ar-SA"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تعزيز المساءلة</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
          <p:nvSpPr>
            <p:cNvPr id="13" name="TextBox 6">
              <a:extLst>
                <a:ext uri="{FF2B5EF4-FFF2-40B4-BE49-F238E27FC236}">
                  <a16:creationId xmlns:a16="http://schemas.microsoft.com/office/drawing/2014/main" id="{CACF3B42-079E-97EA-F042-61CE8C280592}"/>
                </a:ext>
              </a:extLst>
            </p:cNvPr>
            <p:cNvSpPr txBox="1"/>
            <p:nvPr/>
          </p:nvSpPr>
          <p:spPr>
            <a:xfrm>
              <a:off x="3249567" y="4673042"/>
              <a:ext cx="1043876" cy="1186414"/>
            </a:xfrm>
            <a:prstGeom prst="rect">
              <a:avLst/>
            </a:prstGeom>
            <a:noFill/>
          </p:spPr>
          <p:txBody>
            <a:bodyPr wrap="none" rtlCol="0">
              <a:spAutoFit/>
            </a:bodyPr>
            <a:lstStyle/>
            <a:p>
              <a:pPr algn="just">
                <a:lnSpc>
                  <a:spcPct val="115000"/>
                </a:lnSpc>
              </a:pPr>
              <a:r>
                <a:rPr lang="en-GB" sz="6600" b="1" kern="1200">
                  <a:solidFill>
                    <a:srgbClr val="FFFFFF"/>
                  </a:solidFill>
                  <a:effectLst/>
                  <a:latin typeface="Calibri" panose="020F0502020204030204" pitchFamily="34" charset="0"/>
                  <a:ea typeface="Calibri" panose="020F0502020204030204" pitchFamily="34" charset="0"/>
                  <a:cs typeface="Activist Light"/>
                </a:rPr>
                <a:t>04</a:t>
              </a:r>
              <a:endParaRPr lang="en-US" sz="66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31" name="Group 30">
            <a:extLst>
              <a:ext uri="{FF2B5EF4-FFF2-40B4-BE49-F238E27FC236}">
                <a16:creationId xmlns:a16="http://schemas.microsoft.com/office/drawing/2014/main" id="{F14E8214-C8D6-F1D2-3189-EE4339BF15E4}"/>
              </a:ext>
            </a:extLst>
          </p:cNvPr>
          <p:cNvGrpSpPr/>
          <p:nvPr/>
        </p:nvGrpSpPr>
        <p:grpSpPr>
          <a:xfrm>
            <a:off x="7272415" y="1277259"/>
            <a:ext cx="2056207" cy="4971140"/>
            <a:chOff x="7272415" y="1277259"/>
            <a:chExt cx="2056207" cy="4971140"/>
          </a:xfrm>
        </p:grpSpPr>
        <p:grpSp>
          <p:nvGrpSpPr>
            <p:cNvPr id="7" name="Group 6">
              <a:extLst>
                <a:ext uri="{FF2B5EF4-FFF2-40B4-BE49-F238E27FC236}">
                  <a16:creationId xmlns:a16="http://schemas.microsoft.com/office/drawing/2014/main" id="{18026D4B-2D41-9E16-D996-1B1B59734AAC}"/>
                </a:ext>
              </a:extLst>
            </p:cNvPr>
            <p:cNvGrpSpPr/>
            <p:nvPr/>
          </p:nvGrpSpPr>
          <p:grpSpPr>
            <a:xfrm flipV="1">
              <a:off x="7272415" y="1277259"/>
              <a:ext cx="2056207" cy="4971140"/>
              <a:chOff x="3520066" y="1"/>
              <a:chExt cx="1111553" cy="2687663"/>
            </a:xfrm>
          </p:grpSpPr>
          <p:sp>
            <p:nvSpPr>
              <p:cNvPr id="18" name="Rectangle: Rounded Corners 17">
                <a:extLst>
                  <a:ext uri="{FF2B5EF4-FFF2-40B4-BE49-F238E27FC236}">
                    <a16:creationId xmlns:a16="http://schemas.microsoft.com/office/drawing/2014/main" id="{D28B88CB-326F-6A92-EDDB-9C70B054DE14}"/>
                  </a:ext>
                </a:extLst>
              </p:cNvPr>
              <p:cNvSpPr/>
              <p:nvPr/>
            </p:nvSpPr>
            <p:spPr>
              <a:xfrm>
                <a:off x="3520066" y="1"/>
                <a:ext cx="1111553" cy="2687663"/>
              </a:xfrm>
              <a:prstGeom prst="roundRect">
                <a:avLst>
                  <a:gd name="adj" fmla="val 50000"/>
                </a:avLst>
              </a:prstGeom>
              <a:solidFill>
                <a:schemeClr val="bg1"/>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sp>
            <p:nvSpPr>
              <p:cNvPr id="19" name="Oval 18">
                <a:extLst>
                  <a:ext uri="{FF2B5EF4-FFF2-40B4-BE49-F238E27FC236}">
                    <a16:creationId xmlns:a16="http://schemas.microsoft.com/office/drawing/2014/main" id="{3B37A106-021F-224B-20C2-A63DC9BD548C}"/>
                  </a:ext>
                </a:extLst>
              </p:cNvPr>
              <p:cNvSpPr/>
              <p:nvPr/>
            </p:nvSpPr>
            <p:spPr>
              <a:xfrm>
                <a:off x="3613386" y="70397"/>
                <a:ext cx="910528" cy="910528"/>
              </a:xfrm>
              <a:prstGeom prst="ellipse">
                <a:avLst/>
              </a:prstGeom>
              <a:solidFill>
                <a:srgbClr val="A0C9CA"/>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sp>
            <p:nvSpPr>
              <p:cNvPr id="20" name="TextBox 285">
                <a:extLst>
                  <a:ext uri="{FF2B5EF4-FFF2-40B4-BE49-F238E27FC236}">
                    <a16:creationId xmlns:a16="http://schemas.microsoft.com/office/drawing/2014/main" id="{97AACFDC-B1EA-656B-7B08-8F3DF8BEED94}"/>
                  </a:ext>
                </a:extLst>
              </p:cNvPr>
              <p:cNvSpPr txBox="1"/>
              <p:nvPr/>
            </p:nvSpPr>
            <p:spPr>
              <a:xfrm flipV="1">
                <a:off x="3550719" y="1216284"/>
                <a:ext cx="1058406" cy="958466"/>
              </a:xfrm>
              <a:prstGeom prst="rect">
                <a:avLst/>
              </a:prstGeom>
              <a:noFill/>
            </p:spPr>
            <p:txBody>
              <a:bodyPr wrap="square" rtlCol="0">
                <a:spAutoFit/>
              </a:bodyPr>
              <a:lstStyle/>
              <a:p>
                <a:pPr algn="ctr">
                  <a:lnSpc>
                    <a:spcPct val="115000"/>
                  </a:lnSpc>
                </a:pPr>
                <a:r>
                  <a:rPr lang="ar-SA" sz="32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حماية الاقتصاد من الأزمات المالية</a:t>
                </a:r>
                <a:endParaRPr lang="en-US"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
          <p:nvSpPr>
            <p:cNvPr id="14" name="TextBox 6">
              <a:extLst>
                <a:ext uri="{FF2B5EF4-FFF2-40B4-BE49-F238E27FC236}">
                  <a16:creationId xmlns:a16="http://schemas.microsoft.com/office/drawing/2014/main" id="{2D12F988-2846-5CE1-DDDF-63585712C3DD}"/>
                </a:ext>
              </a:extLst>
            </p:cNvPr>
            <p:cNvSpPr txBox="1"/>
            <p:nvPr/>
          </p:nvSpPr>
          <p:spPr>
            <a:xfrm>
              <a:off x="7773734" y="4673042"/>
              <a:ext cx="1043876" cy="1186414"/>
            </a:xfrm>
            <a:prstGeom prst="rect">
              <a:avLst/>
            </a:prstGeom>
            <a:noFill/>
          </p:spPr>
          <p:txBody>
            <a:bodyPr wrap="none" rtlCol="0">
              <a:spAutoFit/>
            </a:bodyPr>
            <a:lstStyle/>
            <a:p>
              <a:pPr algn="just">
                <a:lnSpc>
                  <a:spcPct val="115000"/>
                </a:lnSpc>
              </a:pPr>
              <a:r>
                <a:rPr lang="en-GB" sz="6600" b="1" kern="1200">
                  <a:solidFill>
                    <a:srgbClr val="FFFFFF"/>
                  </a:solidFill>
                  <a:effectLst/>
                  <a:latin typeface="Calibri" panose="020F0502020204030204" pitchFamily="34" charset="0"/>
                  <a:ea typeface="Calibri" panose="020F0502020204030204" pitchFamily="34" charset="0"/>
                  <a:cs typeface="Activist Light"/>
                </a:rPr>
                <a:t>02</a:t>
              </a:r>
              <a:endParaRPr lang="en-US" sz="66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Tree>
    <p:extLst>
      <p:ext uri="{BB962C8B-B14F-4D97-AF65-F5344CB8AC3E}">
        <p14:creationId xmlns:p14="http://schemas.microsoft.com/office/powerpoint/2010/main" val="198519528"/>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cBhvr additive="base">
                                        <p:cTn id="7" dur="500" fill="hold"/>
                                        <p:tgtEl>
                                          <p:spTgt spid="30"/>
                                        </p:tgtEl>
                                        <p:attrNameLst>
                                          <p:attrName>ppt_x</p:attrName>
                                        </p:attrNameLst>
                                      </p:cBhvr>
                                      <p:tavLst>
                                        <p:tav tm="0">
                                          <p:val>
                                            <p:strVal val="#ppt_x"/>
                                          </p:val>
                                        </p:tav>
                                        <p:tav tm="100000">
                                          <p:val>
                                            <p:strVal val="#ppt_x"/>
                                          </p:val>
                                        </p:tav>
                                      </p:tavLst>
                                    </p:anim>
                                    <p:anim calcmode="lin" valueType="num">
                                      <p:cBhvr additive="base">
                                        <p:cTn id="8" dur="500" fill="hold"/>
                                        <p:tgtEl>
                                          <p:spTgt spid="30"/>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1"/>
                                        </p:tgtEl>
                                        <p:attrNameLst>
                                          <p:attrName>style.visibility</p:attrName>
                                        </p:attrNameLst>
                                      </p:cBhvr>
                                      <p:to>
                                        <p:strVal val="visible"/>
                                      </p:to>
                                    </p:set>
                                    <p:anim calcmode="lin" valueType="num">
                                      <p:cBhvr additive="base">
                                        <p:cTn id="13" dur="500" fill="hold"/>
                                        <p:tgtEl>
                                          <p:spTgt spid="31"/>
                                        </p:tgtEl>
                                        <p:attrNameLst>
                                          <p:attrName>ppt_x</p:attrName>
                                        </p:attrNameLst>
                                      </p:cBhvr>
                                      <p:tavLst>
                                        <p:tav tm="0">
                                          <p:val>
                                            <p:strVal val="#ppt_x"/>
                                          </p:val>
                                        </p:tav>
                                        <p:tav tm="100000">
                                          <p:val>
                                            <p:strVal val="#ppt_x"/>
                                          </p:val>
                                        </p:tav>
                                      </p:tavLst>
                                    </p:anim>
                                    <p:anim calcmode="lin" valueType="num">
                                      <p:cBhvr additive="base">
                                        <p:cTn id="14" dur="500" fill="hold"/>
                                        <p:tgtEl>
                                          <p:spTgt spid="31"/>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1" fill="hold" nodeType="clickEffect">
                                  <p:stCondLst>
                                    <p:cond delay="0"/>
                                  </p:stCondLst>
                                  <p:childTnLst>
                                    <p:set>
                                      <p:cBhvr>
                                        <p:cTn id="18" dur="1" fill="hold">
                                          <p:stCondLst>
                                            <p:cond delay="0"/>
                                          </p:stCondLst>
                                        </p:cTn>
                                        <p:tgtEl>
                                          <p:spTgt spid="32"/>
                                        </p:tgtEl>
                                        <p:attrNameLst>
                                          <p:attrName>style.visibility</p:attrName>
                                        </p:attrNameLst>
                                      </p:cBhvr>
                                      <p:to>
                                        <p:strVal val="visible"/>
                                      </p:to>
                                    </p:set>
                                    <p:anim calcmode="lin" valueType="num">
                                      <p:cBhvr additive="base">
                                        <p:cTn id="19" dur="500" fill="hold"/>
                                        <p:tgtEl>
                                          <p:spTgt spid="32"/>
                                        </p:tgtEl>
                                        <p:attrNameLst>
                                          <p:attrName>ppt_x</p:attrName>
                                        </p:attrNameLst>
                                      </p:cBhvr>
                                      <p:tavLst>
                                        <p:tav tm="0">
                                          <p:val>
                                            <p:strVal val="#ppt_x"/>
                                          </p:val>
                                        </p:tav>
                                        <p:tav tm="100000">
                                          <p:val>
                                            <p:strVal val="#ppt_x"/>
                                          </p:val>
                                        </p:tav>
                                      </p:tavLst>
                                    </p:anim>
                                    <p:anim calcmode="lin" valueType="num">
                                      <p:cBhvr additive="base">
                                        <p:cTn id="20" dur="500" fill="hold"/>
                                        <p:tgtEl>
                                          <p:spTgt spid="32"/>
                                        </p:tgtEl>
                                        <p:attrNameLst>
                                          <p:attrName>ppt_y</p:attrName>
                                        </p:attrNameLst>
                                      </p:cBhvr>
                                      <p:tavLst>
                                        <p:tav tm="0">
                                          <p:val>
                                            <p:strVal val="0-#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3"/>
                                        </p:tgtEl>
                                        <p:attrNameLst>
                                          <p:attrName>style.visibility</p:attrName>
                                        </p:attrNameLst>
                                      </p:cBhvr>
                                      <p:to>
                                        <p:strVal val="visible"/>
                                      </p:to>
                                    </p:set>
                                    <p:anim calcmode="lin" valueType="num">
                                      <p:cBhvr additive="base">
                                        <p:cTn id="25" dur="500" fill="hold"/>
                                        <p:tgtEl>
                                          <p:spTgt spid="33"/>
                                        </p:tgtEl>
                                        <p:attrNameLst>
                                          <p:attrName>ppt_x</p:attrName>
                                        </p:attrNameLst>
                                      </p:cBhvr>
                                      <p:tavLst>
                                        <p:tav tm="0">
                                          <p:val>
                                            <p:strVal val="#ppt_x"/>
                                          </p:val>
                                        </p:tav>
                                        <p:tav tm="100000">
                                          <p:val>
                                            <p:strVal val="#ppt_x"/>
                                          </p:val>
                                        </p:tav>
                                      </p:tavLst>
                                    </p:anim>
                                    <p:anim calcmode="lin" valueType="num">
                                      <p:cBhvr additive="base">
                                        <p:cTn id="26" dur="500" fill="hold"/>
                                        <p:tgtEl>
                                          <p:spTgt spid="33"/>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1" fill="hold" nodeType="clickEffect">
                                  <p:stCondLst>
                                    <p:cond delay="0"/>
                                  </p:stCondLst>
                                  <p:childTnLst>
                                    <p:set>
                                      <p:cBhvr>
                                        <p:cTn id="30" dur="1" fill="hold">
                                          <p:stCondLst>
                                            <p:cond delay="0"/>
                                          </p:stCondLst>
                                        </p:cTn>
                                        <p:tgtEl>
                                          <p:spTgt spid="34"/>
                                        </p:tgtEl>
                                        <p:attrNameLst>
                                          <p:attrName>style.visibility</p:attrName>
                                        </p:attrNameLst>
                                      </p:cBhvr>
                                      <p:to>
                                        <p:strVal val="visible"/>
                                      </p:to>
                                    </p:set>
                                    <p:anim calcmode="lin" valueType="num">
                                      <p:cBhvr additive="base">
                                        <p:cTn id="31" dur="500" fill="hold"/>
                                        <p:tgtEl>
                                          <p:spTgt spid="34"/>
                                        </p:tgtEl>
                                        <p:attrNameLst>
                                          <p:attrName>ppt_x</p:attrName>
                                        </p:attrNameLst>
                                      </p:cBhvr>
                                      <p:tavLst>
                                        <p:tav tm="0">
                                          <p:val>
                                            <p:strVal val="#ppt_x"/>
                                          </p:val>
                                        </p:tav>
                                        <p:tav tm="100000">
                                          <p:val>
                                            <p:strVal val="#ppt_x"/>
                                          </p:val>
                                        </p:tav>
                                      </p:tavLst>
                                    </p:anim>
                                    <p:anim calcmode="lin" valueType="num">
                                      <p:cBhvr additive="base">
                                        <p:cTn id="32" dur="500" fill="hold"/>
                                        <p:tgtEl>
                                          <p:spTgt spid="34"/>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8C186F-8A6D-8AB5-B811-B642C7FE39FB}"/>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281682CD-3482-4C43-BFFA-92025D4FA55A}"/>
              </a:ext>
            </a:extLst>
          </p:cNvPr>
          <p:cNvSpPr txBox="1"/>
          <p:nvPr/>
        </p:nvSpPr>
        <p:spPr>
          <a:xfrm>
            <a:off x="1638300" y="-181335"/>
            <a:ext cx="8915400" cy="729430"/>
          </a:xfrm>
          <a:prstGeom prst="rect">
            <a:avLst/>
          </a:prstGeom>
          <a:noFill/>
        </p:spPr>
        <p:txBody>
          <a:bodyPr wrap="square">
            <a:spAutoFit/>
          </a:bodyPr>
          <a:lstStyle/>
          <a:p>
            <a:pPr algn="ctr" rtl="1">
              <a:lnSpc>
                <a:spcPct val="115000"/>
              </a:lnSpc>
            </a:pPr>
            <a:r>
              <a:rPr lang="ar-SA" sz="3600" b="1" dirty="0">
                <a:solidFill>
                  <a:schemeClr val="bg1"/>
                </a:solidFill>
                <a:latin typeface="Adobe Arabic" panose="02040503050201020203" pitchFamily="18" charset="-78"/>
                <a:cs typeface="Adobe Arabic" panose="02040503050201020203" pitchFamily="18" charset="-78"/>
              </a:rPr>
              <a:t>استراتيجيات تحسين دور الهيئات الرقابية</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ECA07BC9-E7C1-4598-7BC5-B61FDFB5BC4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grpSp>
        <p:nvGrpSpPr>
          <p:cNvPr id="52" name="Group 51">
            <a:extLst>
              <a:ext uri="{FF2B5EF4-FFF2-40B4-BE49-F238E27FC236}">
                <a16:creationId xmlns:a16="http://schemas.microsoft.com/office/drawing/2014/main" id="{02D93470-98A8-AA37-B656-F81F955636A0}"/>
              </a:ext>
            </a:extLst>
          </p:cNvPr>
          <p:cNvGrpSpPr/>
          <p:nvPr/>
        </p:nvGrpSpPr>
        <p:grpSpPr>
          <a:xfrm>
            <a:off x="7258451" y="1790701"/>
            <a:ext cx="2311062" cy="2905876"/>
            <a:chOff x="7258451" y="1790701"/>
            <a:chExt cx="2311062" cy="2905876"/>
          </a:xfrm>
        </p:grpSpPr>
        <p:sp>
          <p:nvSpPr>
            <p:cNvPr id="41" name="Freeform: Shape 40">
              <a:extLst>
                <a:ext uri="{FF2B5EF4-FFF2-40B4-BE49-F238E27FC236}">
                  <a16:creationId xmlns:a16="http://schemas.microsoft.com/office/drawing/2014/main" id="{0C0B0654-FB96-EFBF-E623-51D636D141FC}"/>
                </a:ext>
              </a:extLst>
            </p:cNvPr>
            <p:cNvSpPr/>
            <p:nvPr/>
          </p:nvSpPr>
          <p:spPr>
            <a:xfrm>
              <a:off x="7258451" y="3541370"/>
              <a:ext cx="2311062" cy="1155206"/>
            </a:xfrm>
            <a:custGeom>
              <a:avLst/>
              <a:gdLst>
                <a:gd name="connsiteX0" fmla="*/ 0 w 1298712"/>
                <a:gd name="connsiteY0" fmla="*/ 0 h 649356"/>
                <a:gd name="connsiteX1" fmla="*/ 1298712 w 1298712"/>
                <a:gd name="connsiteY1" fmla="*/ 0 h 649356"/>
                <a:gd name="connsiteX2" fmla="*/ 649356 w 1298712"/>
                <a:gd name="connsiteY2" fmla="*/ 649356 h 649356"/>
                <a:gd name="connsiteX3" fmla="*/ 0 w 1298712"/>
                <a:gd name="connsiteY3" fmla="*/ 0 h 649356"/>
              </a:gdLst>
              <a:ahLst/>
              <a:cxnLst>
                <a:cxn ang="0">
                  <a:pos x="connsiteX0" y="connsiteY0"/>
                </a:cxn>
                <a:cxn ang="0">
                  <a:pos x="connsiteX1" y="connsiteY1"/>
                </a:cxn>
                <a:cxn ang="0">
                  <a:pos x="connsiteX2" y="connsiteY2"/>
                </a:cxn>
                <a:cxn ang="0">
                  <a:pos x="connsiteX3" y="connsiteY3"/>
                </a:cxn>
              </a:cxnLst>
              <a:rect l="l" t="t" r="r" b="b"/>
              <a:pathLst>
                <a:path w="1298712" h="649356">
                  <a:moveTo>
                    <a:pt x="0" y="0"/>
                  </a:moveTo>
                  <a:lnTo>
                    <a:pt x="1298712" y="0"/>
                  </a:lnTo>
                  <a:cubicBezTo>
                    <a:pt x="1298712" y="358629"/>
                    <a:pt x="1007985" y="649356"/>
                    <a:pt x="649356" y="649356"/>
                  </a:cubicBezTo>
                  <a:cubicBezTo>
                    <a:pt x="290727" y="649356"/>
                    <a:pt x="0" y="358629"/>
                    <a:pt x="0" y="0"/>
                  </a:cubicBezTo>
                  <a:close/>
                </a:path>
              </a:pathLst>
            </a:custGeom>
            <a:noFill/>
            <a:ln>
              <a:solidFill>
                <a:srgbClr val="FFD366"/>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3200"/>
            </a:p>
          </p:txBody>
        </p:sp>
        <p:sp>
          <p:nvSpPr>
            <p:cNvPr id="49" name="TextBox 18">
              <a:extLst>
                <a:ext uri="{FF2B5EF4-FFF2-40B4-BE49-F238E27FC236}">
                  <a16:creationId xmlns:a16="http://schemas.microsoft.com/office/drawing/2014/main" id="{6E78EB83-A445-C183-31F1-70C364C1CB53}"/>
                </a:ext>
              </a:extLst>
            </p:cNvPr>
            <p:cNvSpPr txBox="1">
              <a:spLocks noChangeArrowheads="1"/>
            </p:cNvSpPr>
            <p:nvPr/>
          </p:nvSpPr>
          <p:spPr bwMode="auto">
            <a:xfrm>
              <a:off x="7341796" y="1790701"/>
              <a:ext cx="1963235" cy="1449212"/>
            </a:xfrm>
            <a:prstGeom prst="rect">
              <a:avLst/>
            </a:prstGeom>
          </p:spPr>
          <p:txBody>
            <a:bodyPr rot="0" vert="horz" wrap="square" lIns="0" tIns="45720" rIns="0" bIns="45720" anchor="b" anchorCtr="0" upright="1">
              <a:noAutofit/>
            </a:bodyPr>
            <a:lstStyle/>
            <a:p>
              <a:pPr algn="ctr" rtl="1">
                <a:lnSpc>
                  <a:spcPct val="115000"/>
                </a:lnSpc>
              </a:pPr>
              <a:r>
                <a:rPr lang="ar-SA"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الاستثمار في التكنولوجيا</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pic>
          <p:nvPicPr>
            <p:cNvPr id="36" name="Graphic 28" descr="Internet with solid fill">
              <a:extLst>
                <a:ext uri="{FF2B5EF4-FFF2-40B4-BE49-F238E27FC236}">
                  <a16:creationId xmlns:a16="http://schemas.microsoft.com/office/drawing/2014/main" id="{5C76BFD3-20D8-ECEF-DF27-2B540436D0EE}"/>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7896135" y="3530450"/>
              <a:ext cx="1166456" cy="1166127"/>
            </a:xfrm>
            <a:prstGeom prst="rect">
              <a:avLst/>
            </a:prstGeom>
          </p:spPr>
        </p:pic>
      </p:grpSp>
      <p:grpSp>
        <p:nvGrpSpPr>
          <p:cNvPr id="51" name="Group 50">
            <a:extLst>
              <a:ext uri="{FF2B5EF4-FFF2-40B4-BE49-F238E27FC236}">
                <a16:creationId xmlns:a16="http://schemas.microsoft.com/office/drawing/2014/main" id="{4BF77513-76AF-EDBA-50DC-AE88E79F477E}"/>
              </a:ext>
            </a:extLst>
          </p:cNvPr>
          <p:cNvGrpSpPr/>
          <p:nvPr/>
        </p:nvGrpSpPr>
        <p:grpSpPr>
          <a:xfrm>
            <a:off x="9569513" y="2386164"/>
            <a:ext cx="2311062" cy="2562220"/>
            <a:chOff x="9569513" y="2386164"/>
            <a:chExt cx="2311062" cy="2562220"/>
          </a:xfrm>
        </p:grpSpPr>
        <p:sp>
          <p:nvSpPr>
            <p:cNvPr id="42" name="Freeform: Shape 41">
              <a:extLst>
                <a:ext uri="{FF2B5EF4-FFF2-40B4-BE49-F238E27FC236}">
                  <a16:creationId xmlns:a16="http://schemas.microsoft.com/office/drawing/2014/main" id="{9E3E7CF6-AAC4-70A0-277E-23B3C96EF448}"/>
                </a:ext>
              </a:extLst>
            </p:cNvPr>
            <p:cNvSpPr/>
            <p:nvPr/>
          </p:nvSpPr>
          <p:spPr>
            <a:xfrm>
              <a:off x="9569513" y="2386164"/>
              <a:ext cx="2311062" cy="1155206"/>
            </a:xfrm>
            <a:custGeom>
              <a:avLst/>
              <a:gdLst>
                <a:gd name="connsiteX0" fmla="*/ 649356 w 1298712"/>
                <a:gd name="connsiteY0" fmla="*/ 0 h 649356"/>
                <a:gd name="connsiteX1" fmla="*/ 1298712 w 1298712"/>
                <a:gd name="connsiteY1" fmla="*/ 649356 h 649356"/>
                <a:gd name="connsiteX2" fmla="*/ 0 w 1298712"/>
                <a:gd name="connsiteY2" fmla="*/ 649356 h 649356"/>
                <a:gd name="connsiteX3" fmla="*/ 649356 w 1298712"/>
                <a:gd name="connsiteY3" fmla="*/ 0 h 649356"/>
              </a:gdLst>
              <a:ahLst/>
              <a:cxnLst>
                <a:cxn ang="0">
                  <a:pos x="connsiteX0" y="connsiteY0"/>
                </a:cxn>
                <a:cxn ang="0">
                  <a:pos x="connsiteX1" y="connsiteY1"/>
                </a:cxn>
                <a:cxn ang="0">
                  <a:pos x="connsiteX2" y="connsiteY2"/>
                </a:cxn>
                <a:cxn ang="0">
                  <a:pos x="connsiteX3" y="connsiteY3"/>
                </a:cxn>
              </a:cxnLst>
              <a:rect l="l" t="t" r="r" b="b"/>
              <a:pathLst>
                <a:path w="1298712" h="649356">
                  <a:moveTo>
                    <a:pt x="649356" y="0"/>
                  </a:moveTo>
                  <a:cubicBezTo>
                    <a:pt x="1007985" y="0"/>
                    <a:pt x="1298712" y="290727"/>
                    <a:pt x="1298712" y="649356"/>
                  </a:cubicBezTo>
                  <a:lnTo>
                    <a:pt x="0" y="649356"/>
                  </a:lnTo>
                  <a:cubicBezTo>
                    <a:pt x="0" y="290727"/>
                    <a:pt x="290727" y="0"/>
                    <a:pt x="649356" y="0"/>
                  </a:cubicBezTo>
                  <a:close/>
                </a:path>
              </a:pathLst>
            </a:custGeom>
            <a:no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3200"/>
            </a:p>
          </p:txBody>
        </p:sp>
        <p:sp>
          <p:nvSpPr>
            <p:cNvPr id="46" name="TextBox 18">
              <a:extLst>
                <a:ext uri="{FF2B5EF4-FFF2-40B4-BE49-F238E27FC236}">
                  <a16:creationId xmlns:a16="http://schemas.microsoft.com/office/drawing/2014/main" id="{6DFF764F-AEF8-DA09-7DBC-9A7219188D71}"/>
                </a:ext>
              </a:extLst>
            </p:cNvPr>
            <p:cNvSpPr txBox="1">
              <a:spLocks noChangeArrowheads="1"/>
            </p:cNvSpPr>
            <p:nvPr/>
          </p:nvSpPr>
          <p:spPr bwMode="auto">
            <a:xfrm>
              <a:off x="9686566" y="3459121"/>
              <a:ext cx="2105351" cy="1489263"/>
            </a:xfrm>
            <a:prstGeom prst="rect">
              <a:avLst/>
            </a:prstGeom>
          </p:spPr>
          <p:txBody>
            <a:bodyPr rot="0" vert="horz" wrap="square" lIns="0" tIns="45720" rIns="0" bIns="45720" anchor="b" anchorCtr="0" upright="1">
              <a:noAutofit/>
            </a:bodyPr>
            <a:lstStyle/>
            <a:p>
              <a:pPr algn="ctr" rtl="1">
                <a:lnSpc>
                  <a:spcPct val="115000"/>
                </a:lnSpc>
              </a:pPr>
              <a:r>
                <a:rPr lang="ar-SA" sz="32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تعزيز التعاون الدولي</a:t>
              </a:r>
              <a:endParaRPr lang="en-US"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pic>
          <p:nvPicPr>
            <p:cNvPr id="37" name="رسم 18" descr="الاجتماع">
              <a:extLst>
                <a:ext uri="{FF2B5EF4-FFF2-40B4-BE49-F238E27FC236}">
                  <a16:creationId xmlns:a16="http://schemas.microsoft.com/office/drawing/2014/main" id="{2C6311D3-7377-4A25-16DD-31216C1EFE89}"/>
                </a:ext>
              </a:extLst>
            </p:cNvPr>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0136818" y="2483460"/>
              <a:ext cx="1076103" cy="1075800"/>
            </a:xfrm>
            <a:prstGeom prst="rect">
              <a:avLst/>
            </a:prstGeom>
          </p:spPr>
        </p:pic>
      </p:grpSp>
      <p:grpSp>
        <p:nvGrpSpPr>
          <p:cNvPr id="53" name="Group 52">
            <a:extLst>
              <a:ext uri="{FF2B5EF4-FFF2-40B4-BE49-F238E27FC236}">
                <a16:creationId xmlns:a16="http://schemas.microsoft.com/office/drawing/2014/main" id="{FC313CBC-D34E-73E9-DA88-3794BD588732}"/>
              </a:ext>
            </a:extLst>
          </p:cNvPr>
          <p:cNvGrpSpPr/>
          <p:nvPr/>
        </p:nvGrpSpPr>
        <p:grpSpPr>
          <a:xfrm>
            <a:off x="4947391" y="2386164"/>
            <a:ext cx="2311062" cy="2520515"/>
            <a:chOff x="4947391" y="2386164"/>
            <a:chExt cx="2311062" cy="2520515"/>
          </a:xfrm>
        </p:grpSpPr>
        <p:sp>
          <p:nvSpPr>
            <p:cNvPr id="44" name="Freeform: Shape 43">
              <a:extLst>
                <a:ext uri="{FF2B5EF4-FFF2-40B4-BE49-F238E27FC236}">
                  <a16:creationId xmlns:a16="http://schemas.microsoft.com/office/drawing/2014/main" id="{34A0FCC4-55BB-1B1D-75F8-426DEBFED170}"/>
                </a:ext>
              </a:extLst>
            </p:cNvPr>
            <p:cNvSpPr/>
            <p:nvPr/>
          </p:nvSpPr>
          <p:spPr>
            <a:xfrm>
              <a:off x="4947391" y="2386164"/>
              <a:ext cx="2311062" cy="1155206"/>
            </a:xfrm>
            <a:custGeom>
              <a:avLst/>
              <a:gdLst>
                <a:gd name="connsiteX0" fmla="*/ 649356 w 1298712"/>
                <a:gd name="connsiteY0" fmla="*/ 0 h 649356"/>
                <a:gd name="connsiteX1" fmla="*/ 1298712 w 1298712"/>
                <a:gd name="connsiteY1" fmla="*/ 649356 h 649356"/>
                <a:gd name="connsiteX2" fmla="*/ 0 w 1298712"/>
                <a:gd name="connsiteY2" fmla="*/ 649356 h 649356"/>
                <a:gd name="connsiteX3" fmla="*/ 649356 w 1298712"/>
                <a:gd name="connsiteY3" fmla="*/ 0 h 649356"/>
              </a:gdLst>
              <a:ahLst/>
              <a:cxnLst>
                <a:cxn ang="0">
                  <a:pos x="connsiteX0" y="connsiteY0"/>
                </a:cxn>
                <a:cxn ang="0">
                  <a:pos x="connsiteX1" y="connsiteY1"/>
                </a:cxn>
                <a:cxn ang="0">
                  <a:pos x="connsiteX2" y="connsiteY2"/>
                </a:cxn>
                <a:cxn ang="0">
                  <a:pos x="connsiteX3" y="connsiteY3"/>
                </a:cxn>
              </a:cxnLst>
              <a:rect l="l" t="t" r="r" b="b"/>
              <a:pathLst>
                <a:path w="1298712" h="649356">
                  <a:moveTo>
                    <a:pt x="649356" y="0"/>
                  </a:moveTo>
                  <a:cubicBezTo>
                    <a:pt x="1007985" y="0"/>
                    <a:pt x="1298712" y="290727"/>
                    <a:pt x="1298712" y="649356"/>
                  </a:cubicBezTo>
                  <a:lnTo>
                    <a:pt x="0" y="649356"/>
                  </a:lnTo>
                  <a:cubicBezTo>
                    <a:pt x="0" y="290727"/>
                    <a:pt x="290727" y="0"/>
                    <a:pt x="649356" y="0"/>
                  </a:cubicBezTo>
                  <a:close/>
                </a:path>
              </a:pathLst>
            </a:custGeom>
            <a:noFill/>
            <a:ln>
              <a:solidFill>
                <a:srgbClr val="BFBFBF"/>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3200"/>
            </a:p>
          </p:txBody>
        </p:sp>
        <p:sp>
          <p:nvSpPr>
            <p:cNvPr id="47" name="TextBox 18">
              <a:extLst>
                <a:ext uri="{FF2B5EF4-FFF2-40B4-BE49-F238E27FC236}">
                  <a16:creationId xmlns:a16="http://schemas.microsoft.com/office/drawing/2014/main" id="{CD2FDA93-5856-707D-0BF8-4B8E4E0ABACA}"/>
                </a:ext>
              </a:extLst>
            </p:cNvPr>
            <p:cNvSpPr txBox="1">
              <a:spLocks noChangeArrowheads="1"/>
            </p:cNvSpPr>
            <p:nvPr/>
          </p:nvSpPr>
          <p:spPr bwMode="auto">
            <a:xfrm>
              <a:off x="5064444" y="3559559"/>
              <a:ext cx="1838415" cy="1347120"/>
            </a:xfrm>
            <a:prstGeom prst="rect">
              <a:avLst/>
            </a:prstGeom>
          </p:spPr>
          <p:txBody>
            <a:bodyPr rot="0" vert="horz" wrap="square" lIns="0" tIns="45720" rIns="0" bIns="45720" anchor="b" anchorCtr="0" upright="1">
              <a:noAutofit/>
            </a:bodyPr>
            <a:lstStyle/>
            <a:p>
              <a:pPr algn="ctr" rtl="1">
                <a:lnSpc>
                  <a:spcPct val="115000"/>
                </a:lnSpc>
              </a:pPr>
              <a:r>
                <a:rPr lang="ar-SA"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توفير التدريب المستمر</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pic>
          <p:nvPicPr>
            <p:cNvPr id="38" name="Graphic 19" descr="Classroom with solid fill">
              <a:extLst>
                <a:ext uri="{FF2B5EF4-FFF2-40B4-BE49-F238E27FC236}">
                  <a16:creationId xmlns:a16="http://schemas.microsoft.com/office/drawing/2014/main" id="{27BF3458-005B-B07A-D2D8-A98E838AAE2A}"/>
                </a:ext>
              </a:extLst>
            </p:cNvPr>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5559549" y="2509935"/>
              <a:ext cx="1047721" cy="1047426"/>
            </a:xfrm>
            <a:prstGeom prst="rect">
              <a:avLst/>
            </a:prstGeom>
          </p:spPr>
        </p:pic>
      </p:grpSp>
      <p:grpSp>
        <p:nvGrpSpPr>
          <p:cNvPr id="55" name="Group 54">
            <a:extLst>
              <a:ext uri="{FF2B5EF4-FFF2-40B4-BE49-F238E27FC236}">
                <a16:creationId xmlns:a16="http://schemas.microsoft.com/office/drawing/2014/main" id="{2BA1CFD6-E624-563B-31E6-6B3324FD12FD}"/>
              </a:ext>
            </a:extLst>
          </p:cNvPr>
          <p:cNvGrpSpPr/>
          <p:nvPr/>
        </p:nvGrpSpPr>
        <p:grpSpPr>
          <a:xfrm>
            <a:off x="311425" y="2386164"/>
            <a:ext cx="2324903" cy="2681137"/>
            <a:chOff x="311425" y="2386164"/>
            <a:chExt cx="2324903" cy="2681137"/>
          </a:xfrm>
        </p:grpSpPr>
        <p:sp>
          <p:nvSpPr>
            <p:cNvPr id="45" name="Freeform: Shape 44">
              <a:extLst>
                <a:ext uri="{FF2B5EF4-FFF2-40B4-BE49-F238E27FC236}">
                  <a16:creationId xmlns:a16="http://schemas.microsoft.com/office/drawing/2014/main" id="{D803F184-86AC-6C3B-F3A0-DA0B2888F5CB}"/>
                </a:ext>
              </a:extLst>
            </p:cNvPr>
            <p:cNvSpPr/>
            <p:nvPr/>
          </p:nvSpPr>
          <p:spPr>
            <a:xfrm>
              <a:off x="325266" y="2386164"/>
              <a:ext cx="2311062" cy="1155206"/>
            </a:xfrm>
            <a:custGeom>
              <a:avLst/>
              <a:gdLst>
                <a:gd name="connsiteX0" fmla="*/ 649356 w 1298712"/>
                <a:gd name="connsiteY0" fmla="*/ 0 h 649356"/>
                <a:gd name="connsiteX1" fmla="*/ 1298712 w 1298712"/>
                <a:gd name="connsiteY1" fmla="*/ 649356 h 649356"/>
                <a:gd name="connsiteX2" fmla="*/ 0 w 1298712"/>
                <a:gd name="connsiteY2" fmla="*/ 649356 h 649356"/>
                <a:gd name="connsiteX3" fmla="*/ 649356 w 1298712"/>
                <a:gd name="connsiteY3" fmla="*/ 0 h 649356"/>
              </a:gdLst>
              <a:ahLst/>
              <a:cxnLst>
                <a:cxn ang="0">
                  <a:pos x="connsiteX0" y="connsiteY0"/>
                </a:cxn>
                <a:cxn ang="0">
                  <a:pos x="connsiteX1" y="connsiteY1"/>
                </a:cxn>
                <a:cxn ang="0">
                  <a:pos x="connsiteX2" y="connsiteY2"/>
                </a:cxn>
                <a:cxn ang="0">
                  <a:pos x="connsiteX3" y="connsiteY3"/>
                </a:cxn>
              </a:cxnLst>
              <a:rect l="l" t="t" r="r" b="b"/>
              <a:pathLst>
                <a:path w="1298712" h="649356">
                  <a:moveTo>
                    <a:pt x="649356" y="0"/>
                  </a:moveTo>
                  <a:cubicBezTo>
                    <a:pt x="1007985" y="0"/>
                    <a:pt x="1298712" y="290727"/>
                    <a:pt x="1298712" y="649356"/>
                  </a:cubicBezTo>
                  <a:lnTo>
                    <a:pt x="0" y="649356"/>
                  </a:lnTo>
                  <a:cubicBezTo>
                    <a:pt x="0" y="290727"/>
                    <a:pt x="290727" y="0"/>
                    <a:pt x="649356" y="0"/>
                  </a:cubicBezTo>
                  <a:close/>
                </a:path>
              </a:pathLst>
            </a:custGeom>
            <a:no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3200"/>
            </a:p>
          </p:txBody>
        </p:sp>
        <p:sp>
          <p:nvSpPr>
            <p:cNvPr id="48" name="TextBox 18">
              <a:extLst>
                <a:ext uri="{FF2B5EF4-FFF2-40B4-BE49-F238E27FC236}">
                  <a16:creationId xmlns:a16="http://schemas.microsoft.com/office/drawing/2014/main" id="{F10A766F-52D5-CB67-3C06-60861F2EF139}"/>
                </a:ext>
              </a:extLst>
            </p:cNvPr>
            <p:cNvSpPr txBox="1">
              <a:spLocks noChangeArrowheads="1"/>
            </p:cNvSpPr>
            <p:nvPr/>
          </p:nvSpPr>
          <p:spPr bwMode="auto">
            <a:xfrm>
              <a:off x="311425" y="3440820"/>
              <a:ext cx="2234308" cy="1626481"/>
            </a:xfrm>
            <a:prstGeom prst="rect">
              <a:avLst/>
            </a:prstGeom>
          </p:spPr>
          <p:txBody>
            <a:bodyPr rot="0" vert="horz" wrap="square" lIns="0" tIns="45720" rIns="0" bIns="45720" anchor="b" anchorCtr="0" upright="1">
              <a:noAutofit/>
            </a:bodyPr>
            <a:lstStyle/>
            <a:p>
              <a:pPr algn="ctr" rtl="1">
                <a:lnSpc>
                  <a:spcPct val="115000"/>
                </a:lnSpc>
              </a:pPr>
              <a:r>
                <a:rPr lang="ar-SA"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زيادة الوعي والشفافية</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pic>
          <p:nvPicPr>
            <p:cNvPr id="39" name="Graphic 31" descr="Questions with solid fill">
              <a:extLst>
                <a:ext uri="{FF2B5EF4-FFF2-40B4-BE49-F238E27FC236}">
                  <a16:creationId xmlns:a16="http://schemas.microsoft.com/office/drawing/2014/main" id="{09571253-67B0-C2E3-C708-67A5CA8EEFD6}"/>
                </a:ext>
              </a:extLst>
            </p:cNvPr>
            <p:cNvPicPr>
              <a:picLocks noChangeAspect="1"/>
            </p:cNvPicPr>
            <p:nvPr/>
          </p:nvPicPr>
          <p:blipFill>
            <a:blip r:embed="rId10" cstate="print">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968525" y="2494260"/>
              <a:ext cx="1078291" cy="1077988"/>
            </a:xfrm>
            <a:prstGeom prst="rect">
              <a:avLst/>
            </a:prstGeom>
          </p:spPr>
        </p:pic>
      </p:grpSp>
      <p:grpSp>
        <p:nvGrpSpPr>
          <p:cNvPr id="54" name="Group 53">
            <a:extLst>
              <a:ext uri="{FF2B5EF4-FFF2-40B4-BE49-F238E27FC236}">
                <a16:creationId xmlns:a16="http://schemas.microsoft.com/office/drawing/2014/main" id="{13E177E8-0A62-0604-8926-860CB99621D5}"/>
              </a:ext>
            </a:extLst>
          </p:cNvPr>
          <p:cNvGrpSpPr/>
          <p:nvPr/>
        </p:nvGrpSpPr>
        <p:grpSpPr>
          <a:xfrm>
            <a:off x="2636329" y="1960565"/>
            <a:ext cx="2311062" cy="2736011"/>
            <a:chOff x="2636329" y="1960565"/>
            <a:chExt cx="2311062" cy="2736011"/>
          </a:xfrm>
        </p:grpSpPr>
        <p:sp>
          <p:nvSpPr>
            <p:cNvPr id="43" name="Freeform: Shape 42">
              <a:extLst>
                <a:ext uri="{FF2B5EF4-FFF2-40B4-BE49-F238E27FC236}">
                  <a16:creationId xmlns:a16="http://schemas.microsoft.com/office/drawing/2014/main" id="{9C84B32F-1795-30F4-6FC2-67989B2906DE}"/>
                </a:ext>
              </a:extLst>
            </p:cNvPr>
            <p:cNvSpPr/>
            <p:nvPr/>
          </p:nvSpPr>
          <p:spPr>
            <a:xfrm>
              <a:off x="2636329" y="3541370"/>
              <a:ext cx="2311062" cy="1155206"/>
            </a:xfrm>
            <a:custGeom>
              <a:avLst/>
              <a:gdLst>
                <a:gd name="connsiteX0" fmla="*/ 0 w 1298712"/>
                <a:gd name="connsiteY0" fmla="*/ 0 h 649356"/>
                <a:gd name="connsiteX1" fmla="*/ 1298712 w 1298712"/>
                <a:gd name="connsiteY1" fmla="*/ 0 h 649356"/>
                <a:gd name="connsiteX2" fmla="*/ 649356 w 1298712"/>
                <a:gd name="connsiteY2" fmla="*/ 649356 h 649356"/>
                <a:gd name="connsiteX3" fmla="*/ 0 w 1298712"/>
                <a:gd name="connsiteY3" fmla="*/ 0 h 649356"/>
              </a:gdLst>
              <a:ahLst/>
              <a:cxnLst>
                <a:cxn ang="0">
                  <a:pos x="connsiteX0" y="connsiteY0"/>
                </a:cxn>
                <a:cxn ang="0">
                  <a:pos x="connsiteX1" y="connsiteY1"/>
                </a:cxn>
                <a:cxn ang="0">
                  <a:pos x="connsiteX2" y="connsiteY2"/>
                </a:cxn>
                <a:cxn ang="0">
                  <a:pos x="connsiteX3" y="connsiteY3"/>
                </a:cxn>
              </a:cxnLst>
              <a:rect l="l" t="t" r="r" b="b"/>
              <a:pathLst>
                <a:path w="1298712" h="649356">
                  <a:moveTo>
                    <a:pt x="0" y="0"/>
                  </a:moveTo>
                  <a:lnTo>
                    <a:pt x="1298712" y="0"/>
                  </a:lnTo>
                  <a:cubicBezTo>
                    <a:pt x="1298712" y="358629"/>
                    <a:pt x="1007985" y="649356"/>
                    <a:pt x="649356" y="649356"/>
                  </a:cubicBezTo>
                  <a:cubicBezTo>
                    <a:pt x="290727" y="649356"/>
                    <a:pt x="0" y="358629"/>
                    <a:pt x="0" y="0"/>
                  </a:cubicBezTo>
                  <a:close/>
                </a:path>
              </a:pathLst>
            </a:custGeom>
            <a:noFill/>
            <a:ln>
              <a:solidFill>
                <a:srgbClr val="A0C9CA"/>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3200"/>
            </a:p>
          </p:txBody>
        </p:sp>
        <p:sp>
          <p:nvSpPr>
            <p:cNvPr id="50" name="TextBox 18">
              <a:extLst>
                <a:ext uri="{FF2B5EF4-FFF2-40B4-BE49-F238E27FC236}">
                  <a16:creationId xmlns:a16="http://schemas.microsoft.com/office/drawing/2014/main" id="{71167582-598D-180D-D9BE-8509A60164BA}"/>
                </a:ext>
              </a:extLst>
            </p:cNvPr>
            <p:cNvSpPr txBox="1">
              <a:spLocks noChangeArrowheads="1"/>
            </p:cNvSpPr>
            <p:nvPr/>
          </p:nvSpPr>
          <p:spPr bwMode="auto">
            <a:xfrm>
              <a:off x="2964384" y="1960565"/>
              <a:ext cx="1683345" cy="1414955"/>
            </a:xfrm>
            <a:prstGeom prst="rect">
              <a:avLst/>
            </a:prstGeom>
          </p:spPr>
          <p:txBody>
            <a:bodyPr rot="0" vert="horz" wrap="square" lIns="0" tIns="45720" rIns="0" bIns="45720" anchor="b" anchorCtr="0" upright="1">
              <a:noAutofit/>
            </a:bodyPr>
            <a:lstStyle/>
            <a:p>
              <a:pPr algn="ctr" rtl="0">
                <a:lnSpc>
                  <a:spcPct val="115000"/>
                </a:lnSpc>
              </a:pPr>
              <a:r>
                <a:rPr lang="ar-SA"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تعزيز الاستقلالية</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pic>
          <p:nvPicPr>
            <p:cNvPr id="40" name="Graphic 21" descr="Group brainstorm with solid fill">
              <a:extLst>
                <a:ext uri="{FF2B5EF4-FFF2-40B4-BE49-F238E27FC236}">
                  <a16:creationId xmlns:a16="http://schemas.microsoft.com/office/drawing/2014/main" id="{9DD74267-FF67-ADA4-CEC9-6FCC06D063E1}"/>
                </a:ext>
              </a:extLst>
            </p:cNvPr>
            <p:cNvPicPr/>
            <p:nvPr/>
          </p:nvPicPr>
          <p:blipFill>
            <a:blip r:embed="rId12" cstate="print">
              <a:extLst>
                <a:ext uri="{28A0092B-C50C-407E-A947-70E740481C1C}">
                  <a14:useLocalDpi xmlns:a14="http://schemas.microsoft.com/office/drawing/2010/main" val="0"/>
                </a:ext>
                <a:ext uri="{96DAC541-7B7A-43D3-8B79-37D633B846F1}">
                  <asvg:svgBlip xmlns:asvg="http://schemas.microsoft.com/office/drawing/2016/SVG/main" r:embed="rId13"/>
                </a:ext>
              </a:extLst>
            </a:blip>
            <a:stretch>
              <a:fillRect/>
            </a:stretch>
          </p:blipFill>
          <p:spPr>
            <a:xfrm>
              <a:off x="3285042" y="3550813"/>
              <a:ext cx="1099707" cy="1026234"/>
            </a:xfrm>
            <a:prstGeom prst="rect">
              <a:avLst/>
            </a:prstGeom>
          </p:spPr>
        </p:pic>
      </p:grpSp>
    </p:spTree>
    <p:extLst>
      <p:ext uri="{BB962C8B-B14F-4D97-AF65-F5344CB8AC3E}">
        <p14:creationId xmlns:p14="http://schemas.microsoft.com/office/powerpoint/2010/main" val="4247140974"/>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0"/>
                                  </p:stCondLst>
                                  <p:childTnLst>
                                    <p:set>
                                      <p:cBhvr>
                                        <p:cTn id="6" dur="1" fill="hold">
                                          <p:stCondLst>
                                            <p:cond delay="0"/>
                                          </p:stCondLst>
                                        </p:cTn>
                                        <p:tgtEl>
                                          <p:spTgt spid="51"/>
                                        </p:tgtEl>
                                        <p:attrNameLst>
                                          <p:attrName>style.visibility</p:attrName>
                                        </p:attrNameLst>
                                      </p:cBhvr>
                                      <p:to>
                                        <p:strVal val="visible"/>
                                      </p:to>
                                    </p:set>
                                    <p:anim calcmode="lin" valueType="num">
                                      <p:cBhvr additive="base">
                                        <p:cTn id="7" dur="500" fill="hold"/>
                                        <p:tgtEl>
                                          <p:spTgt spid="51"/>
                                        </p:tgtEl>
                                        <p:attrNameLst>
                                          <p:attrName>ppt_x</p:attrName>
                                        </p:attrNameLst>
                                      </p:cBhvr>
                                      <p:tavLst>
                                        <p:tav tm="0">
                                          <p:val>
                                            <p:strVal val="#ppt_x"/>
                                          </p:val>
                                        </p:tav>
                                        <p:tav tm="100000">
                                          <p:val>
                                            <p:strVal val="#ppt_x"/>
                                          </p:val>
                                        </p:tav>
                                      </p:tavLst>
                                    </p:anim>
                                    <p:anim calcmode="lin" valueType="num">
                                      <p:cBhvr additive="base">
                                        <p:cTn id="8" dur="500" fill="hold"/>
                                        <p:tgtEl>
                                          <p:spTgt spid="51"/>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52"/>
                                        </p:tgtEl>
                                        <p:attrNameLst>
                                          <p:attrName>style.visibility</p:attrName>
                                        </p:attrNameLst>
                                      </p:cBhvr>
                                      <p:to>
                                        <p:strVal val="visible"/>
                                      </p:to>
                                    </p:set>
                                    <p:anim calcmode="lin" valueType="num">
                                      <p:cBhvr additive="base">
                                        <p:cTn id="13" dur="500" fill="hold"/>
                                        <p:tgtEl>
                                          <p:spTgt spid="52"/>
                                        </p:tgtEl>
                                        <p:attrNameLst>
                                          <p:attrName>ppt_x</p:attrName>
                                        </p:attrNameLst>
                                      </p:cBhvr>
                                      <p:tavLst>
                                        <p:tav tm="0">
                                          <p:val>
                                            <p:strVal val="#ppt_x"/>
                                          </p:val>
                                        </p:tav>
                                        <p:tav tm="100000">
                                          <p:val>
                                            <p:strVal val="#ppt_x"/>
                                          </p:val>
                                        </p:tav>
                                      </p:tavLst>
                                    </p:anim>
                                    <p:anim calcmode="lin" valueType="num">
                                      <p:cBhvr additive="base">
                                        <p:cTn id="14" dur="500" fill="hold"/>
                                        <p:tgtEl>
                                          <p:spTgt spid="5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1" fill="hold" nodeType="clickEffect">
                                  <p:stCondLst>
                                    <p:cond delay="0"/>
                                  </p:stCondLst>
                                  <p:childTnLst>
                                    <p:set>
                                      <p:cBhvr>
                                        <p:cTn id="18" dur="1" fill="hold">
                                          <p:stCondLst>
                                            <p:cond delay="0"/>
                                          </p:stCondLst>
                                        </p:cTn>
                                        <p:tgtEl>
                                          <p:spTgt spid="53"/>
                                        </p:tgtEl>
                                        <p:attrNameLst>
                                          <p:attrName>style.visibility</p:attrName>
                                        </p:attrNameLst>
                                      </p:cBhvr>
                                      <p:to>
                                        <p:strVal val="visible"/>
                                      </p:to>
                                    </p:set>
                                    <p:anim calcmode="lin" valueType="num">
                                      <p:cBhvr additive="base">
                                        <p:cTn id="19" dur="500" fill="hold"/>
                                        <p:tgtEl>
                                          <p:spTgt spid="53"/>
                                        </p:tgtEl>
                                        <p:attrNameLst>
                                          <p:attrName>ppt_x</p:attrName>
                                        </p:attrNameLst>
                                      </p:cBhvr>
                                      <p:tavLst>
                                        <p:tav tm="0">
                                          <p:val>
                                            <p:strVal val="#ppt_x"/>
                                          </p:val>
                                        </p:tav>
                                        <p:tav tm="100000">
                                          <p:val>
                                            <p:strVal val="#ppt_x"/>
                                          </p:val>
                                        </p:tav>
                                      </p:tavLst>
                                    </p:anim>
                                    <p:anim calcmode="lin" valueType="num">
                                      <p:cBhvr additive="base">
                                        <p:cTn id="20" dur="500" fill="hold"/>
                                        <p:tgtEl>
                                          <p:spTgt spid="53"/>
                                        </p:tgtEl>
                                        <p:attrNameLst>
                                          <p:attrName>ppt_y</p:attrName>
                                        </p:attrNameLst>
                                      </p:cBhvr>
                                      <p:tavLst>
                                        <p:tav tm="0">
                                          <p:val>
                                            <p:strVal val="0-#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54"/>
                                        </p:tgtEl>
                                        <p:attrNameLst>
                                          <p:attrName>style.visibility</p:attrName>
                                        </p:attrNameLst>
                                      </p:cBhvr>
                                      <p:to>
                                        <p:strVal val="visible"/>
                                      </p:to>
                                    </p:set>
                                    <p:anim calcmode="lin" valueType="num">
                                      <p:cBhvr additive="base">
                                        <p:cTn id="25" dur="500" fill="hold"/>
                                        <p:tgtEl>
                                          <p:spTgt spid="54"/>
                                        </p:tgtEl>
                                        <p:attrNameLst>
                                          <p:attrName>ppt_x</p:attrName>
                                        </p:attrNameLst>
                                      </p:cBhvr>
                                      <p:tavLst>
                                        <p:tav tm="0">
                                          <p:val>
                                            <p:strVal val="#ppt_x"/>
                                          </p:val>
                                        </p:tav>
                                        <p:tav tm="100000">
                                          <p:val>
                                            <p:strVal val="#ppt_x"/>
                                          </p:val>
                                        </p:tav>
                                      </p:tavLst>
                                    </p:anim>
                                    <p:anim calcmode="lin" valueType="num">
                                      <p:cBhvr additive="base">
                                        <p:cTn id="26" dur="500" fill="hold"/>
                                        <p:tgtEl>
                                          <p:spTgt spid="54"/>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1" fill="hold" nodeType="clickEffect">
                                  <p:stCondLst>
                                    <p:cond delay="0"/>
                                  </p:stCondLst>
                                  <p:childTnLst>
                                    <p:set>
                                      <p:cBhvr>
                                        <p:cTn id="30" dur="1" fill="hold">
                                          <p:stCondLst>
                                            <p:cond delay="0"/>
                                          </p:stCondLst>
                                        </p:cTn>
                                        <p:tgtEl>
                                          <p:spTgt spid="55"/>
                                        </p:tgtEl>
                                        <p:attrNameLst>
                                          <p:attrName>style.visibility</p:attrName>
                                        </p:attrNameLst>
                                      </p:cBhvr>
                                      <p:to>
                                        <p:strVal val="visible"/>
                                      </p:to>
                                    </p:set>
                                    <p:anim calcmode="lin" valueType="num">
                                      <p:cBhvr additive="base">
                                        <p:cTn id="31" dur="500" fill="hold"/>
                                        <p:tgtEl>
                                          <p:spTgt spid="55"/>
                                        </p:tgtEl>
                                        <p:attrNameLst>
                                          <p:attrName>ppt_x</p:attrName>
                                        </p:attrNameLst>
                                      </p:cBhvr>
                                      <p:tavLst>
                                        <p:tav tm="0">
                                          <p:val>
                                            <p:strVal val="#ppt_x"/>
                                          </p:val>
                                        </p:tav>
                                        <p:tav tm="100000">
                                          <p:val>
                                            <p:strVal val="#ppt_x"/>
                                          </p:val>
                                        </p:tav>
                                      </p:tavLst>
                                    </p:anim>
                                    <p:anim calcmode="lin" valueType="num">
                                      <p:cBhvr additive="base">
                                        <p:cTn id="32" dur="500" fill="hold"/>
                                        <p:tgtEl>
                                          <p:spTgt spid="55"/>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F3C4CBF-76B7-96DC-95A9-DDABF171BE5D}"/>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E7F26192-8171-CFC9-4FB1-5527368F6FCF}"/>
              </a:ext>
            </a:extLst>
          </p:cNvPr>
          <p:cNvSpPr txBox="1"/>
          <p:nvPr/>
        </p:nvSpPr>
        <p:spPr>
          <a:xfrm>
            <a:off x="1638300" y="-124185"/>
            <a:ext cx="8915400" cy="646331"/>
          </a:xfrm>
          <a:prstGeom prst="rect">
            <a:avLst/>
          </a:prstGeom>
          <a:noFill/>
        </p:spPr>
        <p:txBody>
          <a:bodyPr wrap="square">
            <a:spAutoFit/>
          </a:bodyPr>
          <a:lstStyle/>
          <a:p>
            <a:pPr algn="ctr" rtl="1"/>
            <a:r>
              <a:rPr lang="ar-EG" sz="3600" b="1" dirty="0">
                <a:solidFill>
                  <a:schemeClr val="bg1"/>
                </a:solidFill>
                <a:latin typeface="Adobe Arabic" panose="02040503050201020203" pitchFamily="18" charset="-78"/>
                <a:cs typeface="Adobe Arabic" panose="02040503050201020203" pitchFamily="18" charset="-78"/>
              </a:rPr>
              <a:t>إعداد خطة مراجعة خارجية لمؤسسة افتراضية</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6F6E1EBB-D560-A98E-77B2-77C75AB4A41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pic>
        <p:nvPicPr>
          <p:cNvPr id="3" name="Picture 2">
            <a:extLst>
              <a:ext uri="{FF2B5EF4-FFF2-40B4-BE49-F238E27FC236}">
                <a16:creationId xmlns:a16="http://schemas.microsoft.com/office/drawing/2014/main" id="{A65431C1-F409-87EE-EA13-684B903ECED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57200" y="1409700"/>
            <a:ext cx="4762500" cy="4762500"/>
          </a:xfrm>
          <a:prstGeom prst="rect">
            <a:avLst/>
          </a:prstGeom>
        </p:spPr>
      </p:pic>
      <p:sp>
        <p:nvSpPr>
          <p:cNvPr id="5" name="TextBox 4">
            <a:extLst>
              <a:ext uri="{FF2B5EF4-FFF2-40B4-BE49-F238E27FC236}">
                <a16:creationId xmlns:a16="http://schemas.microsoft.com/office/drawing/2014/main" id="{05EB5EDF-5625-7F6F-9F62-BA6D16891503}"/>
              </a:ext>
            </a:extLst>
          </p:cNvPr>
          <p:cNvSpPr txBox="1"/>
          <p:nvPr/>
        </p:nvSpPr>
        <p:spPr>
          <a:xfrm>
            <a:off x="5534889" y="1267182"/>
            <a:ext cx="6105524" cy="5047536"/>
          </a:xfrm>
          <a:prstGeom prst="rect">
            <a:avLst/>
          </a:prstGeom>
          <a:noFill/>
        </p:spPr>
        <p:txBody>
          <a:bodyPr wrap="square">
            <a:spAutoFit/>
          </a:bodyPr>
          <a:lstStyle/>
          <a:p>
            <a:pPr algn="just" rtl="1">
              <a:lnSpc>
                <a:spcPct val="115000"/>
              </a:lnSpc>
            </a:pPr>
            <a:r>
              <a:rPr lang="ar-SA" sz="2800" dirty="0">
                <a:solidFill>
                  <a:srgbClr val="168489"/>
                </a:solidFill>
                <a:effectLst/>
                <a:latin typeface="Times New Roman" panose="02020603050405020304" pitchFamily="18" charset="0"/>
                <a:ea typeface="Calibri" panose="020F0502020204030204" pitchFamily="34" charset="0"/>
                <a:cs typeface="Sakkal Majalla" panose="02000000000000000000" pitchFamily="2" charset="-78"/>
              </a:rPr>
              <a:t>معلومات المؤسسة الافتراضية:</a:t>
            </a:r>
            <a:endParaRPr lang="en-US" sz="2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algn="just" rtl="1">
              <a:lnSpc>
                <a:spcPct val="115000"/>
              </a:lnSpc>
            </a:pPr>
            <a:r>
              <a:rPr lang="ar-SA" sz="2800" dirty="0">
                <a:solidFill>
                  <a:srgbClr val="168489"/>
                </a:solidFill>
                <a:effectLst/>
                <a:latin typeface="Times New Roman" panose="02020603050405020304" pitchFamily="18" charset="0"/>
                <a:ea typeface="Calibri" panose="020F0502020204030204" pitchFamily="34" charset="0"/>
                <a:cs typeface="Sakkal Majalla" panose="02000000000000000000" pitchFamily="2" charset="-78"/>
              </a:rPr>
              <a:t>- اسم المؤسسة: </a:t>
            </a:r>
            <a:r>
              <a:rPr lang="ar-SA" sz="2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rPr>
              <a:t>شركة النجاح للتجارة المحدودة.  </a:t>
            </a:r>
            <a:endParaRPr lang="en-US" sz="2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algn="just" rtl="1">
              <a:lnSpc>
                <a:spcPct val="115000"/>
              </a:lnSpc>
            </a:pPr>
            <a:r>
              <a:rPr lang="ar-SA" sz="2800" dirty="0">
                <a:solidFill>
                  <a:srgbClr val="168489"/>
                </a:solidFill>
                <a:latin typeface="Times New Roman" panose="02020603050405020304" pitchFamily="18" charset="0"/>
                <a:cs typeface="Sakkal Majalla" panose="02000000000000000000" pitchFamily="2" charset="-78"/>
              </a:rPr>
              <a:t>- النشاط الأساسي: </a:t>
            </a:r>
            <a:r>
              <a:rPr lang="ar-SA" sz="2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rPr>
              <a:t>تجارة التجزئة (بيع المنتجات الغذائية والاستهلاكية).  </a:t>
            </a:r>
            <a:endParaRPr lang="en-US" sz="2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algn="just" rtl="1">
              <a:lnSpc>
                <a:spcPct val="115000"/>
              </a:lnSpc>
            </a:pPr>
            <a:r>
              <a:rPr lang="ar-SA" sz="2800" dirty="0">
                <a:solidFill>
                  <a:srgbClr val="168489"/>
                </a:solidFill>
                <a:latin typeface="Times New Roman" panose="02020603050405020304" pitchFamily="18" charset="0"/>
                <a:cs typeface="Sakkal Majalla" panose="02000000000000000000" pitchFamily="2" charset="-78"/>
              </a:rPr>
              <a:t>- السنة المالية: </a:t>
            </a:r>
            <a:r>
              <a:rPr lang="ar-SA" sz="2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rPr>
              <a:t>1 يناير 2024 إلى 31 ديسمبر 2024.  </a:t>
            </a:r>
            <a:endParaRPr lang="en-US" sz="2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algn="just" rtl="1">
              <a:lnSpc>
                <a:spcPct val="115000"/>
              </a:lnSpc>
            </a:pPr>
            <a:r>
              <a:rPr lang="ar-SA" sz="2800" dirty="0">
                <a:solidFill>
                  <a:srgbClr val="168489"/>
                </a:solidFill>
                <a:latin typeface="Times New Roman" panose="02020603050405020304" pitchFamily="18" charset="0"/>
                <a:cs typeface="Sakkal Majalla" panose="02000000000000000000" pitchFamily="2" charset="-78"/>
              </a:rPr>
              <a:t>- الإيرادات السنوية: </a:t>
            </a:r>
            <a:r>
              <a:rPr lang="ar-SA" sz="2800" dirty="0">
                <a:solidFill>
                  <a:srgbClr val="000000"/>
                </a:solidFill>
                <a:latin typeface="Times New Roman" panose="02020603050405020304" pitchFamily="18" charset="0"/>
                <a:cs typeface="Sakkal Majalla" panose="02000000000000000000" pitchFamily="2" charset="-78"/>
              </a:rPr>
              <a:t>50</a:t>
            </a:r>
            <a:r>
              <a:rPr lang="ar-SA" sz="2800" dirty="0">
                <a:solidFill>
                  <a:srgbClr val="168489"/>
                </a:solidFill>
                <a:latin typeface="Times New Roman" panose="02020603050405020304" pitchFamily="18" charset="0"/>
                <a:cs typeface="Sakkal Majalla" panose="02000000000000000000" pitchFamily="2" charset="-78"/>
              </a:rPr>
              <a:t> </a:t>
            </a:r>
            <a:r>
              <a:rPr lang="ar-SA" sz="2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rPr>
              <a:t>مليون وحدة نقدية.  </a:t>
            </a:r>
            <a:endParaRPr lang="en-US" sz="2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algn="just" rtl="1">
              <a:lnSpc>
                <a:spcPct val="115000"/>
              </a:lnSpc>
            </a:pPr>
            <a:r>
              <a:rPr lang="ar-SA" sz="2800" dirty="0">
                <a:solidFill>
                  <a:srgbClr val="168489"/>
                </a:solidFill>
                <a:latin typeface="Times New Roman" panose="02020603050405020304" pitchFamily="18" charset="0"/>
                <a:cs typeface="Sakkal Majalla" panose="02000000000000000000" pitchFamily="2" charset="-78"/>
              </a:rPr>
              <a:t>- عدد الموظفين: </a:t>
            </a:r>
            <a:r>
              <a:rPr lang="ar-SA" sz="2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rPr>
              <a:t>120 موظفاً.  </a:t>
            </a:r>
            <a:endParaRPr lang="en-US" sz="2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algn="just" rtl="1">
              <a:lnSpc>
                <a:spcPct val="115000"/>
              </a:lnSpc>
            </a:pPr>
            <a:r>
              <a:rPr lang="ar-SA" sz="2800" dirty="0">
                <a:solidFill>
                  <a:srgbClr val="168489"/>
                </a:solidFill>
                <a:latin typeface="Times New Roman" panose="02020603050405020304" pitchFamily="18" charset="0"/>
                <a:cs typeface="Sakkal Majalla" panose="02000000000000000000" pitchFamily="2" charset="-78"/>
              </a:rPr>
              <a:t>- الأنظمة المحاسبية: </a:t>
            </a:r>
            <a:r>
              <a:rPr lang="ar-SA" sz="2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rPr>
              <a:t>تستخدم نظام </a:t>
            </a:r>
            <a:r>
              <a:rPr lang="en-US" sz="2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rPr>
              <a:t>ERP</a:t>
            </a:r>
            <a:r>
              <a:rPr lang="en-US" sz="2800" dirty="0">
                <a:solidFill>
                  <a:srgbClr val="000000"/>
                </a:solidFill>
                <a:effectLst/>
                <a:latin typeface="Sakkal Majalla" panose="02000000000000000000" pitchFamily="2" charset="-78"/>
                <a:ea typeface="Calibri" panose="020F0502020204030204" pitchFamily="34" charset="0"/>
                <a:cs typeface="Sakkal Majalla" panose="02000000000000000000" pitchFamily="2" charset="-78"/>
              </a:rPr>
              <a:t> </a:t>
            </a:r>
            <a:r>
              <a:rPr lang="ar-SA" sz="2800" dirty="0">
                <a:solidFill>
                  <a:srgbClr val="000000"/>
                </a:solidFill>
                <a:effectLst/>
                <a:latin typeface="Sakkal Majalla" panose="02000000000000000000" pitchFamily="2" charset="-78"/>
                <a:ea typeface="Calibri" panose="020F0502020204030204" pitchFamily="34" charset="0"/>
                <a:cs typeface="Sakkal Majalla" panose="02000000000000000000" pitchFamily="2" charset="-78"/>
              </a:rPr>
              <a:t>لإدارة الحسابات.  </a:t>
            </a:r>
            <a:endParaRPr lang="en-US" sz="2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algn="just" rtl="1">
              <a:lnSpc>
                <a:spcPct val="115000"/>
              </a:lnSpc>
            </a:pPr>
            <a:r>
              <a:rPr lang="ar-SA" sz="2800" dirty="0">
                <a:solidFill>
                  <a:srgbClr val="168489"/>
                </a:solidFill>
                <a:latin typeface="Times New Roman" panose="02020603050405020304" pitchFamily="18" charset="0"/>
                <a:cs typeface="Sakkal Majalla" panose="02000000000000000000" pitchFamily="2" charset="-78"/>
              </a:rPr>
              <a:t>- الجهة الرقابية: </a:t>
            </a:r>
            <a:r>
              <a:rPr lang="ar-SA" sz="2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rPr>
              <a:t>تخضع للوائح الهيئة المحلية للمحاسبين القانونيين.  </a:t>
            </a:r>
            <a:endParaRPr lang="en-US" sz="2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Tree>
    <p:extLst>
      <p:ext uri="{BB962C8B-B14F-4D97-AF65-F5344CB8AC3E}">
        <p14:creationId xmlns:p14="http://schemas.microsoft.com/office/powerpoint/2010/main" val="1518070796"/>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theme/theme1.xml><?xml version="1.0" encoding="utf-8"?>
<a:theme xmlns:a="http://schemas.openxmlformats.org/drawingml/2006/main" name="Contents Slide Master">
  <a:themeElements>
    <a:clrScheme name="ALLPPT-607">
      <a:dk1>
        <a:sysClr val="windowText" lastClr="000000"/>
      </a:dk1>
      <a:lt1>
        <a:sysClr val="window" lastClr="FFFFFF"/>
      </a:lt1>
      <a:dk2>
        <a:srgbClr val="44546A"/>
      </a:dk2>
      <a:lt2>
        <a:srgbClr val="E7E6E6"/>
      </a:lt2>
      <a:accent1>
        <a:srgbClr val="02ECEC"/>
      </a:accent1>
      <a:accent2>
        <a:srgbClr val="0AA6ED"/>
      </a:accent2>
      <a:accent3>
        <a:srgbClr val="0085F2"/>
      </a:accent3>
      <a:accent4>
        <a:srgbClr val="125AC4"/>
      </a:accent4>
      <a:accent5>
        <a:srgbClr val="00307E"/>
      </a:accent5>
      <a:accent6>
        <a:srgbClr val="000096"/>
      </a:accent6>
      <a:hlink>
        <a:srgbClr val="FFFFFF"/>
      </a:hlink>
      <a:folHlink>
        <a:srgbClr val="262626"/>
      </a:folHlink>
    </a:clrScheme>
    <a:fontScheme name="ALLPPT FONT">
      <a:majorFont>
        <a:latin typeface="Arial"/>
        <a:ea typeface="Arial Unicode MS"/>
        <a:cs typeface=""/>
      </a:majorFont>
      <a:minorFont>
        <a:latin typeface="Arial"/>
        <a:ea typeface="Arial Unicode MS"/>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948</TotalTime>
  <Words>6528</Words>
  <Application>Microsoft Office PowerPoint</Application>
  <PresentationFormat>شاشة عريضة</PresentationFormat>
  <Paragraphs>1234</Paragraphs>
  <Slides>115</Slides>
  <Notes>113</Notes>
  <HiddenSlides>0</HiddenSlides>
  <MMClips>0</MMClips>
  <ScaleCrop>false</ScaleCrop>
  <HeadingPairs>
    <vt:vector size="6" baseType="variant">
      <vt:variant>
        <vt:lpstr>الخطوط المستخدمة</vt:lpstr>
      </vt:variant>
      <vt:variant>
        <vt:i4>8</vt:i4>
      </vt:variant>
      <vt:variant>
        <vt:lpstr>نسق</vt:lpstr>
      </vt:variant>
      <vt:variant>
        <vt:i4>1</vt:i4>
      </vt:variant>
      <vt:variant>
        <vt:lpstr>عناوين الشرائح</vt:lpstr>
      </vt:variant>
      <vt:variant>
        <vt:i4>115</vt:i4>
      </vt:variant>
    </vt:vector>
  </HeadingPairs>
  <TitlesOfParts>
    <vt:vector size="124" baseType="lpstr">
      <vt:lpstr>Adobe Arabic</vt:lpstr>
      <vt:lpstr>Aller</vt:lpstr>
      <vt:lpstr>Arial</vt:lpstr>
      <vt:lpstr>Calibri</vt:lpstr>
      <vt:lpstr>DIN Next LT Arabic</vt:lpstr>
      <vt:lpstr>GE Dinar Two</vt:lpstr>
      <vt:lpstr>Sakkal Majalla</vt:lpstr>
      <vt:lpstr>Times New Roman</vt:lpstr>
      <vt:lpstr>Contents Slide Master</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
  <cp:lastModifiedBy>DELL</cp:lastModifiedBy>
  <cp:revision>1198</cp:revision>
  <cp:lastPrinted>2023-07-16T13:31:37Z</cp:lastPrinted>
  <dcterms:created xsi:type="dcterms:W3CDTF">2020-01-20T05:08:25Z</dcterms:created>
  <dcterms:modified xsi:type="dcterms:W3CDTF">2025-05-04T05:53:18Z</dcterms:modified>
</cp:coreProperties>
</file>